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tags/tag5.xml" ContentType="application/vnd.openxmlformats-officedocument.presentationml.tags+xml"/>
  <Override PartName="/ppt/notesSlides/notesSlide25.xml" ContentType="application/vnd.openxmlformats-officedocument.presentationml.notesSlide+xml"/>
  <Override PartName="/ppt/tags/tag6.xml" ContentType="application/vnd.openxmlformats-officedocument.presentationml.tags+xml"/>
  <Override PartName="/ppt/notesSlides/notesSlide26.xml" ContentType="application/vnd.openxmlformats-officedocument.presentationml.notesSlide+xml"/>
  <Override PartName="/ppt/tags/tag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9.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56" r:id="rId2"/>
    <p:sldId id="451" r:id="rId3"/>
    <p:sldId id="495" r:id="rId4"/>
    <p:sldId id="453" r:id="rId5"/>
    <p:sldId id="496" r:id="rId6"/>
    <p:sldId id="497" r:id="rId7"/>
    <p:sldId id="498" r:id="rId8"/>
    <p:sldId id="499" r:id="rId9"/>
    <p:sldId id="500" r:id="rId10"/>
    <p:sldId id="501" r:id="rId11"/>
    <p:sldId id="502" r:id="rId12"/>
    <p:sldId id="503" r:id="rId13"/>
    <p:sldId id="504" r:id="rId14"/>
    <p:sldId id="505" r:id="rId15"/>
    <p:sldId id="454" r:id="rId16"/>
    <p:sldId id="460" r:id="rId17"/>
    <p:sldId id="491" r:id="rId18"/>
    <p:sldId id="464" r:id="rId19"/>
    <p:sldId id="465" r:id="rId20"/>
    <p:sldId id="466" r:id="rId21"/>
    <p:sldId id="467" r:id="rId22"/>
    <p:sldId id="468" r:id="rId23"/>
    <p:sldId id="494" r:id="rId24"/>
    <p:sldId id="493" r:id="rId25"/>
    <p:sldId id="459" r:id="rId26"/>
    <p:sldId id="478" r:id="rId27"/>
    <p:sldId id="479" r:id="rId28"/>
    <p:sldId id="481" r:id="rId29"/>
    <p:sldId id="483" r:id="rId30"/>
    <p:sldId id="484" r:id="rId31"/>
    <p:sldId id="485" r:id="rId32"/>
    <p:sldId id="486" r:id="rId33"/>
    <p:sldId id="487" r:id="rId34"/>
    <p:sldId id="489" r:id="rId35"/>
    <p:sldId id="482" r:id="rId36"/>
    <p:sldId id="492" r:id="rId37"/>
    <p:sldId id="469" r:id="rId38"/>
    <p:sldId id="470" r:id="rId39"/>
    <p:sldId id="471" r:id="rId40"/>
    <p:sldId id="472" r:id="rId41"/>
    <p:sldId id="473" r:id="rId42"/>
    <p:sldId id="474" r:id="rId43"/>
    <p:sldId id="477" r:id="rId44"/>
    <p:sldId id="475" r:id="rId45"/>
    <p:sldId id="305" r:id="rId46"/>
  </p:sldIdLst>
  <p:sldSz cx="9144000" cy="6858000" type="screen4x3"/>
  <p:notesSz cx="9144000" cy="6858000"/>
  <p:defaultTextStyle>
    <a:defPPr>
      <a:defRPr lang="en-US"/>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FFCC"/>
    <a:srgbClr val="AB2538"/>
    <a:srgbClr val="0000CC"/>
    <a:srgbClr val="FFCC00"/>
    <a:srgbClr val="E4BEB4"/>
    <a:srgbClr val="C1B72F"/>
    <a:srgbClr val="A3864D"/>
    <a:srgbClr val="A91B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45" autoAdjust="0"/>
    <p:restoredTop sz="85482" autoAdjust="0"/>
  </p:normalViewPr>
  <p:slideViewPr>
    <p:cSldViewPr>
      <p:cViewPr varScale="1">
        <p:scale>
          <a:sx n="90" d="100"/>
          <a:sy n="90" d="100"/>
        </p:scale>
        <p:origin x="-780" y="-114"/>
      </p:cViewPr>
      <p:guideLst>
        <p:guide orient="horz" pos="2160"/>
        <p:guide pos="2856"/>
      </p:guideLst>
    </p:cSldViewPr>
  </p:slideViewPr>
  <p:notesTextViewPr>
    <p:cViewPr>
      <p:scale>
        <a:sx n="100" d="100"/>
        <a:sy n="100" d="100"/>
      </p:scale>
      <p:origin x="0" y="0"/>
    </p:cViewPr>
  </p:notesTextViewPr>
  <p:sorterViewPr>
    <p:cViewPr>
      <p:scale>
        <a:sx n="66" d="100"/>
        <a:sy n="66"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wrap="square" lIns="91440" tIns="45720" rIns="91440" bIns="45720" numCol="1" anchor="t" anchorCtr="0" compatLnSpc="1">
            <a:prstTxWarp prst="textNoShape">
              <a:avLst/>
            </a:prstTxWarp>
          </a:bodyPr>
          <a:lstStyle>
            <a:lvl1pPr>
              <a:defRPr sz="1200"/>
            </a:lvl1pPr>
          </a:lstStyle>
          <a:p>
            <a:endParaRPr lang="zh-CN" altLang="en-US"/>
          </a:p>
        </p:txBody>
      </p:sp>
      <p:sp>
        <p:nvSpPr>
          <p:cNvPr id="3" name="日期占位符 2"/>
          <p:cNvSpPr>
            <a:spLocks noGrp="1"/>
          </p:cNvSpPr>
          <p:nvPr>
            <p:ph type="dt" sz="quarter" idx="1"/>
          </p:nvPr>
        </p:nvSpPr>
        <p:spPr>
          <a:xfrm>
            <a:off x="5180013" y="0"/>
            <a:ext cx="3962400" cy="3429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endParaRPr lang="zh-CN" altLang="en-US"/>
          </a:p>
        </p:txBody>
      </p:sp>
      <p:sp>
        <p:nvSpPr>
          <p:cNvPr id="4" name="页脚占位符 3"/>
          <p:cNvSpPr>
            <a:spLocks noGrp="1"/>
          </p:cNvSpPr>
          <p:nvPr>
            <p:ph type="ftr" sz="quarter" idx="2"/>
          </p:nvPr>
        </p:nvSpPr>
        <p:spPr>
          <a:xfrm>
            <a:off x="0" y="6513513"/>
            <a:ext cx="3962400" cy="342900"/>
          </a:xfrm>
          <a:prstGeom prst="rect">
            <a:avLst/>
          </a:prstGeom>
        </p:spPr>
        <p:txBody>
          <a:bodyPr vert="horz" wrap="square" lIns="91440" tIns="45720" rIns="91440" bIns="45720" numCol="1" anchor="b" anchorCtr="0" compatLnSpc="1">
            <a:prstTxWarp prst="textNoShape">
              <a:avLst/>
            </a:prstTxWarp>
          </a:bodyPr>
          <a:lstStyle>
            <a:lvl1pPr>
              <a:defRPr sz="1200"/>
            </a:lvl1pPr>
          </a:lstStyle>
          <a:p>
            <a:endParaRPr lang="zh-CN" altLang="en-US"/>
          </a:p>
        </p:txBody>
      </p:sp>
      <p:sp>
        <p:nvSpPr>
          <p:cNvPr id="5" name="灯片编号占位符 4"/>
          <p:cNvSpPr>
            <a:spLocks noGrp="1"/>
          </p:cNvSpPr>
          <p:nvPr>
            <p:ph type="sldNum" sz="quarter" idx="3"/>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buFont typeface="Arial" pitchFamily="34" charset="0"/>
              <a:buChar char="•"/>
              <a:defRPr sz="1200"/>
            </a:lvl1pPr>
          </a:lstStyle>
          <a:p>
            <a:fld id="{DE2932A9-5784-434E-B3CE-059CD29E737E}" type="slidenum">
              <a:rPr lang="zh-CN" altLang="en-US"/>
              <a:pPr/>
              <a:t>‹#›</a:t>
            </a:fld>
            <a:endParaRPr lang="zh-CN" altLang="en-US"/>
          </a:p>
        </p:txBody>
      </p:sp>
    </p:spTree>
    <p:extLst>
      <p:ext uri="{BB962C8B-B14F-4D97-AF65-F5344CB8AC3E}">
        <p14:creationId xmlns:p14="http://schemas.microsoft.com/office/powerpoint/2010/main" val="16410564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buFont typeface="Arial" panose="020B0604020202020204" pitchFamily="34" charset="0"/>
              <a:buNone/>
              <a:defRPr sz="1200">
                <a:latin typeface="Arial" panose="020B0604020202020204" pitchFamily="34" charset="0"/>
                <a:ea typeface="+mn-ea"/>
              </a:defRPr>
            </a:lvl1pPr>
          </a:lstStyle>
          <a:p>
            <a:pPr>
              <a:defRPr/>
            </a:pPr>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buFont typeface="Arial" panose="020B0604020202020204" pitchFamily="34" charset="0"/>
              <a:buNone/>
              <a:defRPr sz="1200">
                <a:latin typeface="Arial" panose="020B0604020202020204" pitchFamily="34" charset="0"/>
                <a:ea typeface="+mn-ea"/>
              </a:defRPr>
            </a:lvl1pPr>
          </a:lstStyle>
          <a:p>
            <a:pPr>
              <a:defRPr/>
            </a:pPr>
            <a:endParaRPr lang="zh-CN" altLang="en-US"/>
          </a:p>
        </p:txBody>
      </p:sp>
      <p:sp>
        <p:nvSpPr>
          <p:cNvPr id="4" name="幻灯片图像占位符 3"/>
          <p:cNvSpPr>
            <a:spLocks noGrp="1" noRot="1" noChangeAspect="1"/>
          </p:cNvSpPr>
          <p:nvPr>
            <p:ph type="sldImg" idx="2"/>
          </p:nvPr>
        </p:nvSpPr>
        <p:spPr>
          <a:xfrm>
            <a:off x="2857500" y="514350"/>
            <a:ext cx="3429000" cy="25717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buFont typeface="Arial" panose="020B0604020202020204" pitchFamily="34" charset="0"/>
              <a:buNone/>
              <a:defRPr sz="1200">
                <a:latin typeface="Arial" panose="020B0604020202020204" pitchFamily="34" charset="0"/>
                <a:ea typeface="+mn-ea"/>
              </a:defRPr>
            </a:lvl1pPr>
          </a:lstStyle>
          <a:p>
            <a:pPr>
              <a:defRPr/>
            </a:pPr>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prstTxWarp prst="textNoShape">
              <a:avLst/>
            </a:prstTxWarp>
          </a:bodyPr>
          <a:lstStyle>
            <a:lvl1pPr algn="r">
              <a:buFont typeface="Arial" pitchFamily="34" charset="0"/>
              <a:buChar char="•"/>
              <a:defRPr sz="1200"/>
            </a:lvl1pPr>
          </a:lstStyle>
          <a:p>
            <a:fld id="{995C4ECF-E487-44A3-9E5A-17FE6B6C222A}" type="slidenum">
              <a:rPr lang="zh-CN" altLang="en-US"/>
              <a:pPr/>
              <a:t>‹#›</a:t>
            </a:fld>
            <a:endParaRPr lang="zh-CN" altLang="en-US"/>
          </a:p>
        </p:txBody>
      </p:sp>
    </p:spTree>
    <p:extLst>
      <p:ext uri="{BB962C8B-B14F-4D97-AF65-F5344CB8AC3E}">
        <p14:creationId xmlns:p14="http://schemas.microsoft.com/office/powerpoint/2010/main" val="2180228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mtClean="0"/>
              <a:t>各位老师同学，大家好</a:t>
            </a:r>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5674E90F-C2FC-4BEA-9C76-511EA0AC0AF9}" type="slidenum">
              <a:rPr lang="zh-CN" altLang="en-US"/>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首先是浅层网络。使用减少了网络尺寸的浅层模型来估计深度神经网络。早期的研究显示，一个足够大的单隐层的</a:t>
            </a:r>
            <a:r>
              <a:rPr lang="en-US" altLang="zh-CN" dirty="0" smtClean="0"/>
              <a:t>sigmoid</a:t>
            </a:r>
            <a:r>
              <a:rPr lang="zh-CN" altLang="en-US" dirty="0" smtClean="0"/>
              <a:t>单元可以近似的逼近任意的判别边界。然而用大量的参数来训练浅层的网络是非常困难的。如果想要得到与深度网络类似的精确度，浅层网络的参数数量必须与深度网络接近，为了解决这个问题，他们首先训练一个深度模型，然后用一个浅层模型去近似。不过本文没有用浅层网络，他们用的是标准的网络结构。</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10</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第二种，压缩预训练的深度网络。第一种方法是通过</a:t>
            </a:r>
            <a:r>
              <a:rPr lang="en-US" altLang="zh-CN" dirty="0" smtClean="0"/>
              <a:t>hessian</a:t>
            </a:r>
            <a:r>
              <a:rPr lang="zh-CN" altLang="en-US" dirty="0" smtClean="0"/>
              <a:t>矩阵减少连接数的方法来剪枝。通过这种方法可以将参数降低一个数量级。第二种方法是通过减少激活函数的个数来压缩和加速。第三种是深度压缩，他们移除了冗余的连接，并且量化了权重，并且使用霍夫曼编码来压缩权重。</a:t>
            </a:r>
            <a:r>
              <a:rPr lang="en-US" altLang="zh-CN" dirty="0" err="1" smtClean="0"/>
              <a:t>Hashed</a:t>
            </a:r>
            <a:r>
              <a:rPr lang="en-US" altLang="zh-CN" baseline="0" dirty="0" err="1" smtClean="0"/>
              <a:t>nets</a:t>
            </a:r>
            <a:r>
              <a:rPr lang="en-US" altLang="zh-CN" baseline="0" dirty="0" smtClean="0"/>
              <a:t> </a:t>
            </a:r>
            <a:r>
              <a:rPr lang="zh-CN" altLang="en-US" baseline="0" dirty="0" smtClean="0"/>
              <a:t>使用了一个哈希方程来减少模型的尺寸。本文跟这些方法不同，因为本文没有预训练，完全是从零开始的。</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11</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第三是设计一个简化的结构，比如用全局平均池化层取代全连接层，</a:t>
            </a:r>
            <a:r>
              <a:rPr lang="en-US" altLang="zh-CN" dirty="0" err="1" smtClean="0"/>
              <a:t>GoogleNet</a:t>
            </a:r>
            <a:r>
              <a:rPr lang="zh-CN" altLang="en-US" dirty="0" smtClean="0"/>
              <a:t>以及</a:t>
            </a:r>
            <a:r>
              <a:rPr lang="en-US" altLang="zh-CN" dirty="0" err="1" smtClean="0"/>
              <a:t>ResNet</a:t>
            </a:r>
            <a:r>
              <a:rPr lang="zh-CN" altLang="en-US" dirty="0" smtClean="0"/>
              <a:t>在一系列基准上表现的都非常好。对于</a:t>
            </a:r>
            <a:r>
              <a:rPr lang="en-US" altLang="zh-CN" dirty="0" err="1" smtClean="0"/>
              <a:t>ResNet</a:t>
            </a:r>
            <a:r>
              <a:rPr lang="en-US" altLang="zh-CN" dirty="0" smtClean="0"/>
              <a:t>,</a:t>
            </a:r>
            <a:r>
              <a:rPr lang="zh-CN" altLang="en-US" dirty="0" smtClean="0"/>
              <a:t>将</a:t>
            </a:r>
            <a:r>
              <a:rPr lang="en-US" altLang="zh-CN" dirty="0" smtClean="0"/>
              <a:t>3</a:t>
            </a:r>
            <a:r>
              <a:rPr lang="zh-CN" altLang="en-US" dirty="0" smtClean="0"/>
              <a:t>*</a:t>
            </a:r>
            <a:r>
              <a:rPr lang="en-US" altLang="zh-CN" dirty="0" smtClean="0"/>
              <a:t>3</a:t>
            </a:r>
            <a:r>
              <a:rPr lang="zh-CN" altLang="en-US" dirty="0" smtClean="0"/>
              <a:t>的核分解为两个</a:t>
            </a:r>
            <a:r>
              <a:rPr lang="en-US" altLang="zh-CN" dirty="0" smtClean="0"/>
              <a:t>1*1</a:t>
            </a:r>
            <a:r>
              <a:rPr lang="zh-CN" altLang="en-US" dirty="0" smtClean="0"/>
              <a:t>的核。还有人把</a:t>
            </a:r>
            <a:r>
              <a:rPr lang="en-US" altLang="zh-CN" dirty="0" smtClean="0"/>
              <a:t>3*3</a:t>
            </a:r>
            <a:r>
              <a:rPr lang="zh-CN" altLang="en-US" baseline="0" dirty="0" smtClean="0"/>
              <a:t>的核用一个</a:t>
            </a:r>
            <a:r>
              <a:rPr lang="en-US" altLang="zh-CN" baseline="0" dirty="0" smtClean="0"/>
              <a:t>1</a:t>
            </a:r>
            <a:r>
              <a:rPr lang="zh-CN" altLang="en-US" baseline="0" dirty="0" smtClean="0"/>
              <a:t>*</a:t>
            </a:r>
            <a:r>
              <a:rPr lang="en-US" altLang="zh-CN" baseline="0" dirty="0" smtClean="0"/>
              <a:t>1</a:t>
            </a:r>
            <a:r>
              <a:rPr lang="zh-CN" altLang="en-US" baseline="0" dirty="0" smtClean="0"/>
              <a:t>的核代替，把参数的数量缩小了</a:t>
            </a:r>
            <a:r>
              <a:rPr lang="en-US" altLang="zh-CN" baseline="0" dirty="0" smtClean="0"/>
              <a:t>50</a:t>
            </a:r>
            <a:r>
              <a:rPr lang="zh-CN" altLang="en-US" baseline="0" dirty="0" smtClean="0"/>
              <a:t>倍。本篇文章没有使用上述方法，因为本篇文章使用的是完全版本的网络，只是参数是二进制的。</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12</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有文献提出了通过矢量量化技术来量化深度网络中全连接层的权重。当阈值为零的时候，精确度仅仅比</a:t>
            </a:r>
            <a:r>
              <a:rPr lang="en-US" altLang="zh-CN" dirty="0" smtClean="0"/>
              <a:t>ILSVRC2012</a:t>
            </a:r>
            <a:r>
              <a:rPr lang="zh-CN" altLang="en-US" dirty="0" smtClean="0"/>
              <a:t>的第一名低</a:t>
            </a:r>
            <a:r>
              <a:rPr lang="en-US" altLang="zh-CN" dirty="0" smtClean="0"/>
              <a:t>10%</a:t>
            </a:r>
            <a:r>
              <a:rPr lang="zh-CN" altLang="en-US" dirty="0" smtClean="0"/>
              <a:t>。 还有一种是可证明多项式时间算法去训练一个稀疏网络。他们的权重用</a:t>
            </a:r>
            <a:r>
              <a:rPr lang="en-US" altLang="zh-CN" dirty="0" smtClean="0"/>
              <a:t>+1,0</a:t>
            </a:r>
            <a:r>
              <a:rPr lang="zh-CN" altLang="en-US" dirty="0" smtClean="0"/>
              <a:t>和</a:t>
            </a:r>
            <a:r>
              <a:rPr lang="en-US" altLang="zh-CN" dirty="0" smtClean="0"/>
              <a:t>-1</a:t>
            </a:r>
            <a:r>
              <a:rPr lang="zh-CN" altLang="en-US" dirty="0" smtClean="0"/>
              <a:t>来表示。第三种是将乘法转换成二进制的位移，他们的方法：为了把乘法转换成二进制的位移，神经元的值被限制为</a:t>
            </a:r>
            <a:r>
              <a:rPr lang="en-US" altLang="zh-CN" dirty="0" smtClean="0"/>
              <a:t>2</a:t>
            </a:r>
            <a:r>
              <a:rPr lang="zh-CN" altLang="en-US" dirty="0" smtClean="0"/>
              <a:t>的次幂。它们在测试阶段携带完整的精度权重，并且仅在反向传播过程中量化神经元，而不是在正向传播期间进行量化。本文也是这个思想，只是量化比较极端，只有</a:t>
            </a:r>
            <a:r>
              <a:rPr lang="en-US" altLang="zh-CN" dirty="0" smtClean="0"/>
              <a:t>1</a:t>
            </a:r>
            <a:r>
              <a:rPr lang="zh-CN" altLang="en-US" dirty="0" smtClean="0"/>
              <a:t>和</a:t>
            </a:r>
            <a:r>
              <a:rPr lang="en-US" altLang="zh-CN" dirty="0" smtClean="0"/>
              <a:t>-1. </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13</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14</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945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
        <p:nvSpPr>
          <p:cNvPr id="194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9845F3D1-9A39-4774-BFF7-F147D90BE45C}" type="slidenum">
              <a:rPr lang="zh-CN" altLang="en-US" sz="1800"/>
              <a:pPr>
                <a:buFont typeface="Arial" pitchFamily="34" charset="0"/>
                <a:buNone/>
              </a:pPr>
              <a:t>17</a:t>
            </a:fld>
            <a:endParaRPr lang="zh-CN" altLang="en-US" sz="18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1506" name="文本占位符 2"/>
          <p:cNvSpPr>
            <a:spLocks noGrp="1" noChangeArrowheads="1"/>
          </p:cNvSpPr>
          <p:nvPr>
            <p:ph type="body" idx="4294967295"/>
          </p:nvPr>
        </p:nvSpPr>
        <p:spPr bwMode="auto"/>
        <p:txBody>
          <a:bodyPr wrap="square" numCol="1" anchor="t" anchorCtr="0" compatLnSpc="1">
            <a:prstTxWarp prst="textNoShape">
              <a:avLst/>
            </a:prstTxWarp>
          </a:bodyPr>
          <a:lstStyle/>
          <a:p>
            <a:r>
              <a:rPr lang="zh-CN" altLang="en-US" smtClean="0"/>
              <a:t>传统的人脸识别管道由四个阶段组成：人脸检测、人脸定位、特征提取方法（或人脸表示）和分类。</a:t>
            </a:r>
          </a:p>
          <a:p>
            <a:r>
              <a:rPr lang="zh-CN" altLang="en-US" smtClean="0"/>
              <a:t>一张人脸图片输入后，需要先找到人脸的位置（人脸检测），然后在这个基础上定位人脸关键点的位置（如眼睛中心或嘴角等），每个系统关键提取的数量相差很大，有的只有左右眼睛中心两个点，有的可能多达近百个点。这些点的位置一是用来做人脸的几何校正，即把人脸通过缩放、旋转、拉伸等图像变化变到一个比较标准的大小位置。这样待识别的人脸区域会更加规整，便于后续进行匹配。同时，现在的实际系统一般也都配有人脸光学校正模块，通过一些滤波的方法，去除一些对光照更加敏感的面部特征。在做完这些预处理之后，就是从人脸区域提取各种特征，包括LBP、HOG、Gabor等。最终相关的特征会连接成一个长的特征向量（Feature Vector），然后匹配出人脸的相似度，根据相似度的大小，系统会判定两张图片到底是不是一个人。</a:t>
            </a:r>
          </a:p>
          <a:p>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3554"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5602"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7650"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921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
        <p:nvSpPr>
          <p:cNvPr id="92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0D127574-9531-49C6-A61D-BAF7E25968EB}" type="slidenum">
              <a:rPr lang="zh-CN" altLang="en-US" sz="1800"/>
              <a:pPr>
                <a:buFont typeface="Arial" pitchFamily="34" charset="0"/>
                <a:buNone/>
              </a:pPr>
              <a:t>2</a:t>
            </a:fld>
            <a:endParaRPr lang="zh-CN" altLang="en-US" sz="18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29698"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31746"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379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
        <p:nvSpPr>
          <p:cNvPr id="3379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0C392DEC-7FDD-4FB2-8FA0-34017417D6C1}" type="slidenum">
              <a:rPr lang="zh-CN" altLang="en-US" sz="1800"/>
              <a:pPr>
                <a:buFont typeface="Arial" pitchFamily="34" charset="0"/>
                <a:buNone/>
              </a:pPr>
              <a:t>24</a:t>
            </a:fld>
            <a:endParaRPr lang="zh-CN" altLang="en-US" sz="18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6866"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686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AA46400-DFC8-41EF-B05F-0C2BBF36B2BE}" type="slidenum">
              <a:rPr lang="zh-CN" altLang="en-US"/>
              <a:pPr/>
              <a:t>26</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3891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3891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A0990E9-B2B7-4EAE-86D5-8D91F2DA6D79}" type="slidenum">
              <a:rPr lang="zh-CN" altLang="en-US"/>
              <a:pPr/>
              <a:t>27</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096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096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3DCF42C-BD82-401E-9BB1-42135D81D006}" type="slidenum">
              <a:rPr lang="zh-CN" altLang="en-US"/>
              <a:pPr/>
              <a:t>28</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30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301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0EC0DEE-4C49-46E1-86FF-8A96EC57982A}" type="slidenum">
              <a:rPr lang="zh-CN" altLang="en-US"/>
              <a:pPr/>
              <a:t>29</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505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505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0094999-A10E-4ECF-AB94-7E206A9A8439}" type="slidenum">
              <a:rPr lang="zh-CN" altLang="en-US"/>
              <a:pPr/>
              <a:t>30</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7106"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710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CBE93CE-C7AD-40C7-8E49-F246FC445C39}" type="slidenum">
              <a:rPr lang="zh-CN" altLang="en-US"/>
              <a:pPr/>
              <a:t>31</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49154"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49155"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4E3A6F5B-C601-45AF-B9B2-17E9A2CF8780}" type="slidenum">
              <a:rPr lang="zh-CN" altLang="en-US"/>
              <a:pPr/>
              <a:t>32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921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
        <p:nvSpPr>
          <p:cNvPr id="921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0D127574-9531-49C6-A61D-BAF7E25968EB}" type="slidenum">
              <a:rPr lang="zh-CN" altLang="en-US" sz="1800"/>
              <a:pPr>
                <a:buFont typeface="Arial" pitchFamily="34" charset="0"/>
                <a:buNone/>
              </a:pPr>
              <a:t>3</a:t>
            </a:fld>
            <a:endParaRPr lang="zh-CN" altLang="en-US" sz="18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120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120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5BEE6AA-E59F-4154-A594-AF03FFDF2D90}" type="slidenum">
              <a:rPr lang="zh-CN" altLang="en-US"/>
              <a:pPr/>
              <a:t>33</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325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325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A07E10C2-98DF-4233-999E-1E845141E87D}" type="slidenum">
              <a:rPr lang="zh-CN" altLang="en-US"/>
              <a:pPr/>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529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529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1114B92-6299-41D5-91E8-34F94EA9E99E}" type="slidenum">
              <a:rPr lang="zh-CN" altLang="en-US"/>
              <a:pPr/>
              <a:t>35</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7346"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smtClean="0"/>
          </a:p>
        </p:txBody>
      </p:sp>
      <p:sp>
        <p:nvSpPr>
          <p:cNvPr id="57347"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None/>
            </a:pPr>
            <a:fld id="{60D5A956-9621-4BE6-A49F-89FFB0CA09B0}" type="slidenum">
              <a:rPr lang="zh-CN" altLang="en-US" sz="1800"/>
              <a:pPr>
                <a:buFont typeface="Arial" pitchFamily="34" charset="0"/>
                <a:buNone/>
              </a:pPr>
              <a:t>36</a:t>
            </a:fld>
            <a:endParaRPr lang="zh-CN" altLang="en-US"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59394"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1442"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3490"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5538"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7586"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69634"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首先给大家看几个最近比较火的技术，比如说虚拟现实、增强现实以及智能可穿戴设备。虚拟现实方面有</a:t>
            </a:r>
            <a:r>
              <a:rPr lang="en-US" altLang="zh-CN" dirty="0" smtClean="0"/>
              <a:t>Facebook</a:t>
            </a:r>
            <a:r>
              <a:rPr lang="zh-CN" altLang="en-US" dirty="0" smtClean="0"/>
              <a:t>的</a:t>
            </a:r>
            <a:r>
              <a:rPr lang="en-US" altLang="zh-CN" dirty="0" smtClean="0"/>
              <a:t>Oculus</a:t>
            </a:r>
            <a:r>
              <a:rPr lang="zh-CN" altLang="en-US" dirty="0" smtClean="0"/>
              <a:t>，增强现实有微软黑科技</a:t>
            </a:r>
            <a:r>
              <a:rPr lang="en-US" altLang="zh-CN" dirty="0" err="1" smtClean="0"/>
              <a:t>HoloLens</a:t>
            </a:r>
            <a:r>
              <a:rPr lang="zh-CN" altLang="en-US" dirty="0" smtClean="0"/>
              <a:t>以及一些智能的可穿戴设备。联想到这几年这么火的深度学习，我们有时会想，可不可以把深度学习应用在这些设备上。可是基于</a:t>
            </a:r>
            <a:r>
              <a:rPr lang="en-US" altLang="zh-CN" dirty="0" smtClean="0"/>
              <a:t>CNN</a:t>
            </a:r>
            <a:r>
              <a:rPr lang="zh-CN" altLang="en-US" dirty="0" smtClean="0"/>
              <a:t>的目标识别系统往往需要大量的内存以及计算资源，它们往往在一些基于</a:t>
            </a:r>
            <a:r>
              <a:rPr lang="en-US" altLang="zh-CN" dirty="0" smtClean="0"/>
              <a:t>GPU</a:t>
            </a:r>
            <a:r>
              <a:rPr lang="zh-CN" altLang="en-US" dirty="0" smtClean="0"/>
              <a:t>的设备上表现出色，却不能适用于小型的设备，比如说手机或者嵌入式电子设备。</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4</a:t>
            </a:fld>
            <a:endParaRPr lang="zh-CN" altLang="en-US"/>
          </a:p>
        </p:txBody>
      </p:sp>
    </p:spTree>
    <p:extLst>
      <p:ext uri="{BB962C8B-B14F-4D97-AF65-F5344CB8AC3E}">
        <p14:creationId xmlns:p14="http://schemas.microsoft.com/office/powerpoint/2010/main" val="24799075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71682"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幻灯片图像占位符 1"/>
          <p:cNvSpPr>
            <a:spLocks noGrp="1" noRot="1" noChangeAspect="1" noChangeArrowheads="1"/>
          </p:cNvSpPr>
          <p:nvPr>
            <p:ph type="sldImg" idx="4294967295"/>
          </p:nvPr>
        </p:nvSpPr>
        <p:spPr bwMode="auto">
          <a:ln>
            <a:solidFill>
              <a:srgbClr val="000000"/>
            </a:solidFill>
            <a:miter lim="800000"/>
            <a:headEnd/>
            <a:tailEnd/>
          </a:ln>
        </p:spPr>
      </p:sp>
      <p:sp>
        <p:nvSpPr>
          <p:cNvPr id="73730" name="文本占位符 2"/>
          <p:cNvSpPr>
            <a:spLocks noGrp="1" noChangeArrowheads="1"/>
          </p:cNvSpPr>
          <p:nvPr>
            <p:ph type="body" idx="4294967295"/>
          </p:nvPr>
        </p:nvSpPr>
        <p:spPr bwMode="auto"/>
        <p:txBody>
          <a:bodyPr wrap="square" numCol="1" anchor="t" anchorCtr="0" compatLnSpc="1">
            <a:prstTxWarp prst="textNoShape">
              <a:avLst/>
            </a:prstTxWarp>
          </a:bodyPr>
          <a:lstStyle/>
          <a:p>
            <a:endParaRPr lang="zh-CN" altLang="en-US" smtClean="0"/>
          </a:p>
          <a:p>
            <a:endParaRPr lang="zh-CN" alt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5778"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5779"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58D652F-560D-4D6C-AEF8-87C099CF8AEA}" type="slidenum">
              <a:rPr lang="zh-CN" altLang="en-US"/>
              <a:pPr/>
              <a:t>45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比如说，</a:t>
            </a:r>
            <a:r>
              <a:rPr lang="en-US" altLang="zh-CN" dirty="0" err="1" smtClean="0"/>
              <a:t>AlexNet</a:t>
            </a:r>
            <a:r>
              <a:rPr lang="zh-CN" altLang="en-US" dirty="0" smtClean="0"/>
              <a:t>具有六千一百万的参数，需要消耗大量的内存，电量、以及计算资源，这对于手机等移动设备来说，显然负担过重了。本文的主要思想是对神经网络中的权重进行二值化。目的是找到一种进行二进制操作的最优近似。然后在</a:t>
            </a:r>
            <a:r>
              <a:rPr lang="en-US" altLang="zh-CN" dirty="0" smtClean="0"/>
              <a:t>ImageNet</a:t>
            </a:r>
            <a:r>
              <a:rPr lang="zh-CN" altLang="en-US" baseline="0" dirty="0" smtClean="0"/>
              <a:t>数据集上与几个标准的网络进行比照。本文一共提出了两个二值化网络，一个二进制权重网络</a:t>
            </a:r>
            <a:r>
              <a:rPr lang="en-US" altLang="zh-CN" baseline="0" dirty="0" smtClean="0"/>
              <a:t>BWN</a:t>
            </a:r>
            <a:r>
              <a:rPr lang="zh-CN" altLang="en-US" baseline="0" dirty="0" smtClean="0"/>
              <a:t>一个是</a:t>
            </a:r>
            <a:r>
              <a:rPr lang="en-US" altLang="zh-CN" baseline="0" dirty="0" err="1" smtClean="0"/>
              <a:t>Xnor</a:t>
            </a:r>
            <a:r>
              <a:rPr lang="zh-CN" altLang="en-US" baseline="0" dirty="0" smtClean="0"/>
              <a:t>网络。</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5</a:t>
            </a:fld>
            <a:endParaRPr lang="zh-CN" altLang="en-US"/>
          </a:p>
        </p:txBody>
      </p:sp>
    </p:spTree>
    <p:extLst>
      <p:ext uri="{BB962C8B-B14F-4D97-AF65-F5344CB8AC3E}">
        <p14:creationId xmlns:p14="http://schemas.microsoft.com/office/powerpoint/2010/main" val="2419287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BWN</a:t>
            </a:r>
            <a:r>
              <a:rPr lang="zh-CN" altLang="en-US" dirty="0" smtClean="0"/>
              <a:t>网络是把所有的权重值都二值化了，在内存消耗上，降低了</a:t>
            </a:r>
            <a:r>
              <a:rPr lang="en-US" altLang="zh-CN" dirty="0" smtClean="0"/>
              <a:t>32</a:t>
            </a:r>
            <a:r>
              <a:rPr lang="zh-CN" altLang="en-US" dirty="0" smtClean="0"/>
              <a:t>倍。把原来的具有加减乘的卷积运算变成了只有加和减的卷积运算。可以获得两倍加速。</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6</a:t>
            </a:fld>
            <a:endParaRPr lang="zh-CN" altLang="en-US"/>
          </a:p>
        </p:txBody>
      </p:sp>
    </p:spTree>
    <p:extLst>
      <p:ext uri="{BB962C8B-B14F-4D97-AF65-F5344CB8AC3E}">
        <p14:creationId xmlns:p14="http://schemas.microsoft.com/office/powerpoint/2010/main" val="128322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XNOR</a:t>
            </a:r>
            <a:r>
              <a:rPr lang="zh-CN" altLang="en-US" dirty="0" smtClean="0"/>
              <a:t>网络是把权重以及卷积层和全连接层的输入进行二值化。二值化之后就会使卷积操作非常有效率。如果所有的卷积操作都是二进制的值，那么卷积就可以用</a:t>
            </a:r>
            <a:r>
              <a:rPr lang="en-US" altLang="zh-CN" dirty="0" smtClean="0"/>
              <a:t>XNOR</a:t>
            </a:r>
            <a:r>
              <a:rPr lang="zh-CN" altLang="en-US" dirty="0" smtClean="0"/>
              <a:t>以及</a:t>
            </a:r>
            <a:r>
              <a:rPr lang="en-US" altLang="zh-CN" dirty="0" err="1" smtClean="0"/>
              <a:t>bitcount</a:t>
            </a:r>
            <a:r>
              <a:rPr lang="zh-CN" altLang="en-US" dirty="0" smtClean="0"/>
              <a:t>进行估计。它可以节约</a:t>
            </a:r>
            <a:r>
              <a:rPr lang="en-US" altLang="zh-CN" dirty="0" smtClean="0"/>
              <a:t>58</a:t>
            </a:r>
            <a:r>
              <a:rPr lang="zh-CN" altLang="en-US" dirty="0" smtClean="0"/>
              <a:t>倍的时间，这就意味着它只需要很小的内存，并且不需要</a:t>
            </a:r>
            <a:r>
              <a:rPr lang="en-US" altLang="zh-CN" dirty="0" smtClean="0"/>
              <a:t>GPU</a:t>
            </a:r>
            <a:r>
              <a:rPr lang="zh-CN" altLang="en-US" dirty="0" smtClean="0"/>
              <a:t>就可以有效运行。</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7</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本文所提出的这种方法比目前最棒的二值化方法都要好，在</a:t>
            </a:r>
            <a:r>
              <a:rPr lang="en-US" altLang="zh-CN" dirty="0" smtClean="0"/>
              <a:t>top1</a:t>
            </a:r>
            <a:r>
              <a:rPr lang="zh-CN" altLang="en-US" dirty="0" smtClean="0"/>
              <a:t>分类的精确度上，超出了它们</a:t>
            </a:r>
            <a:r>
              <a:rPr lang="en-US" altLang="zh-CN" dirty="0" smtClean="0"/>
              <a:t>16.3%</a:t>
            </a:r>
            <a:r>
              <a:rPr lang="zh-CN" altLang="en-US" dirty="0" smtClean="0"/>
              <a:t>。本文</a:t>
            </a:r>
            <a:r>
              <a:rPr lang="zh-CN" altLang="en-US" baseline="0" dirty="0" smtClean="0"/>
              <a:t>的贡献共有两点，一是提出了一种二值化卷积神经网络权重的新方式，并表示了其优点。二是介绍了</a:t>
            </a:r>
            <a:r>
              <a:rPr lang="en-US" altLang="zh-CN" baseline="0" dirty="0" smtClean="0"/>
              <a:t>XNOR-Net</a:t>
            </a:r>
            <a:r>
              <a:rPr lang="zh-CN" altLang="en-US" baseline="0" dirty="0" smtClean="0"/>
              <a:t>，这是一种二值化的深度神经模型，这种模型具有类似于标准神经网络的精确度并且更加的有效率。</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8</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介绍相关工作。在深度神经网络中，往往会有大量的冗余，这会导致计算的低下，以及内存的大量使用。所以好多的方法被提出来解决这些问题。比如说浅层网络、压缩预训练的深度网络、设计小型的层、量化参数以及网络的二值化。</a:t>
            </a:r>
            <a:endParaRPr lang="zh-CN" altLang="en-US" dirty="0"/>
          </a:p>
        </p:txBody>
      </p:sp>
      <p:sp>
        <p:nvSpPr>
          <p:cNvPr id="4" name="灯片编号占位符 3"/>
          <p:cNvSpPr>
            <a:spLocks noGrp="1"/>
          </p:cNvSpPr>
          <p:nvPr>
            <p:ph type="sldNum" sz="quarter" idx="10"/>
          </p:nvPr>
        </p:nvSpPr>
        <p:spPr/>
        <p:txBody>
          <a:bodyPr/>
          <a:lstStyle/>
          <a:p>
            <a:fld id="{995C4ECF-E487-44A3-9E5A-17FE6B6C222A}" type="slidenum">
              <a:rPr lang="zh-CN" altLang="en-US" smtClean="0"/>
              <a:pPr/>
              <a:t>9</a:t>
            </a:fld>
            <a:endParaRPr lang="zh-CN" altLang="en-US"/>
          </a:p>
        </p:txBody>
      </p:sp>
    </p:spTree>
    <p:extLst>
      <p:ext uri="{BB962C8B-B14F-4D97-AF65-F5344CB8AC3E}">
        <p14:creationId xmlns:p14="http://schemas.microsoft.com/office/powerpoint/2010/main" val="27226743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2" descr="Light horizontal"/>
          <p:cNvSpPr>
            <a:spLocks noChangeArrowheads="1"/>
          </p:cNvSpPr>
          <p:nvPr/>
        </p:nvSpPr>
        <p:spPr bwMode="auto">
          <a:xfrm>
            <a:off x="0" y="0"/>
            <a:ext cx="9144000" cy="32258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5" name="Group 3"/>
          <p:cNvGrpSpPr>
            <a:grpSpLocks/>
          </p:cNvGrpSpPr>
          <p:nvPr/>
        </p:nvGrpSpPr>
        <p:grpSpPr bwMode="auto">
          <a:xfrm>
            <a:off x="4038600" y="152400"/>
            <a:ext cx="4953000" cy="2743200"/>
            <a:chOff x="0" y="0"/>
            <a:chExt cx="2570" cy="1488"/>
          </a:xfrm>
        </p:grpSpPr>
        <p:sp>
          <p:nvSpPr>
            <p:cNvPr id="6" name="Freeform 4"/>
            <p:cNvSpPr>
              <a:spLocks noChangeArrowheads="1"/>
            </p:cNvSpPr>
            <p:nvPr/>
          </p:nvSpPr>
          <p:spPr bwMode="auto">
            <a:xfrm>
              <a:off x="0" y="0"/>
              <a:ext cx="1062" cy="1488"/>
            </a:xfrm>
            <a:custGeom>
              <a:avLst/>
              <a:gdLst>
                <a:gd name="T0" fmla="*/ 1166 w 1280"/>
                <a:gd name="T1" fmla="*/ 14 h 1782"/>
                <a:gd name="T2" fmla="*/ 1060 w 1280"/>
                <a:gd name="T3" fmla="*/ 40 h 1782"/>
                <a:gd name="T4" fmla="*/ 916 w 1280"/>
                <a:gd name="T5" fmla="*/ 14 h 1782"/>
                <a:gd name="T6" fmla="*/ 728 w 1280"/>
                <a:gd name="T7" fmla="*/ 64 h 1782"/>
                <a:gd name="T8" fmla="*/ 656 w 1280"/>
                <a:gd name="T9" fmla="*/ 102 h 1782"/>
                <a:gd name="T10" fmla="*/ 670 w 1280"/>
                <a:gd name="T11" fmla="*/ 148 h 1782"/>
                <a:gd name="T12" fmla="*/ 546 w 1280"/>
                <a:gd name="T13" fmla="*/ 90 h 1782"/>
                <a:gd name="T14" fmla="*/ 576 w 1280"/>
                <a:gd name="T15" fmla="*/ 124 h 1782"/>
                <a:gd name="T16" fmla="*/ 536 w 1280"/>
                <a:gd name="T17" fmla="*/ 136 h 1782"/>
                <a:gd name="T18" fmla="*/ 582 w 1280"/>
                <a:gd name="T19" fmla="*/ 172 h 1782"/>
                <a:gd name="T20" fmla="*/ 634 w 1280"/>
                <a:gd name="T21" fmla="*/ 180 h 1782"/>
                <a:gd name="T22" fmla="*/ 678 w 1280"/>
                <a:gd name="T23" fmla="*/ 250 h 1782"/>
                <a:gd name="T24" fmla="*/ 496 w 1280"/>
                <a:gd name="T25" fmla="*/ 284 h 1782"/>
                <a:gd name="T26" fmla="*/ 330 w 1280"/>
                <a:gd name="T27" fmla="*/ 266 h 1782"/>
                <a:gd name="T28" fmla="*/ 34 w 1280"/>
                <a:gd name="T29" fmla="*/ 256 h 1782"/>
                <a:gd name="T30" fmla="*/ 56 w 1280"/>
                <a:gd name="T31" fmla="*/ 358 h 1782"/>
                <a:gd name="T32" fmla="*/ 62 w 1280"/>
                <a:gd name="T33" fmla="*/ 432 h 1782"/>
                <a:gd name="T34" fmla="*/ 96 w 1280"/>
                <a:gd name="T35" fmla="*/ 438 h 1782"/>
                <a:gd name="T36" fmla="*/ 124 w 1280"/>
                <a:gd name="T37" fmla="*/ 392 h 1782"/>
                <a:gd name="T38" fmla="*/ 130 w 1280"/>
                <a:gd name="T39" fmla="*/ 408 h 1782"/>
                <a:gd name="T40" fmla="*/ 182 w 1280"/>
                <a:gd name="T41" fmla="*/ 412 h 1782"/>
                <a:gd name="T42" fmla="*/ 260 w 1280"/>
                <a:gd name="T43" fmla="*/ 464 h 1782"/>
                <a:gd name="T44" fmla="*/ 330 w 1280"/>
                <a:gd name="T45" fmla="*/ 546 h 1782"/>
                <a:gd name="T46" fmla="*/ 400 w 1280"/>
                <a:gd name="T47" fmla="*/ 718 h 1782"/>
                <a:gd name="T48" fmla="*/ 502 w 1280"/>
                <a:gd name="T49" fmla="*/ 830 h 1782"/>
                <a:gd name="T50" fmla="*/ 576 w 1280"/>
                <a:gd name="T51" fmla="*/ 944 h 1782"/>
                <a:gd name="T52" fmla="*/ 766 w 1280"/>
                <a:gd name="T53" fmla="*/ 1072 h 1782"/>
                <a:gd name="T54" fmla="*/ 850 w 1280"/>
                <a:gd name="T55" fmla="*/ 1406 h 1782"/>
                <a:gd name="T56" fmla="*/ 814 w 1280"/>
                <a:gd name="T57" fmla="*/ 1776 h 1782"/>
                <a:gd name="T58" fmla="*/ 864 w 1280"/>
                <a:gd name="T59" fmla="*/ 1652 h 1782"/>
                <a:gd name="T60" fmla="*/ 914 w 1280"/>
                <a:gd name="T61" fmla="*/ 1578 h 1782"/>
                <a:gd name="T62" fmla="*/ 1084 w 1280"/>
                <a:gd name="T63" fmla="*/ 1356 h 1782"/>
                <a:gd name="T64" fmla="*/ 1112 w 1280"/>
                <a:gd name="T65" fmla="*/ 1180 h 1782"/>
                <a:gd name="T66" fmla="*/ 996 w 1280"/>
                <a:gd name="T67" fmla="*/ 1106 h 1782"/>
                <a:gd name="T68" fmla="*/ 838 w 1280"/>
                <a:gd name="T69" fmla="*/ 1024 h 1782"/>
                <a:gd name="T70" fmla="*/ 694 w 1280"/>
                <a:gd name="T71" fmla="*/ 974 h 1782"/>
                <a:gd name="T72" fmla="*/ 598 w 1280"/>
                <a:gd name="T73" fmla="*/ 940 h 1782"/>
                <a:gd name="T74" fmla="*/ 656 w 1280"/>
                <a:gd name="T75" fmla="*/ 800 h 1782"/>
                <a:gd name="T76" fmla="*/ 760 w 1280"/>
                <a:gd name="T77" fmla="*/ 732 h 1782"/>
                <a:gd name="T78" fmla="*/ 870 w 1280"/>
                <a:gd name="T79" fmla="*/ 602 h 1782"/>
                <a:gd name="T80" fmla="*/ 862 w 1280"/>
                <a:gd name="T81" fmla="*/ 634 h 1782"/>
                <a:gd name="T82" fmla="*/ 896 w 1280"/>
                <a:gd name="T83" fmla="*/ 594 h 1782"/>
                <a:gd name="T84" fmla="*/ 946 w 1280"/>
                <a:gd name="T85" fmla="*/ 528 h 1782"/>
                <a:gd name="T86" fmla="*/ 948 w 1280"/>
                <a:gd name="T87" fmla="*/ 576 h 1782"/>
                <a:gd name="T88" fmla="*/ 992 w 1280"/>
                <a:gd name="T89" fmla="*/ 584 h 1782"/>
                <a:gd name="T90" fmla="*/ 978 w 1280"/>
                <a:gd name="T91" fmla="*/ 524 h 1782"/>
                <a:gd name="T92" fmla="*/ 914 w 1280"/>
                <a:gd name="T93" fmla="*/ 472 h 1782"/>
                <a:gd name="T94" fmla="*/ 852 w 1280"/>
                <a:gd name="T95" fmla="*/ 434 h 1782"/>
                <a:gd name="T96" fmla="*/ 792 w 1280"/>
                <a:gd name="T97" fmla="*/ 442 h 1782"/>
                <a:gd name="T98" fmla="*/ 662 w 1280"/>
                <a:gd name="T99" fmla="*/ 460 h 1782"/>
                <a:gd name="T100" fmla="*/ 690 w 1280"/>
                <a:gd name="T101" fmla="*/ 336 h 1782"/>
                <a:gd name="T102" fmla="*/ 730 w 1280"/>
                <a:gd name="T103" fmla="*/ 284 h 1782"/>
                <a:gd name="T104" fmla="*/ 792 w 1280"/>
                <a:gd name="T105" fmla="*/ 266 h 1782"/>
                <a:gd name="T106" fmla="*/ 848 w 1280"/>
                <a:gd name="T107" fmla="*/ 378 h 1782"/>
                <a:gd name="T108" fmla="*/ 912 w 1280"/>
                <a:gd name="T109" fmla="*/ 340 h 1782"/>
                <a:gd name="T110" fmla="*/ 784 w 1280"/>
                <a:gd name="T111" fmla="*/ 216 h 1782"/>
                <a:gd name="T112" fmla="*/ 708 w 1280"/>
                <a:gd name="T113" fmla="*/ 164 h 1782"/>
                <a:gd name="T114" fmla="*/ 818 w 1280"/>
                <a:gd name="T115" fmla="*/ 88 h 1782"/>
                <a:gd name="T116" fmla="*/ 838 w 1280"/>
                <a:gd name="T117" fmla="*/ 130 h 1782"/>
                <a:gd name="T118" fmla="*/ 988 w 1280"/>
                <a:gd name="T119" fmla="*/ 234 h 1782"/>
                <a:gd name="T120" fmla="*/ 1014 w 1280"/>
                <a:gd name="T121" fmla="*/ 388 h 1782"/>
                <a:gd name="T122" fmla="*/ 1176 w 1280"/>
                <a:gd name="T123" fmla="*/ 278 h 1782"/>
                <a:gd name="T124" fmla="*/ 1274 w 1280"/>
                <a:gd name="T125" fmla="*/ 164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0" h="1782">
                  <a:moveTo>
                    <a:pt x="1214" y="64"/>
                  </a:moveTo>
                  <a:lnTo>
                    <a:pt x="1230" y="60"/>
                  </a:lnTo>
                  <a:lnTo>
                    <a:pt x="1244" y="54"/>
                  </a:lnTo>
                  <a:lnTo>
                    <a:pt x="1254" y="44"/>
                  </a:lnTo>
                  <a:lnTo>
                    <a:pt x="1256" y="30"/>
                  </a:lnTo>
                  <a:lnTo>
                    <a:pt x="1250" y="12"/>
                  </a:lnTo>
                  <a:lnTo>
                    <a:pt x="1238" y="22"/>
                  </a:lnTo>
                  <a:lnTo>
                    <a:pt x="1226" y="24"/>
                  </a:lnTo>
                  <a:lnTo>
                    <a:pt x="1212" y="20"/>
                  </a:lnTo>
                  <a:lnTo>
                    <a:pt x="1198" y="16"/>
                  </a:lnTo>
                  <a:lnTo>
                    <a:pt x="1184" y="14"/>
                  </a:lnTo>
                  <a:lnTo>
                    <a:pt x="1166" y="14"/>
                  </a:lnTo>
                  <a:lnTo>
                    <a:pt x="1146" y="16"/>
                  </a:lnTo>
                  <a:lnTo>
                    <a:pt x="1130" y="18"/>
                  </a:lnTo>
                  <a:lnTo>
                    <a:pt x="1116" y="16"/>
                  </a:lnTo>
                  <a:lnTo>
                    <a:pt x="1100" y="16"/>
                  </a:lnTo>
                  <a:lnTo>
                    <a:pt x="1086" y="14"/>
                  </a:lnTo>
                  <a:lnTo>
                    <a:pt x="1074" y="18"/>
                  </a:lnTo>
                  <a:lnTo>
                    <a:pt x="1070" y="20"/>
                  </a:lnTo>
                  <a:lnTo>
                    <a:pt x="1066" y="24"/>
                  </a:lnTo>
                  <a:lnTo>
                    <a:pt x="1064" y="30"/>
                  </a:lnTo>
                  <a:lnTo>
                    <a:pt x="1062" y="34"/>
                  </a:lnTo>
                  <a:lnTo>
                    <a:pt x="1060" y="38"/>
                  </a:lnTo>
                  <a:lnTo>
                    <a:pt x="1060" y="40"/>
                  </a:lnTo>
                  <a:lnTo>
                    <a:pt x="1036" y="44"/>
                  </a:lnTo>
                  <a:lnTo>
                    <a:pt x="1012" y="44"/>
                  </a:lnTo>
                  <a:lnTo>
                    <a:pt x="986" y="46"/>
                  </a:lnTo>
                  <a:lnTo>
                    <a:pt x="960" y="50"/>
                  </a:lnTo>
                  <a:lnTo>
                    <a:pt x="936" y="58"/>
                  </a:lnTo>
                  <a:lnTo>
                    <a:pt x="912" y="62"/>
                  </a:lnTo>
                  <a:lnTo>
                    <a:pt x="884" y="62"/>
                  </a:lnTo>
                  <a:lnTo>
                    <a:pt x="886" y="48"/>
                  </a:lnTo>
                  <a:lnTo>
                    <a:pt x="894" y="38"/>
                  </a:lnTo>
                  <a:lnTo>
                    <a:pt x="902" y="30"/>
                  </a:lnTo>
                  <a:lnTo>
                    <a:pt x="910" y="22"/>
                  </a:lnTo>
                  <a:lnTo>
                    <a:pt x="916" y="14"/>
                  </a:lnTo>
                  <a:lnTo>
                    <a:pt x="916" y="0"/>
                  </a:lnTo>
                  <a:lnTo>
                    <a:pt x="882" y="0"/>
                  </a:lnTo>
                  <a:lnTo>
                    <a:pt x="844" y="6"/>
                  </a:lnTo>
                  <a:lnTo>
                    <a:pt x="810" y="12"/>
                  </a:lnTo>
                  <a:lnTo>
                    <a:pt x="790" y="16"/>
                  </a:lnTo>
                  <a:lnTo>
                    <a:pt x="766" y="18"/>
                  </a:lnTo>
                  <a:lnTo>
                    <a:pt x="738" y="20"/>
                  </a:lnTo>
                  <a:lnTo>
                    <a:pt x="712" y="26"/>
                  </a:lnTo>
                  <a:lnTo>
                    <a:pt x="690" y="34"/>
                  </a:lnTo>
                  <a:lnTo>
                    <a:pt x="676" y="46"/>
                  </a:lnTo>
                  <a:lnTo>
                    <a:pt x="700" y="56"/>
                  </a:lnTo>
                  <a:lnTo>
                    <a:pt x="728" y="64"/>
                  </a:lnTo>
                  <a:lnTo>
                    <a:pt x="754" y="68"/>
                  </a:lnTo>
                  <a:lnTo>
                    <a:pt x="728" y="68"/>
                  </a:lnTo>
                  <a:lnTo>
                    <a:pt x="702" y="70"/>
                  </a:lnTo>
                  <a:lnTo>
                    <a:pt x="676" y="68"/>
                  </a:lnTo>
                  <a:lnTo>
                    <a:pt x="658" y="64"/>
                  </a:lnTo>
                  <a:lnTo>
                    <a:pt x="642" y="58"/>
                  </a:lnTo>
                  <a:lnTo>
                    <a:pt x="624" y="54"/>
                  </a:lnTo>
                  <a:lnTo>
                    <a:pt x="602" y="54"/>
                  </a:lnTo>
                  <a:lnTo>
                    <a:pt x="614" y="78"/>
                  </a:lnTo>
                  <a:lnTo>
                    <a:pt x="626" y="92"/>
                  </a:lnTo>
                  <a:lnTo>
                    <a:pt x="640" y="100"/>
                  </a:lnTo>
                  <a:lnTo>
                    <a:pt x="656" y="102"/>
                  </a:lnTo>
                  <a:lnTo>
                    <a:pt x="676" y="102"/>
                  </a:lnTo>
                  <a:lnTo>
                    <a:pt x="698" y="102"/>
                  </a:lnTo>
                  <a:lnTo>
                    <a:pt x="692" y="106"/>
                  </a:lnTo>
                  <a:lnTo>
                    <a:pt x="686" y="112"/>
                  </a:lnTo>
                  <a:lnTo>
                    <a:pt x="682" y="118"/>
                  </a:lnTo>
                  <a:lnTo>
                    <a:pt x="676" y="124"/>
                  </a:lnTo>
                  <a:lnTo>
                    <a:pt x="672" y="128"/>
                  </a:lnTo>
                  <a:lnTo>
                    <a:pt x="676" y="132"/>
                  </a:lnTo>
                  <a:lnTo>
                    <a:pt x="680" y="138"/>
                  </a:lnTo>
                  <a:lnTo>
                    <a:pt x="684" y="142"/>
                  </a:lnTo>
                  <a:lnTo>
                    <a:pt x="688" y="146"/>
                  </a:lnTo>
                  <a:lnTo>
                    <a:pt x="670" y="148"/>
                  </a:lnTo>
                  <a:lnTo>
                    <a:pt x="656" y="144"/>
                  </a:lnTo>
                  <a:lnTo>
                    <a:pt x="644" y="134"/>
                  </a:lnTo>
                  <a:lnTo>
                    <a:pt x="634" y="124"/>
                  </a:lnTo>
                  <a:lnTo>
                    <a:pt x="624" y="112"/>
                  </a:lnTo>
                  <a:lnTo>
                    <a:pt x="612" y="104"/>
                  </a:lnTo>
                  <a:lnTo>
                    <a:pt x="598" y="100"/>
                  </a:lnTo>
                  <a:lnTo>
                    <a:pt x="576" y="104"/>
                  </a:lnTo>
                  <a:lnTo>
                    <a:pt x="580" y="108"/>
                  </a:lnTo>
                  <a:lnTo>
                    <a:pt x="584" y="114"/>
                  </a:lnTo>
                  <a:lnTo>
                    <a:pt x="572" y="104"/>
                  </a:lnTo>
                  <a:lnTo>
                    <a:pt x="560" y="96"/>
                  </a:lnTo>
                  <a:lnTo>
                    <a:pt x="546" y="90"/>
                  </a:lnTo>
                  <a:lnTo>
                    <a:pt x="532" y="88"/>
                  </a:lnTo>
                  <a:lnTo>
                    <a:pt x="518" y="94"/>
                  </a:lnTo>
                  <a:lnTo>
                    <a:pt x="530" y="100"/>
                  </a:lnTo>
                  <a:lnTo>
                    <a:pt x="538" y="104"/>
                  </a:lnTo>
                  <a:lnTo>
                    <a:pt x="552" y="106"/>
                  </a:lnTo>
                  <a:lnTo>
                    <a:pt x="558" y="106"/>
                  </a:lnTo>
                  <a:lnTo>
                    <a:pt x="562" y="108"/>
                  </a:lnTo>
                  <a:lnTo>
                    <a:pt x="566" y="110"/>
                  </a:lnTo>
                  <a:lnTo>
                    <a:pt x="570" y="116"/>
                  </a:lnTo>
                  <a:lnTo>
                    <a:pt x="574" y="118"/>
                  </a:lnTo>
                  <a:lnTo>
                    <a:pt x="576" y="120"/>
                  </a:lnTo>
                  <a:lnTo>
                    <a:pt x="576" y="124"/>
                  </a:lnTo>
                  <a:lnTo>
                    <a:pt x="576" y="126"/>
                  </a:lnTo>
                  <a:lnTo>
                    <a:pt x="574" y="130"/>
                  </a:lnTo>
                  <a:lnTo>
                    <a:pt x="570" y="134"/>
                  </a:lnTo>
                  <a:lnTo>
                    <a:pt x="568" y="136"/>
                  </a:lnTo>
                  <a:lnTo>
                    <a:pt x="566" y="138"/>
                  </a:lnTo>
                  <a:lnTo>
                    <a:pt x="562" y="138"/>
                  </a:lnTo>
                  <a:lnTo>
                    <a:pt x="556" y="138"/>
                  </a:lnTo>
                  <a:lnTo>
                    <a:pt x="552" y="136"/>
                  </a:lnTo>
                  <a:lnTo>
                    <a:pt x="546" y="134"/>
                  </a:lnTo>
                  <a:lnTo>
                    <a:pt x="540" y="132"/>
                  </a:lnTo>
                  <a:lnTo>
                    <a:pt x="536" y="132"/>
                  </a:lnTo>
                  <a:lnTo>
                    <a:pt x="536" y="136"/>
                  </a:lnTo>
                  <a:lnTo>
                    <a:pt x="536" y="142"/>
                  </a:lnTo>
                  <a:lnTo>
                    <a:pt x="538" y="148"/>
                  </a:lnTo>
                  <a:lnTo>
                    <a:pt x="542" y="152"/>
                  </a:lnTo>
                  <a:lnTo>
                    <a:pt x="546" y="154"/>
                  </a:lnTo>
                  <a:lnTo>
                    <a:pt x="552" y="156"/>
                  </a:lnTo>
                  <a:lnTo>
                    <a:pt x="556" y="158"/>
                  </a:lnTo>
                  <a:lnTo>
                    <a:pt x="562" y="160"/>
                  </a:lnTo>
                  <a:lnTo>
                    <a:pt x="566" y="162"/>
                  </a:lnTo>
                  <a:lnTo>
                    <a:pt x="570" y="166"/>
                  </a:lnTo>
                  <a:lnTo>
                    <a:pt x="574" y="168"/>
                  </a:lnTo>
                  <a:lnTo>
                    <a:pt x="578" y="170"/>
                  </a:lnTo>
                  <a:lnTo>
                    <a:pt x="582" y="172"/>
                  </a:lnTo>
                  <a:lnTo>
                    <a:pt x="588" y="172"/>
                  </a:lnTo>
                  <a:lnTo>
                    <a:pt x="592" y="172"/>
                  </a:lnTo>
                  <a:lnTo>
                    <a:pt x="596" y="172"/>
                  </a:lnTo>
                  <a:lnTo>
                    <a:pt x="600" y="170"/>
                  </a:lnTo>
                  <a:lnTo>
                    <a:pt x="602" y="168"/>
                  </a:lnTo>
                  <a:lnTo>
                    <a:pt x="604" y="164"/>
                  </a:lnTo>
                  <a:lnTo>
                    <a:pt x="606" y="166"/>
                  </a:lnTo>
                  <a:lnTo>
                    <a:pt x="608" y="164"/>
                  </a:lnTo>
                  <a:lnTo>
                    <a:pt x="612" y="162"/>
                  </a:lnTo>
                  <a:lnTo>
                    <a:pt x="616" y="168"/>
                  </a:lnTo>
                  <a:lnTo>
                    <a:pt x="622" y="174"/>
                  </a:lnTo>
                  <a:lnTo>
                    <a:pt x="634" y="180"/>
                  </a:lnTo>
                  <a:lnTo>
                    <a:pt x="646" y="184"/>
                  </a:lnTo>
                  <a:lnTo>
                    <a:pt x="660" y="190"/>
                  </a:lnTo>
                  <a:lnTo>
                    <a:pt x="672" y="202"/>
                  </a:lnTo>
                  <a:lnTo>
                    <a:pt x="664" y="204"/>
                  </a:lnTo>
                  <a:lnTo>
                    <a:pt x="660" y="206"/>
                  </a:lnTo>
                  <a:lnTo>
                    <a:pt x="656" y="208"/>
                  </a:lnTo>
                  <a:lnTo>
                    <a:pt x="654" y="212"/>
                  </a:lnTo>
                  <a:lnTo>
                    <a:pt x="652" y="216"/>
                  </a:lnTo>
                  <a:lnTo>
                    <a:pt x="648" y="220"/>
                  </a:lnTo>
                  <a:lnTo>
                    <a:pt x="644" y="224"/>
                  </a:lnTo>
                  <a:lnTo>
                    <a:pt x="664" y="234"/>
                  </a:lnTo>
                  <a:lnTo>
                    <a:pt x="678" y="250"/>
                  </a:lnTo>
                  <a:lnTo>
                    <a:pt x="682" y="270"/>
                  </a:lnTo>
                  <a:lnTo>
                    <a:pt x="672" y="268"/>
                  </a:lnTo>
                  <a:lnTo>
                    <a:pt x="654" y="268"/>
                  </a:lnTo>
                  <a:lnTo>
                    <a:pt x="632" y="270"/>
                  </a:lnTo>
                  <a:lnTo>
                    <a:pt x="612" y="274"/>
                  </a:lnTo>
                  <a:lnTo>
                    <a:pt x="598" y="280"/>
                  </a:lnTo>
                  <a:lnTo>
                    <a:pt x="592" y="284"/>
                  </a:lnTo>
                  <a:lnTo>
                    <a:pt x="586" y="290"/>
                  </a:lnTo>
                  <a:lnTo>
                    <a:pt x="580" y="296"/>
                  </a:lnTo>
                  <a:lnTo>
                    <a:pt x="552" y="290"/>
                  </a:lnTo>
                  <a:lnTo>
                    <a:pt x="522" y="284"/>
                  </a:lnTo>
                  <a:lnTo>
                    <a:pt x="496" y="284"/>
                  </a:lnTo>
                  <a:lnTo>
                    <a:pt x="472" y="290"/>
                  </a:lnTo>
                  <a:lnTo>
                    <a:pt x="450" y="294"/>
                  </a:lnTo>
                  <a:lnTo>
                    <a:pt x="432" y="288"/>
                  </a:lnTo>
                  <a:lnTo>
                    <a:pt x="416" y="284"/>
                  </a:lnTo>
                  <a:lnTo>
                    <a:pt x="408" y="278"/>
                  </a:lnTo>
                  <a:lnTo>
                    <a:pt x="402" y="272"/>
                  </a:lnTo>
                  <a:lnTo>
                    <a:pt x="394" y="260"/>
                  </a:lnTo>
                  <a:lnTo>
                    <a:pt x="384" y="256"/>
                  </a:lnTo>
                  <a:lnTo>
                    <a:pt x="372" y="254"/>
                  </a:lnTo>
                  <a:lnTo>
                    <a:pt x="358" y="258"/>
                  </a:lnTo>
                  <a:lnTo>
                    <a:pt x="344" y="262"/>
                  </a:lnTo>
                  <a:lnTo>
                    <a:pt x="330" y="266"/>
                  </a:lnTo>
                  <a:lnTo>
                    <a:pt x="306" y="272"/>
                  </a:lnTo>
                  <a:lnTo>
                    <a:pt x="292" y="272"/>
                  </a:lnTo>
                  <a:lnTo>
                    <a:pt x="280" y="270"/>
                  </a:lnTo>
                  <a:lnTo>
                    <a:pt x="270" y="266"/>
                  </a:lnTo>
                  <a:lnTo>
                    <a:pt x="260" y="260"/>
                  </a:lnTo>
                  <a:lnTo>
                    <a:pt x="248" y="252"/>
                  </a:lnTo>
                  <a:lnTo>
                    <a:pt x="228" y="244"/>
                  </a:lnTo>
                  <a:lnTo>
                    <a:pt x="196" y="236"/>
                  </a:lnTo>
                  <a:lnTo>
                    <a:pt x="156" y="234"/>
                  </a:lnTo>
                  <a:lnTo>
                    <a:pt x="114" y="238"/>
                  </a:lnTo>
                  <a:lnTo>
                    <a:pt x="72" y="246"/>
                  </a:lnTo>
                  <a:lnTo>
                    <a:pt x="34" y="256"/>
                  </a:lnTo>
                  <a:lnTo>
                    <a:pt x="4" y="272"/>
                  </a:lnTo>
                  <a:lnTo>
                    <a:pt x="6" y="276"/>
                  </a:lnTo>
                  <a:lnTo>
                    <a:pt x="8" y="280"/>
                  </a:lnTo>
                  <a:lnTo>
                    <a:pt x="22" y="284"/>
                  </a:lnTo>
                  <a:lnTo>
                    <a:pt x="32" y="294"/>
                  </a:lnTo>
                  <a:lnTo>
                    <a:pt x="40" y="306"/>
                  </a:lnTo>
                  <a:lnTo>
                    <a:pt x="44" y="322"/>
                  </a:lnTo>
                  <a:lnTo>
                    <a:pt x="22" y="326"/>
                  </a:lnTo>
                  <a:lnTo>
                    <a:pt x="0" y="334"/>
                  </a:lnTo>
                  <a:lnTo>
                    <a:pt x="16" y="346"/>
                  </a:lnTo>
                  <a:lnTo>
                    <a:pt x="36" y="352"/>
                  </a:lnTo>
                  <a:lnTo>
                    <a:pt x="56" y="358"/>
                  </a:lnTo>
                  <a:lnTo>
                    <a:pt x="30" y="364"/>
                  </a:lnTo>
                  <a:lnTo>
                    <a:pt x="4" y="372"/>
                  </a:lnTo>
                  <a:lnTo>
                    <a:pt x="10" y="392"/>
                  </a:lnTo>
                  <a:lnTo>
                    <a:pt x="20" y="404"/>
                  </a:lnTo>
                  <a:lnTo>
                    <a:pt x="34" y="408"/>
                  </a:lnTo>
                  <a:lnTo>
                    <a:pt x="48" y="406"/>
                  </a:lnTo>
                  <a:lnTo>
                    <a:pt x="54" y="410"/>
                  </a:lnTo>
                  <a:lnTo>
                    <a:pt x="58" y="412"/>
                  </a:lnTo>
                  <a:lnTo>
                    <a:pt x="62" y="418"/>
                  </a:lnTo>
                  <a:lnTo>
                    <a:pt x="64" y="422"/>
                  </a:lnTo>
                  <a:lnTo>
                    <a:pt x="64" y="428"/>
                  </a:lnTo>
                  <a:lnTo>
                    <a:pt x="62" y="432"/>
                  </a:lnTo>
                  <a:lnTo>
                    <a:pt x="54" y="440"/>
                  </a:lnTo>
                  <a:lnTo>
                    <a:pt x="44" y="448"/>
                  </a:lnTo>
                  <a:lnTo>
                    <a:pt x="36" y="458"/>
                  </a:lnTo>
                  <a:lnTo>
                    <a:pt x="34" y="470"/>
                  </a:lnTo>
                  <a:lnTo>
                    <a:pt x="44" y="468"/>
                  </a:lnTo>
                  <a:lnTo>
                    <a:pt x="56" y="464"/>
                  </a:lnTo>
                  <a:lnTo>
                    <a:pt x="66" y="460"/>
                  </a:lnTo>
                  <a:lnTo>
                    <a:pt x="76" y="458"/>
                  </a:lnTo>
                  <a:lnTo>
                    <a:pt x="82" y="454"/>
                  </a:lnTo>
                  <a:lnTo>
                    <a:pt x="90" y="448"/>
                  </a:lnTo>
                  <a:lnTo>
                    <a:pt x="94" y="442"/>
                  </a:lnTo>
                  <a:lnTo>
                    <a:pt x="96" y="438"/>
                  </a:lnTo>
                  <a:lnTo>
                    <a:pt x="96" y="434"/>
                  </a:lnTo>
                  <a:lnTo>
                    <a:pt x="98" y="428"/>
                  </a:lnTo>
                  <a:lnTo>
                    <a:pt x="98" y="422"/>
                  </a:lnTo>
                  <a:lnTo>
                    <a:pt x="98" y="420"/>
                  </a:lnTo>
                  <a:lnTo>
                    <a:pt x="98" y="416"/>
                  </a:lnTo>
                  <a:lnTo>
                    <a:pt x="100" y="414"/>
                  </a:lnTo>
                  <a:lnTo>
                    <a:pt x="102" y="412"/>
                  </a:lnTo>
                  <a:lnTo>
                    <a:pt x="106" y="410"/>
                  </a:lnTo>
                  <a:lnTo>
                    <a:pt x="112" y="406"/>
                  </a:lnTo>
                  <a:lnTo>
                    <a:pt x="116" y="400"/>
                  </a:lnTo>
                  <a:lnTo>
                    <a:pt x="120" y="396"/>
                  </a:lnTo>
                  <a:lnTo>
                    <a:pt x="124" y="392"/>
                  </a:lnTo>
                  <a:lnTo>
                    <a:pt x="124" y="390"/>
                  </a:lnTo>
                  <a:lnTo>
                    <a:pt x="128" y="388"/>
                  </a:lnTo>
                  <a:lnTo>
                    <a:pt x="130" y="388"/>
                  </a:lnTo>
                  <a:lnTo>
                    <a:pt x="134" y="388"/>
                  </a:lnTo>
                  <a:lnTo>
                    <a:pt x="136" y="390"/>
                  </a:lnTo>
                  <a:lnTo>
                    <a:pt x="136" y="392"/>
                  </a:lnTo>
                  <a:lnTo>
                    <a:pt x="136" y="394"/>
                  </a:lnTo>
                  <a:lnTo>
                    <a:pt x="134" y="398"/>
                  </a:lnTo>
                  <a:lnTo>
                    <a:pt x="132" y="400"/>
                  </a:lnTo>
                  <a:lnTo>
                    <a:pt x="130" y="404"/>
                  </a:lnTo>
                  <a:lnTo>
                    <a:pt x="130" y="406"/>
                  </a:lnTo>
                  <a:lnTo>
                    <a:pt x="130" y="408"/>
                  </a:lnTo>
                  <a:lnTo>
                    <a:pt x="134" y="408"/>
                  </a:lnTo>
                  <a:lnTo>
                    <a:pt x="138" y="406"/>
                  </a:lnTo>
                  <a:lnTo>
                    <a:pt x="144" y="402"/>
                  </a:lnTo>
                  <a:lnTo>
                    <a:pt x="148" y="400"/>
                  </a:lnTo>
                  <a:lnTo>
                    <a:pt x="154" y="398"/>
                  </a:lnTo>
                  <a:lnTo>
                    <a:pt x="160" y="396"/>
                  </a:lnTo>
                  <a:lnTo>
                    <a:pt x="164" y="398"/>
                  </a:lnTo>
                  <a:lnTo>
                    <a:pt x="168" y="400"/>
                  </a:lnTo>
                  <a:lnTo>
                    <a:pt x="170" y="402"/>
                  </a:lnTo>
                  <a:lnTo>
                    <a:pt x="174" y="406"/>
                  </a:lnTo>
                  <a:lnTo>
                    <a:pt x="178" y="410"/>
                  </a:lnTo>
                  <a:lnTo>
                    <a:pt x="182" y="412"/>
                  </a:lnTo>
                  <a:lnTo>
                    <a:pt x="186" y="416"/>
                  </a:lnTo>
                  <a:lnTo>
                    <a:pt x="192" y="418"/>
                  </a:lnTo>
                  <a:lnTo>
                    <a:pt x="198" y="418"/>
                  </a:lnTo>
                  <a:lnTo>
                    <a:pt x="204" y="418"/>
                  </a:lnTo>
                  <a:lnTo>
                    <a:pt x="212" y="420"/>
                  </a:lnTo>
                  <a:lnTo>
                    <a:pt x="218" y="422"/>
                  </a:lnTo>
                  <a:lnTo>
                    <a:pt x="222" y="426"/>
                  </a:lnTo>
                  <a:lnTo>
                    <a:pt x="226" y="430"/>
                  </a:lnTo>
                  <a:lnTo>
                    <a:pt x="230" y="436"/>
                  </a:lnTo>
                  <a:lnTo>
                    <a:pt x="238" y="446"/>
                  </a:lnTo>
                  <a:lnTo>
                    <a:pt x="248" y="456"/>
                  </a:lnTo>
                  <a:lnTo>
                    <a:pt x="260" y="464"/>
                  </a:lnTo>
                  <a:lnTo>
                    <a:pt x="274" y="476"/>
                  </a:lnTo>
                  <a:lnTo>
                    <a:pt x="288" y="486"/>
                  </a:lnTo>
                  <a:lnTo>
                    <a:pt x="292" y="488"/>
                  </a:lnTo>
                  <a:lnTo>
                    <a:pt x="298" y="490"/>
                  </a:lnTo>
                  <a:lnTo>
                    <a:pt x="302" y="492"/>
                  </a:lnTo>
                  <a:lnTo>
                    <a:pt x="306" y="494"/>
                  </a:lnTo>
                  <a:lnTo>
                    <a:pt x="308" y="498"/>
                  </a:lnTo>
                  <a:lnTo>
                    <a:pt x="310" y="502"/>
                  </a:lnTo>
                  <a:lnTo>
                    <a:pt x="310" y="508"/>
                  </a:lnTo>
                  <a:lnTo>
                    <a:pt x="312" y="512"/>
                  </a:lnTo>
                  <a:lnTo>
                    <a:pt x="320" y="530"/>
                  </a:lnTo>
                  <a:lnTo>
                    <a:pt x="330" y="546"/>
                  </a:lnTo>
                  <a:lnTo>
                    <a:pt x="334" y="552"/>
                  </a:lnTo>
                  <a:lnTo>
                    <a:pt x="340" y="558"/>
                  </a:lnTo>
                  <a:lnTo>
                    <a:pt x="348" y="562"/>
                  </a:lnTo>
                  <a:lnTo>
                    <a:pt x="350" y="598"/>
                  </a:lnTo>
                  <a:lnTo>
                    <a:pt x="354" y="634"/>
                  </a:lnTo>
                  <a:lnTo>
                    <a:pt x="362" y="668"/>
                  </a:lnTo>
                  <a:lnTo>
                    <a:pt x="368" y="678"/>
                  </a:lnTo>
                  <a:lnTo>
                    <a:pt x="376" y="692"/>
                  </a:lnTo>
                  <a:lnTo>
                    <a:pt x="384" y="704"/>
                  </a:lnTo>
                  <a:lnTo>
                    <a:pt x="390" y="714"/>
                  </a:lnTo>
                  <a:lnTo>
                    <a:pt x="394" y="716"/>
                  </a:lnTo>
                  <a:lnTo>
                    <a:pt x="400" y="718"/>
                  </a:lnTo>
                  <a:lnTo>
                    <a:pt x="406" y="720"/>
                  </a:lnTo>
                  <a:lnTo>
                    <a:pt x="410" y="722"/>
                  </a:lnTo>
                  <a:lnTo>
                    <a:pt x="416" y="722"/>
                  </a:lnTo>
                  <a:lnTo>
                    <a:pt x="418" y="724"/>
                  </a:lnTo>
                  <a:lnTo>
                    <a:pt x="428" y="740"/>
                  </a:lnTo>
                  <a:lnTo>
                    <a:pt x="434" y="758"/>
                  </a:lnTo>
                  <a:lnTo>
                    <a:pt x="442" y="774"/>
                  </a:lnTo>
                  <a:lnTo>
                    <a:pt x="454" y="788"/>
                  </a:lnTo>
                  <a:lnTo>
                    <a:pt x="470" y="796"/>
                  </a:lnTo>
                  <a:lnTo>
                    <a:pt x="486" y="806"/>
                  </a:lnTo>
                  <a:lnTo>
                    <a:pt x="498" y="818"/>
                  </a:lnTo>
                  <a:lnTo>
                    <a:pt x="502" y="830"/>
                  </a:lnTo>
                  <a:lnTo>
                    <a:pt x="502" y="844"/>
                  </a:lnTo>
                  <a:lnTo>
                    <a:pt x="502" y="856"/>
                  </a:lnTo>
                  <a:lnTo>
                    <a:pt x="506" y="868"/>
                  </a:lnTo>
                  <a:lnTo>
                    <a:pt x="514" y="874"/>
                  </a:lnTo>
                  <a:lnTo>
                    <a:pt x="524" y="878"/>
                  </a:lnTo>
                  <a:lnTo>
                    <a:pt x="534" y="880"/>
                  </a:lnTo>
                  <a:lnTo>
                    <a:pt x="544" y="888"/>
                  </a:lnTo>
                  <a:lnTo>
                    <a:pt x="550" y="900"/>
                  </a:lnTo>
                  <a:lnTo>
                    <a:pt x="552" y="912"/>
                  </a:lnTo>
                  <a:lnTo>
                    <a:pt x="556" y="924"/>
                  </a:lnTo>
                  <a:lnTo>
                    <a:pt x="566" y="938"/>
                  </a:lnTo>
                  <a:lnTo>
                    <a:pt x="576" y="944"/>
                  </a:lnTo>
                  <a:lnTo>
                    <a:pt x="586" y="946"/>
                  </a:lnTo>
                  <a:lnTo>
                    <a:pt x="594" y="948"/>
                  </a:lnTo>
                  <a:lnTo>
                    <a:pt x="604" y="950"/>
                  </a:lnTo>
                  <a:lnTo>
                    <a:pt x="626" y="958"/>
                  </a:lnTo>
                  <a:lnTo>
                    <a:pt x="648" y="968"/>
                  </a:lnTo>
                  <a:lnTo>
                    <a:pt x="670" y="982"/>
                  </a:lnTo>
                  <a:lnTo>
                    <a:pt x="688" y="1000"/>
                  </a:lnTo>
                  <a:lnTo>
                    <a:pt x="702" y="1020"/>
                  </a:lnTo>
                  <a:lnTo>
                    <a:pt x="710" y="1046"/>
                  </a:lnTo>
                  <a:lnTo>
                    <a:pt x="738" y="1054"/>
                  </a:lnTo>
                  <a:lnTo>
                    <a:pt x="756" y="1062"/>
                  </a:lnTo>
                  <a:lnTo>
                    <a:pt x="766" y="1072"/>
                  </a:lnTo>
                  <a:lnTo>
                    <a:pt x="768" y="1084"/>
                  </a:lnTo>
                  <a:lnTo>
                    <a:pt x="766" y="1104"/>
                  </a:lnTo>
                  <a:lnTo>
                    <a:pt x="758" y="1130"/>
                  </a:lnTo>
                  <a:lnTo>
                    <a:pt x="754" y="1160"/>
                  </a:lnTo>
                  <a:lnTo>
                    <a:pt x="754" y="1184"/>
                  </a:lnTo>
                  <a:lnTo>
                    <a:pt x="760" y="1206"/>
                  </a:lnTo>
                  <a:lnTo>
                    <a:pt x="770" y="1226"/>
                  </a:lnTo>
                  <a:lnTo>
                    <a:pt x="784" y="1248"/>
                  </a:lnTo>
                  <a:lnTo>
                    <a:pt x="808" y="1288"/>
                  </a:lnTo>
                  <a:lnTo>
                    <a:pt x="828" y="1326"/>
                  </a:lnTo>
                  <a:lnTo>
                    <a:pt x="844" y="1364"/>
                  </a:lnTo>
                  <a:lnTo>
                    <a:pt x="850" y="1406"/>
                  </a:lnTo>
                  <a:lnTo>
                    <a:pt x="848" y="1444"/>
                  </a:lnTo>
                  <a:lnTo>
                    <a:pt x="840" y="1482"/>
                  </a:lnTo>
                  <a:lnTo>
                    <a:pt x="828" y="1518"/>
                  </a:lnTo>
                  <a:lnTo>
                    <a:pt x="820" y="1558"/>
                  </a:lnTo>
                  <a:lnTo>
                    <a:pt x="816" y="1598"/>
                  </a:lnTo>
                  <a:lnTo>
                    <a:pt x="814" y="1636"/>
                  </a:lnTo>
                  <a:lnTo>
                    <a:pt x="808" y="1660"/>
                  </a:lnTo>
                  <a:lnTo>
                    <a:pt x="800" y="1684"/>
                  </a:lnTo>
                  <a:lnTo>
                    <a:pt x="796" y="1708"/>
                  </a:lnTo>
                  <a:lnTo>
                    <a:pt x="796" y="1734"/>
                  </a:lnTo>
                  <a:lnTo>
                    <a:pt x="804" y="1762"/>
                  </a:lnTo>
                  <a:lnTo>
                    <a:pt x="814" y="1776"/>
                  </a:lnTo>
                  <a:lnTo>
                    <a:pt x="824" y="1782"/>
                  </a:lnTo>
                  <a:lnTo>
                    <a:pt x="836" y="1780"/>
                  </a:lnTo>
                  <a:lnTo>
                    <a:pt x="846" y="1772"/>
                  </a:lnTo>
                  <a:lnTo>
                    <a:pt x="854" y="1758"/>
                  </a:lnTo>
                  <a:lnTo>
                    <a:pt x="858" y="1740"/>
                  </a:lnTo>
                  <a:lnTo>
                    <a:pt x="860" y="1720"/>
                  </a:lnTo>
                  <a:lnTo>
                    <a:pt x="858" y="1704"/>
                  </a:lnTo>
                  <a:lnTo>
                    <a:pt x="852" y="1684"/>
                  </a:lnTo>
                  <a:lnTo>
                    <a:pt x="854" y="1662"/>
                  </a:lnTo>
                  <a:lnTo>
                    <a:pt x="856" y="1658"/>
                  </a:lnTo>
                  <a:lnTo>
                    <a:pt x="860" y="1654"/>
                  </a:lnTo>
                  <a:lnTo>
                    <a:pt x="864" y="1652"/>
                  </a:lnTo>
                  <a:lnTo>
                    <a:pt x="868" y="1650"/>
                  </a:lnTo>
                  <a:lnTo>
                    <a:pt x="872" y="1646"/>
                  </a:lnTo>
                  <a:lnTo>
                    <a:pt x="876" y="1642"/>
                  </a:lnTo>
                  <a:lnTo>
                    <a:pt x="876" y="1638"/>
                  </a:lnTo>
                  <a:lnTo>
                    <a:pt x="878" y="1632"/>
                  </a:lnTo>
                  <a:lnTo>
                    <a:pt x="878" y="1626"/>
                  </a:lnTo>
                  <a:lnTo>
                    <a:pt x="878" y="1620"/>
                  </a:lnTo>
                  <a:lnTo>
                    <a:pt x="878" y="1614"/>
                  </a:lnTo>
                  <a:lnTo>
                    <a:pt x="880" y="1610"/>
                  </a:lnTo>
                  <a:lnTo>
                    <a:pt x="888" y="1600"/>
                  </a:lnTo>
                  <a:lnTo>
                    <a:pt x="902" y="1588"/>
                  </a:lnTo>
                  <a:lnTo>
                    <a:pt x="914" y="1578"/>
                  </a:lnTo>
                  <a:lnTo>
                    <a:pt x="928" y="1566"/>
                  </a:lnTo>
                  <a:lnTo>
                    <a:pt x="936" y="1556"/>
                  </a:lnTo>
                  <a:lnTo>
                    <a:pt x="940" y="1542"/>
                  </a:lnTo>
                  <a:lnTo>
                    <a:pt x="936" y="1528"/>
                  </a:lnTo>
                  <a:lnTo>
                    <a:pt x="968" y="1512"/>
                  </a:lnTo>
                  <a:lnTo>
                    <a:pt x="994" y="1494"/>
                  </a:lnTo>
                  <a:lnTo>
                    <a:pt x="1012" y="1474"/>
                  </a:lnTo>
                  <a:lnTo>
                    <a:pt x="1028" y="1450"/>
                  </a:lnTo>
                  <a:lnTo>
                    <a:pt x="1042" y="1424"/>
                  </a:lnTo>
                  <a:lnTo>
                    <a:pt x="1056" y="1398"/>
                  </a:lnTo>
                  <a:lnTo>
                    <a:pt x="1070" y="1370"/>
                  </a:lnTo>
                  <a:lnTo>
                    <a:pt x="1084" y="1356"/>
                  </a:lnTo>
                  <a:lnTo>
                    <a:pt x="1100" y="1340"/>
                  </a:lnTo>
                  <a:lnTo>
                    <a:pt x="1112" y="1324"/>
                  </a:lnTo>
                  <a:lnTo>
                    <a:pt x="1114" y="1310"/>
                  </a:lnTo>
                  <a:lnTo>
                    <a:pt x="1114" y="1296"/>
                  </a:lnTo>
                  <a:lnTo>
                    <a:pt x="1116" y="1282"/>
                  </a:lnTo>
                  <a:lnTo>
                    <a:pt x="1124" y="1262"/>
                  </a:lnTo>
                  <a:lnTo>
                    <a:pt x="1136" y="1242"/>
                  </a:lnTo>
                  <a:lnTo>
                    <a:pt x="1144" y="1222"/>
                  </a:lnTo>
                  <a:lnTo>
                    <a:pt x="1144" y="1204"/>
                  </a:lnTo>
                  <a:lnTo>
                    <a:pt x="1136" y="1190"/>
                  </a:lnTo>
                  <a:lnTo>
                    <a:pt x="1126" y="1182"/>
                  </a:lnTo>
                  <a:lnTo>
                    <a:pt x="1112" y="1180"/>
                  </a:lnTo>
                  <a:lnTo>
                    <a:pt x="1098" y="1178"/>
                  </a:lnTo>
                  <a:lnTo>
                    <a:pt x="1082" y="1172"/>
                  </a:lnTo>
                  <a:lnTo>
                    <a:pt x="1070" y="1164"/>
                  </a:lnTo>
                  <a:lnTo>
                    <a:pt x="1060" y="1154"/>
                  </a:lnTo>
                  <a:lnTo>
                    <a:pt x="1050" y="1144"/>
                  </a:lnTo>
                  <a:lnTo>
                    <a:pt x="1042" y="1142"/>
                  </a:lnTo>
                  <a:lnTo>
                    <a:pt x="1032" y="1144"/>
                  </a:lnTo>
                  <a:lnTo>
                    <a:pt x="1022" y="1144"/>
                  </a:lnTo>
                  <a:lnTo>
                    <a:pt x="1014" y="1142"/>
                  </a:lnTo>
                  <a:lnTo>
                    <a:pt x="1008" y="1132"/>
                  </a:lnTo>
                  <a:lnTo>
                    <a:pt x="1004" y="1118"/>
                  </a:lnTo>
                  <a:lnTo>
                    <a:pt x="996" y="1106"/>
                  </a:lnTo>
                  <a:lnTo>
                    <a:pt x="982" y="1098"/>
                  </a:lnTo>
                  <a:lnTo>
                    <a:pt x="968" y="1092"/>
                  </a:lnTo>
                  <a:lnTo>
                    <a:pt x="954" y="1084"/>
                  </a:lnTo>
                  <a:lnTo>
                    <a:pt x="928" y="1068"/>
                  </a:lnTo>
                  <a:lnTo>
                    <a:pt x="902" y="1050"/>
                  </a:lnTo>
                  <a:lnTo>
                    <a:pt x="880" y="1034"/>
                  </a:lnTo>
                  <a:lnTo>
                    <a:pt x="858" y="1044"/>
                  </a:lnTo>
                  <a:lnTo>
                    <a:pt x="834" y="1046"/>
                  </a:lnTo>
                  <a:lnTo>
                    <a:pt x="836" y="1040"/>
                  </a:lnTo>
                  <a:lnTo>
                    <a:pt x="836" y="1034"/>
                  </a:lnTo>
                  <a:lnTo>
                    <a:pt x="836" y="1028"/>
                  </a:lnTo>
                  <a:lnTo>
                    <a:pt x="838" y="1024"/>
                  </a:lnTo>
                  <a:lnTo>
                    <a:pt x="822" y="1022"/>
                  </a:lnTo>
                  <a:lnTo>
                    <a:pt x="808" y="1024"/>
                  </a:lnTo>
                  <a:lnTo>
                    <a:pt x="796" y="1032"/>
                  </a:lnTo>
                  <a:lnTo>
                    <a:pt x="790" y="1044"/>
                  </a:lnTo>
                  <a:lnTo>
                    <a:pt x="790" y="1060"/>
                  </a:lnTo>
                  <a:lnTo>
                    <a:pt x="774" y="1054"/>
                  </a:lnTo>
                  <a:lnTo>
                    <a:pt x="760" y="1044"/>
                  </a:lnTo>
                  <a:lnTo>
                    <a:pt x="754" y="1028"/>
                  </a:lnTo>
                  <a:lnTo>
                    <a:pt x="734" y="1026"/>
                  </a:lnTo>
                  <a:lnTo>
                    <a:pt x="714" y="1012"/>
                  </a:lnTo>
                  <a:lnTo>
                    <a:pt x="700" y="994"/>
                  </a:lnTo>
                  <a:lnTo>
                    <a:pt x="694" y="974"/>
                  </a:lnTo>
                  <a:lnTo>
                    <a:pt x="690" y="974"/>
                  </a:lnTo>
                  <a:lnTo>
                    <a:pt x="684" y="972"/>
                  </a:lnTo>
                  <a:lnTo>
                    <a:pt x="678" y="972"/>
                  </a:lnTo>
                  <a:lnTo>
                    <a:pt x="672" y="972"/>
                  </a:lnTo>
                  <a:lnTo>
                    <a:pt x="674" y="952"/>
                  </a:lnTo>
                  <a:lnTo>
                    <a:pt x="676" y="934"/>
                  </a:lnTo>
                  <a:lnTo>
                    <a:pt x="672" y="914"/>
                  </a:lnTo>
                  <a:lnTo>
                    <a:pt x="662" y="928"/>
                  </a:lnTo>
                  <a:lnTo>
                    <a:pt x="648" y="936"/>
                  </a:lnTo>
                  <a:lnTo>
                    <a:pt x="632" y="940"/>
                  </a:lnTo>
                  <a:lnTo>
                    <a:pt x="616" y="940"/>
                  </a:lnTo>
                  <a:lnTo>
                    <a:pt x="598" y="940"/>
                  </a:lnTo>
                  <a:lnTo>
                    <a:pt x="604" y="924"/>
                  </a:lnTo>
                  <a:lnTo>
                    <a:pt x="604" y="908"/>
                  </a:lnTo>
                  <a:lnTo>
                    <a:pt x="598" y="896"/>
                  </a:lnTo>
                  <a:lnTo>
                    <a:pt x="592" y="884"/>
                  </a:lnTo>
                  <a:lnTo>
                    <a:pt x="584" y="872"/>
                  </a:lnTo>
                  <a:lnTo>
                    <a:pt x="580" y="860"/>
                  </a:lnTo>
                  <a:lnTo>
                    <a:pt x="582" y="844"/>
                  </a:lnTo>
                  <a:lnTo>
                    <a:pt x="590" y="826"/>
                  </a:lnTo>
                  <a:lnTo>
                    <a:pt x="604" y="810"/>
                  </a:lnTo>
                  <a:lnTo>
                    <a:pt x="620" y="802"/>
                  </a:lnTo>
                  <a:lnTo>
                    <a:pt x="638" y="798"/>
                  </a:lnTo>
                  <a:lnTo>
                    <a:pt x="656" y="800"/>
                  </a:lnTo>
                  <a:lnTo>
                    <a:pt x="676" y="804"/>
                  </a:lnTo>
                  <a:lnTo>
                    <a:pt x="694" y="808"/>
                  </a:lnTo>
                  <a:lnTo>
                    <a:pt x="694" y="822"/>
                  </a:lnTo>
                  <a:lnTo>
                    <a:pt x="698" y="834"/>
                  </a:lnTo>
                  <a:lnTo>
                    <a:pt x="706" y="840"/>
                  </a:lnTo>
                  <a:lnTo>
                    <a:pt x="716" y="842"/>
                  </a:lnTo>
                  <a:lnTo>
                    <a:pt x="732" y="838"/>
                  </a:lnTo>
                  <a:lnTo>
                    <a:pt x="732" y="810"/>
                  </a:lnTo>
                  <a:lnTo>
                    <a:pt x="734" y="782"/>
                  </a:lnTo>
                  <a:lnTo>
                    <a:pt x="742" y="756"/>
                  </a:lnTo>
                  <a:lnTo>
                    <a:pt x="750" y="744"/>
                  </a:lnTo>
                  <a:lnTo>
                    <a:pt x="760" y="732"/>
                  </a:lnTo>
                  <a:lnTo>
                    <a:pt x="768" y="720"/>
                  </a:lnTo>
                  <a:lnTo>
                    <a:pt x="774" y="708"/>
                  </a:lnTo>
                  <a:lnTo>
                    <a:pt x="776" y="692"/>
                  </a:lnTo>
                  <a:lnTo>
                    <a:pt x="790" y="688"/>
                  </a:lnTo>
                  <a:lnTo>
                    <a:pt x="798" y="682"/>
                  </a:lnTo>
                  <a:lnTo>
                    <a:pt x="800" y="672"/>
                  </a:lnTo>
                  <a:lnTo>
                    <a:pt x="804" y="660"/>
                  </a:lnTo>
                  <a:lnTo>
                    <a:pt x="810" y="648"/>
                  </a:lnTo>
                  <a:lnTo>
                    <a:pt x="828" y="632"/>
                  </a:lnTo>
                  <a:lnTo>
                    <a:pt x="848" y="618"/>
                  </a:lnTo>
                  <a:lnTo>
                    <a:pt x="868" y="604"/>
                  </a:lnTo>
                  <a:lnTo>
                    <a:pt x="870" y="602"/>
                  </a:lnTo>
                  <a:lnTo>
                    <a:pt x="874" y="598"/>
                  </a:lnTo>
                  <a:lnTo>
                    <a:pt x="880" y="602"/>
                  </a:lnTo>
                  <a:lnTo>
                    <a:pt x="886" y="604"/>
                  </a:lnTo>
                  <a:lnTo>
                    <a:pt x="890" y="606"/>
                  </a:lnTo>
                  <a:lnTo>
                    <a:pt x="888" y="606"/>
                  </a:lnTo>
                  <a:lnTo>
                    <a:pt x="890" y="608"/>
                  </a:lnTo>
                  <a:lnTo>
                    <a:pt x="894" y="612"/>
                  </a:lnTo>
                  <a:lnTo>
                    <a:pt x="888" y="614"/>
                  </a:lnTo>
                  <a:lnTo>
                    <a:pt x="880" y="618"/>
                  </a:lnTo>
                  <a:lnTo>
                    <a:pt x="872" y="622"/>
                  </a:lnTo>
                  <a:lnTo>
                    <a:pt x="864" y="628"/>
                  </a:lnTo>
                  <a:lnTo>
                    <a:pt x="862" y="634"/>
                  </a:lnTo>
                  <a:lnTo>
                    <a:pt x="864" y="640"/>
                  </a:lnTo>
                  <a:lnTo>
                    <a:pt x="878" y="646"/>
                  </a:lnTo>
                  <a:lnTo>
                    <a:pt x="886" y="638"/>
                  </a:lnTo>
                  <a:lnTo>
                    <a:pt x="898" y="628"/>
                  </a:lnTo>
                  <a:lnTo>
                    <a:pt x="912" y="616"/>
                  </a:lnTo>
                  <a:lnTo>
                    <a:pt x="922" y="604"/>
                  </a:lnTo>
                  <a:lnTo>
                    <a:pt x="930" y="592"/>
                  </a:lnTo>
                  <a:lnTo>
                    <a:pt x="930" y="582"/>
                  </a:lnTo>
                  <a:lnTo>
                    <a:pt x="922" y="586"/>
                  </a:lnTo>
                  <a:lnTo>
                    <a:pt x="914" y="592"/>
                  </a:lnTo>
                  <a:lnTo>
                    <a:pt x="906" y="594"/>
                  </a:lnTo>
                  <a:lnTo>
                    <a:pt x="896" y="594"/>
                  </a:lnTo>
                  <a:lnTo>
                    <a:pt x="892" y="592"/>
                  </a:lnTo>
                  <a:lnTo>
                    <a:pt x="890" y="588"/>
                  </a:lnTo>
                  <a:lnTo>
                    <a:pt x="886" y="586"/>
                  </a:lnTo>
                  <a:lnTo>
                    <a:pt x="894" y="574"/>
                  </a:lnTo>
                  <a:lnTo>
                    <a:pt x="896" y="566"/>
                  </a:lnTo>
                  <a:lnTo>
                    <a:pt x="896" y="556"/>
                  </a:lnTo>
                  <a:lnTo>
                    <a:pt x="890" y="550"/>
                  </a:lnTo>
                  <a:lnTo>
                    <a:pt x="878" y="544"/>
                  </a:lnTo>
                  <a:lnTo>
                    <a:pt x="860" y="544"/>
                  </a:lnTo>
                  <a:lnTo>
                    <a:pt x="890" y="540"/>
                  </a:lnTo>
                  <a:lnTo>
                    <a:pt x="918" y="536"/>
                  </a:lnTo>
                  <a:lnTo>
                    <a:pt x="946" y="528"/>
                  </a:lnTo>
                  <a:lnTo>
                    <a:pt x="954" y="534"/>
                  </a:lnTo>
                  <a:lnTo>
                    <a:pt x="954" y="540"/>
                  </a:lnTo>
                  <a:lnTo>
                    <a:pt x="948" y="546"/>
                  </a:lnTo>
                  <a:lnTo>
                    <a:pt x="942" y="554"/>
                  </a:lnTo>
                  <a:lnTo>
                    <a:pt x="936" y="562"/>
                  </a:lnTo>
                  <a:lnTo>
                    <a:pt x="934" y="570"/>
                  </a:lnTo>
                  <a:lnTo>
                    <a:pt x="934" y="574"/>
                  </a:lnTo>
                  <a:lnTo>
                    <a:pt x="936" y="578"/>
                  </a:lnTo>
                  <a:lnTo>
                    <a:pt x="938" y="578"/>
                  </a:lnTo>
                  <a:lnTo>
                    <a:pt x="940" y="578"/>
                  </a:lnTo>
                  <a:lnTo>
                    <a:pt x="944" y="578"/>
                  </a:lnTo>
                  <a:lnTo>
                    <a:pt x="948" y="576"/>
                  </a:lnTo>
                  <a:lnTo>
                    <a:pt x="950" y="574"/>
                  </a:lnTo>
                  <a:lnTo>
                    <a:pt x="954" y="572"/>
                  </a:lnTo>
                  <a:lnTo>
                    <a:pt x="956" y="570"/>
                  </a:lnTo>
                  <a:lnTo>
                    <a:pt x="958" y="570"/>
                  </a:lnTo>
                  <a:lnTo>
                    <a:pt x="966" y="570"/>
                  </a:lnTo>
                  <a:lnTo>
                    <a:pt x="972" y="570"/>
                  </a:lnTo>
                  <a:lnTo>
                    <a:pt x="976" y="572"/>
                  </a:lnTo>
                  <a:lnTo>
                    <a:pt x="982" y="576"/>
                  </a:lnTo>
                  <a:lnTo>
                    <a:pt x="984" y="576"/>
                  </a:lnTo>
                  <a:lnTo>
                    <a:pt x="986" y="580"/>
                  </a:lnTo>
                  <a:lnTo>
                    <a:pt x="988" y="582"/>
                  </a:lnTo>
                  <a:lnTo>
                    <a:pt x="992" y="584"/>
                  </a:lnTo>
                  <a:lnTo>
                    <a:pt x="1000" y="584"/>
                  </a:lnTo>
                  <a:lnTo>
                    <a:pt x="1006" y="584"/>
                  </a:lnTo>
                  <a:lnTo>
                    <a:pt x="1012" y="584"/>
                  </a:lnTo>
                  <a:lnTo>
                    <a:pt x="1010" y="572"/>
                  </a:lnTo>
                  <a:lnTo>
                    <a:pt x="1006" y="558"/>
                  </a:lnTo>
                  <a:lnTo>
                    <a:pt x="998" y="548"/>
                  </a:lnTo>
                  <a:lnTo>
                    <a:pt x="994" y="546"/>
                  </a:lnTo>
                  <a:lnTo>
                    <a:pt x="988" y="542"/>
                  </a:lnTo>
                  <a:lnTo>
                    <a:pt x="984" y="540"/>
                  </a:lnTo>
                  <a:lnTo>
                    <a:pt x="982" y="534"/>
                  </a:lnTo>
                  <a:lnTo>
                    <a:pt x="980" y="530"/>
                  </a:lnTo>
                  <a:lnTo>
                    <a:pt x="978" y="524"/>
                  </a:lnTo>
                  <a:lnTo>
                    <a:pt x="976" y="518"/>
                  </a:lnTo>
                  <a:lnTo>
                    <a:pt x="974" y="514"/>
                  </a:lnTo>
                  <a:lnTo>
                    <a:pt x="970" y="510"/>
                  </a:lnTo>
                  <a:lnTo>
                    <a:pt x="966" y="508"/>
                  </a:lnTo>
                  <a:lnTo>
                    <a:pt x="962" y="506"/>
                  </a:lnTo>
                  <a:lnTo>
                    <a:pt x="952" y="502"/>
                  </a:lnTo>
                  <a:lnTo>
                    <a:pt x="944" y="496"/>
                  </a:lnTo>
                  <a:lnTo>
                    <a:pt x="936" y="492"/>
                  </a:lnTo>
                  <a:lnTo>
                    <a:pt x="934" y="490"/>
                  </a:lnTo>
                  <a:lnTo>
                    <a:pt x="932" y="488"/>
                  </a:lnTo>
                  <a:lnTo>
                    <a:pt x="922" y="480"/>
                  </a:lnTo>
                  <a:lnTo>
                    <a:pt x="914" y="472"/>
                  </a:lnTo>
                  <a:lnTo>
                    <a:pt x="906" y="462"/>
                  </a:lnTo>
                  <a:lnTo>
                    <a:pt x="896" y="444"/>
                  </a:lnTo>
                  <a:lnTo>
                    <a:pt x="888" y="422"/>
                  </a:lnTo>
                  <a:lnTo>
                    <a:pt x="880" y="404"/>
                  </a:lnTo>
                  <a:lnTo>
                    <a:pt x="876" y="410"/>
                  </a:lnTo>
                  <a:lnTo>
                    <a:pt x="874" y="414"/>
                  </a:lnTo>
                  <a:lnTo>
                    <a:pt x="870" y="416"/>
                  </a:lnTo>
                  <a:lnTo>
                    <a:pt x="868" y="420"/>
                  </a:lnTo>
                  <a:lnTo>
                    <a:pt x="866" y="426"/>
                  </a:lnTo>
                  <a:lnTo>
                    <a:pt x="866" y="432"/>
                  </a:lnTo>
                  <a:lnTo>
                    <a:pt x="860" y="434"/>
                  </a:lnTo>
                  <a:lnTo>
                    <a:pt x="852" y="434"/>
                  </a:lnTo>
                  <a:lnTo>
                    <a:pt x="846" y="434"/>
                  </a:lnTo>
                  <a:lnTo>
                    <a:pt x="840" y="432"/>
                  </a:lnTo>
                  <a:lnTo>
                    <a:pt x="838" y="416"/>
                  </a:lnTo>
                  <a:lnTo>
                    <a:pt x="830" y="404"/>
                  </a:lnTo>
                  <a:lnTo>
                    <a:pt x="818" y="396"/>
                  </a:lnTo>
                  <a:lnTo>
                    <a:pt x="804" y="394"/>
                  </a:lnTo>
                  <a:lnTo>
                    <a:pt x="790" y="396"/>
                  </a:lnTo>
                  <a:lnTo>
                    <a:pt x="778" y="402"/>
                  </a:lnTo>
                  <a:lnTo>
                    <a:pt x="770" y="412"/>
                  </a:lnTo>
                  <a:lnTo>
                    <a:pt x="770" y="428"/>
                  </a:lnTo>
                  <a:lnTo>
                    <a:pt x="784" y="432"/>
                  </a:lnTo>
                  <a:lnTo>
                    <a:pt x="792" y="442"/>
                  </a:lnTo>
                  <a:lnTo>
                    <a:pt x="794" y="454"/>
                  </a:lnTo>
                  <a:lnTo>
                    <a:pt x="790" y="466"/>
                  </a:lnTo>
                  <a:lnTo>
                    <a:pt x="782" y="478"/>
                  </a:lnTo>
                  <a:lnTo>
                    <a:pt x="770" y="484"/>
                  </a:lnTo>
                  <a:lnTo>
                    <a:pt x="770" y="508"/>
                  </a:lnTo>
                  <a:lnTo>
                    <a:pt x="768" y="532"/>
                  </a:lnTo>
                  <a:lnTo>
                    <a:pt x="756" y="532"/>
                  </a:lnTo>
                  <a:lnTo>
                    <a:pt x="740" y="524"/>
                  </a:lnTo>
                  <a:lnTo>
                    <a:pt x="720" y="512"/>
                  </a:lnTo>
                  <a:lnTo>
                    <a:pt x="700" y="496"/>
                  </a:lnTo>
                  <a:lnTo>
                    <a:pt x="680" y="478"/>
                  </a:lnTo>
                  <a:lnTo>
                    <a:pt x="662" y="460"/>
                  </a:lnTo>
                  <a:lnTo>
                    <a:pt x="646" y="444"/>
                  </a:lnTo>
                  <a:lnTo>
                    <a:pt x="636" y="434"/>
                  </a:lnTo>
                  <a:lnTo>
                    <a:pt x="622" y="422"/>
                  </a:lnTo>
                  <a:lnTo>
                    <a:pt x="614" y="414"/>
                  </a:lnTo>
                  <a:lnTo>
                    <a:pt x="610" y="408"/>
                  </a:lnTo>
                  <a:lnTo>
                    <a:pt x="612" y="402"/>
                  </a:lnTo>
                  <a:lnTo>
                    <a:pt x="620" y="392"/>
                  </a:lnTo>
                  <a:lnTo>
                    <a:pt x="634" y="378"/>
                  </a:lnTo>
                  <a:lnTo>
                    <a:pt x="646" y="368"/>
                  </a:lnTo>
                  <a:lnTo>
                    <a:pt x="660" y="354"/>
                  </a:lnTo>
                  <a:lnTo>
                    <a:pt x="676" y="342"/>
                  </a:lnTo>
                  <a:lnTo>
                    <a:pt x="690" y="336"/>
                  </a:lnTo>
                  <a:lnTo>
                    <a:pt x="690" y="352"/>
                  </a:lnTo>
                  <a:lnTo>
                    <a:pt x="696" y="362"/>
                  </a:lnTo>
                  <a:lnTo>
                    <a:pt x="704" y="368"/>
                  </a:lnTo>
                  <a:lnTo>
                    <a:pt x="718" y="368"/>
                  </a:lnTo>
                  <a:lnTo>
                    <a:pt x="732" y="362"/>
                  </a:lnTo>
                  <a:lnTo>
                    <a:pt x="714" y="344"/>
                  </a:lnTo>
                  <a:lnTo>
                    <a:pt x="700" y="322"/>
                  </a:lnTo>
                  <a:lnTo>
                    <a:pt x="716" y="320"/>
                  </a:lnTo>
                  <a:lnTo>
                    <a:pt x="724" y="316"/>
                  </a:lnTo>
                  <a:lnTo>
                    <a:pt x="730" y="306"/>
                  </a:lnTo>
                  <a:lnTo>
                    <a:pt x="730" y="296"/>
                  </a:lnTo>
                  <a:lnTo>
                    <a:pt x="730" y="284"/>
                  </a:lnTo>
                  <a:lnTo>
                    <a:pt x="730" y="270"/>
                  </a:lnTo>
                  <a:lnTo>
                    <a:pt x="732" y="258"/>
                  </a:lnTo>
                  <a:lnTo>
                    <a:pt x="726" y="254"/>
                  </a:lnTo>
                  <a:lnTo>
                    <a:pt x="722" y="250"/>
                  </a:lnTo>
                  <a:lnTo>
                    <a:pt x="718" y="248"/>
                  </a:lnTo>
                  <a:lnTo>
                    <a:pt x="714" y="244"/>
                  </a:lnTo>
                  <a:lnTo>
                    <a:pt x="736" y="240"/>
                  </a:lnTo>
                  <a:lnTo>
                    <a:pt x="756" y="236"/>
                  </a:lnTo>
                  <a:lnTo>
                    <a:pt x="778" y="234"/>
                  </a:lnTo>
                  <a:lnTo>
                    <a:pt x="778" y="248"/>
                  </a:lnTo>
                  <a:lnTo>
                    <a:pt x="784" y="258"/>
                  </a:lnTo>
                  <a:lnTo>
                    <a:pt x="792" y="266"/>
                  </a:lnTo>
                  <a:lnTo>
                    <a:pt x="802" y="272"/>
                  </a:lnTo>
                  <a:lnTo>
                    <a:pt x="812" y="282"/>
                  </a:lnTo>
                  <a:lnTo>
                    <a:pt x="820" y="292"/>
                  </a:lnTo>
                  <a:lnTo>
                    <a:pt x="824" y="304"/>
                  </a:lnTo>
                  <a:lnTo>
                    <a:pt x="824" y="322"/>
                  </a:lnTo>
                  <a:lnTo>
                    <a:pt x="806" y="324"/>
                  </a:lnTo>
                  <a:lnTo>
                    <a:pt x="788" y="330"/>
                  </a:lnTo>
                  <a:lnTo>
                    <a:pt x="774" y="340"/>
                  </a:lnTo>
                  <a:lnTo>
                    <a:pt x="788" y="350"/>
                  </a:lnTo>
                  <a:lnTo>
                    <a:pt x="808" y="362"/>
                  </a:lnTo>
                  <a:lnTo>
                    <a:pt x="828" y="372"/>
                  </a:lnTo>
                  <a:lnTo>
                    <a:pt x="848" y="378"/>
                  </a:lnTo>
                  <a:lnTo>
                    <a:pt x="866" y="376"/>
                  </a:lnTo>
                  <a:lnTo>
                    <a:pt x="860" y="374"/>
                  </a:lnTo>
                  <a:lnTo>
                    <a:pt x="852" y="370"/>
                  </a:lnTo>
                  <a:lnTo>
                    <a:pt x="844" y="368"/>
                  </a:lnTo>
                  <a:lnTo>
                    <a:pt x="856" y="370"/>
                  </a:lnTo>
                  <a:lnTo>
                    <a:pt x="868" y="368"/>
                  </a:lnTo>
                  <a:lnTo>
                    <a:pt x="880" y="368"/>
                  </a:lnTo>
                  <a:lnTo>
                    <a:pt x="880" y="358"/>
                  </a:lnTo>
                  <a:lnTo>
                    <a:pt x="876" y="350"/>
                  </a:lnTo>
                  <a:lnTo>
                    <a:pt x="872" y="342"/>
                  </a:lnTo>
                  <a:lnTo>
                    <a:pt x="892" y="346"/>
                  </a:lnTo>
                  <a:lnTo>
                    <a:pt x="912" y="340"/>
                  </a:lnTo>
                  <a:lnTo>
                    <a:pt x="904" y="318"/>
                  </a:lnTo>
                  <a:lnTo>
                    <a:pt x="896" y="306"/>
                  </a:lnTo>
                  <a:lnTo>
                    <a:pt x="886" y="298"/>
                  </a:lnTo>
                  <a:lnTo>
                    <a:pt x="874" y="290"/>
                  </a:lnTo>
                  <a:lnTo>
                    <a:pt x="856" y="280"/>
                  </a:lnTo>
                  <a:lnTo>
                    <a:pt x="844" y="272"/>
                  </a:lnTo>
                  <a:lnTo>
                    <a:pt x="836" y="262"/>
                  </a:lnTo>
                  <a:lnTo>
                    <a:pt x="828" y="256"/>
                  </a:lnTo>
                  <a:lnTo>
                    <a:pt x="816" y="250"/>
                  </a:lnTo>
                  <a:lnTo>
                    <a:pt x="798" y="248"/>
                  </a:lnTo>
                  <a:lnTo>
                    <a:pt x="794" y="228"/>
                  </a:lnTo>
                  <a:lnTo>
                    <a:pt x="784" y="216"/>
                  </a:lnTo>
                  <a:lnTo>
                    <a:pt x="770" y="208"/>
                  </a:lnTo>
                  <a:lnTo>
                    <a:pt x="752" y="202"/>
                  </a:lnTo>
                  <a:lnTo>
                    <a:pt x="732" y="200"/>
                  </a:lnTo>
                  <a:lnTo>
                    <a:pt x="712" y="198"/>
                  </a:lnTo>
                  <a:lnTo>
                    <a:pt x="694" y="196"/>
                  </a:lnTo>
                  <a:lnTo>
                    <a:pt x="678" y="192"/>
                  </a:lnTo>
                  <a:lnTo>
                    <a:pt x="696" y="194"/>
                  </a:lnTo>
                  <a:lnTo>
                    <a:pt x="716" y="194"/>
                  </a:lnTo>
                  <a:lnTo>
                    <a:pt x="734" y="188"/>
                  </a:lnTo>
                  <a:lnTo>
                    <a:pt x="748" y="178"/>
                  </a:lnTo>
                  <a:lnTo>
                    <a:pt x="728" y="170"/>
                  </a:lnTo>
                  <a:lnTo>
                    <a:pt x="708" y="164"/>
                  </a:lnTo>
                  <a:lnTo>
                    <a:pt x="688" y="160"/>
                  </a:lnTo>
                  <a:lnTo>
                    <a:pt x="702" y="158"/>
                  </a:lnTo>
                  <a:lnTo>
                    <a:pt x="718" y="156"/>
                  </a:lnTo>
                  <a:lnTo>
                    <a:pt x="730" y="150"/>
                  </a:lnTo>
                  <a:lnTo>
                    <a:pt x="738" y="138"/>
                  </a:lnTo>
                  <a:lnTo>
                    <a:pt x="750" y="142"/>
                  </a:lnTo>
                  <a:lnTo>
                    <a:pt x="764" y="144"/>
                  </a:lnTo>
                  <a:lnTo>
                    <a:pt x="778" y="146"/>
                  </a:lnTo>
                  <a:lnTo>
                    <a:pt x="780" y="128"/>
                  </a:lnTo>
                  <a:lnTo>
                    <a:pt x="788" y="112"/>
                  </a:lnTo>
                  <a:lnTo>
                    <a:pt x="802" y="98"/>
                  </a:lnTo>
                  <a:lnTo>
                    <a:pt x="818" y="88"/>
                  </a:lnTo>
                  <a:lnTo>
                    <a:pt x="834" y="78"/>
                  </a:lnTo>
                  <a:lnTo>
                    <a:pt x="854" y="68"/>
                  </a:lnTo>
                  <a:lnTo>
                    <a:pt x="868" y="62"/>
                  </a:lnTo>
                  <a:lnTo>
                    <a:pt x="882" y="66"/>
                  </a:lnTo>
                  <a:lnTo>
                    <a:pt x="894" y="74"/>
                  </a:lnTo>
                  <a:lnTo>
                    <a:pt x="908" y="90"/>
                  </a:lnTo>
                  <a:lnTo>
                    <a:pt x="880" y="92"/>
                  </a:lnTo>
                  <a:lnTo>
                    <a:pt x="858" y="96"/>
                  </a:lnTo>
                  <a:lnTo>
                    <a:pt x="842" y="102"/>
                  </a:lnTo>
                  <a:lnTo>
                    <a:pt x="834" y="112"/>
                  </a:lnTo>
                  <a:lnTo>
                    <a:pt x="832" y="120"/>
                  </a:lnTo>
                  <a:lnTo>
                    <a:pt x="838" y="130"/>
                  </a:lnTo>
                  <a:lnTo>
                    <a:pt x="856" y="136"/>
                  </a:lnTo>
                  <a:lnTo>
                    <a:pt x="884" y="142"/>
                  </a:lnTo>
                  <a:lnTo>
                    <a:pt x="904" y="144"/>
                  </a:lnTo>
                  <a:lnTo>
                    <a:pt x="922" y="148"/>
                  </a:lnTo>
                  <a:lnTo>
                    <a:pt x="940" y="156"/>
                  </a:lnTo>
                  <a:lnTo>
                    <a:pt x="954" y="170"/>
                  </a:lnTo>
                  <a:lnTo>
                    <a:pt x="960" y="182"/>
                  </a:lnTo>
                  <a:lnTo>
                    <a:pt x="964" y="196"/>
                  </a:lnTo>
                  <a:lnTo>
                    <a:pt x="968" y="208"/>
                  </a:lnTo>
                  <a:lnTo>
                    <a:pt x="972" y="220"/>
                  </a:lnTo>
                  <a:lnTo>
                    <a:pt x="978" y="228"/>
                  </a:lnTo>
                  <a:lnTo>
                    <a:pt x="988" y="234"/>
                  </a:lnTo>
                  <a:lnTo>
                    <a:pt x="1004" y="236"/>
                  </a:lnTo>
                  <a:lnTo>
                    <a:pt x="1010" y="246"/>
                  </a:lnTo>
                  <a:lnTo>
                    <a:pt x="1014" y="260"/>
                  </a:lnTo>
                  <a:lnTo>
                    <a:pt x="1018" y="272"/>
                  </a:lnTo>
                  <a:lnTo>
                    <a:pt x="1018" y="284"/>
                  </a:lnTo>
                  <a:lnTo>
                    <a:pt x="1014" y="294"/>
                  </a:lnTo>
                  <a:lnTo>
                    <a:pt x="1006" y="300"/>
                  </a:lnTo>
                  <a:lnTo>
                    <a:pt x="990" y="304"/>
                  </a:lnTo>
                  <a:lnTo>
                    <a:pt x="994" y="324"/>
                  </a:lnTo>
                  <a:lnTo>
                    <a:pt x="998" y="346"/>
                  </a:lnTo>
                  <a:lnTo>
                    <a:pt x="1004" y="368"/>
                  </a:lnTo>
                  <a:lnTo>
                    <a:pt x="1014" y="388"/>
                  </a:lnTo>
                  <a:lnTo>
                    <a:pt x="1026" y="406"/>
                  </a:lnTo>
                  <a:lnTo>
                    <a:pt x="1044" y="416"/>
                  </a:lnTo>
                  <a:lnTo>
                    <a:pt x="1064" y="418"/>
                  </a:lnTo>
                  <a:lnTo>
                    <a:pt x="1080" y="388"/>
                  </a:lnTo>
                  <a:lnTo>
                    <a:pt x="1094" y="360"/>
                  </a:lnTo>
                  <a:lnTo>
                    <a:pt x="1110" y="334"/>
                  </a:lnTo>
                  <a:lnTo>
                    <a:pt x="1132" y="312"/>
                  </a:lnTo>
                  <a:lnTo>
                    <a:pt x="1144" y="308"/>
                  </a:lnTo>
                  <a:lnTo>
                    <a:pt x="1154" y="308"/>
                  </a:lnTo>
                  <a:lnTo>
                    <a:pt x="1164" y="302"/>
                  </a:lnTo>
                  <a:lnTo>
                    <a:pt x="1172" y="292"/>
                  </a:lnTo>
                  <a:lnTo>
                    <a:pt x="1176" y="278"/>
                  </a:lnTo>
                  <a:lnTo>
                    <a:pt x="1184" y="268"/>
                  </a:lnTo>
                  <a:lnTo>
                    <a:pt x="1200" y="260"/>
                  </a:lnTo>
                  <a:lnTo>
                    <a:pt x="1216" y="258"/>
                  </a:lnTo>
                  <a:lnTo>
                    <a:pt x="1234" y="256"/>
                  </a:lnTo>
                  <a:lnTo>
                    <a:pt x="1250" y="252"/>
                  </a:lnTo>
                  <a:lnTo>
                    <a:pt x="1264" y="244"/>
                  </a:lnTo>
                  <a:lnTo>
                    <a:pt x="1254" y="230"/>
                  </a:lnTo>
                  <a:lnTo>
                    <a:pt x="1250" y="216"/>
                  </a:lnTo>
                  <a:lnTo>
                    <a:pt x="1252" y="202"/>
                  </a:lnTo>
                  <a:lnTo>
                    <a:pt x="1262" y="190"/>
                  </a:lnTo>
                  <a:lnTo>
                    <a:pt x="1276" y="182"/>
                  </a:lnTo>
                  <a:lnTo>
                    <a:pt x="1274" y="164"/>
                  </a:lnTo>
                  <a:lnTo>
                    <a:pt x="1270" y="142"/>
                  </a:lnTo>
                  <a:lnTo>
                    <a:pt x="1268" y="120"/>
                  </a:lnTo>
                  <a:lnTo>
                    <a:pt x="1266" y="98"/>
                  </a:lnTo>
                  <a:lnTo>
                    <a:pt x="1270" y="78"/>
                  </a:lnTo>
                  <a:lnTo>
                    <a:pt x="1280" y="64"/>
                  </a:lnTo>
                  <a:lnTo>
                    <a:pt x="1258" y="66"/>
                  </a:lnTo>
                  <a:lnTo>
                    <a:pt x="1236" y="68"/>
                  </a:lnTo>
                  <a:lnTo>
                    <a:pt x="1214"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 name="Freeform 5"/>
            <p:cNvSpPr>
              <a:spLocks noChangeArrowheads="1"/>
            </p:cNvSpPr>
            <p:nvPr/>
          </p:nvSpPr>
          <p:spPr bwMode="auto">
            <a:xfrm>
              <a:off x="0" y="0"/>
              <a:ext cx="1062" cy="1488"/>
            </a:xfrm>
            <a:custGeom>
              <a:avLst/>
              <a:gdLst>
                <a:gd name="T0" fmla="*/ 1166 w 1280"/>
                <a:gd name="T1" fmla="*/ 14 h 1782"/>
                <a:gd name="T2" fmla="*/ 1060 w 1280"/>
                <a:gd name="T3" fmla="*/ 40 h 1782"/>
                <a:gd name="T4" fmla="*/ 916 w 1280"/>
                <a:gd name="T5" fmla="*/ 14 h 1782"/>
                <a:gd name="T6" fmla="*/ 728 w 1280"/>
                <a:gd name="T7" fmla="*/ 64 h 1782"/>
                <a:gd name="T8" fmla="*/ 656 w 1280"/>
                <a:gd name="T9" fmla="*/ 102 h 1782"/>
                <a:gd name="T10" fmla="*/ 670 w 1280"/>
                <a:gd name="T11" fmla="*/ 148 h 1782"/>
                <a:gd name="T12" fmla="*/ 546 w 1280"/>
                <a:gd name="T13" fmla="*/ 90 h 1782"/>
                <a:gd name="T14" fmla="*/ 576 w 1280"/>
                <a:gd name="T15" fmla="*/ 124 h 1782"/>
                <a:gd name="T16" fmla="*/ 536 w 1280"/>
                <a:gd name="T17" fmla="*/ 136 h 1782"/>
                <a:gd name="T18" fmla="*/ 582 w 1280"/>
                <a:gd name="T19" fmla="*/ 172 h 1782"/>
                <a:gd name="T20" fmla="*/ 634 w 1280"/>
                <a:gd name="T21" fmla="*/ 180 h 1782"/>
                <a:gd name="T22" fmla="*/ 678 w 1280"/>
                <a:gd name="T23" fmla="*/ 250 h 1782"/>
                <a:gd name="T24" fmla="*/ 496 w 1280"/>
                <a:gd name="T25" fmla="*/ 284 h 1782"/>
                <a:gd name="T26" fmla="*/ 330 w 1280"/>
                <a:gd name="T27" fmla="*/ 266 h 1782"/>
                <a:gd name="T28" fmla="*/ 34 w 1280"/>
                <a:gd name="T29" fmla="*/ 256 h 1782"/>
                <a:gd name="T30" fmla="*/ 56 w 1280"/>
                <a:gd name="T31" fmla="*/ 358 h 1782"/>
                <a:gd name="T32" fmla="*/ 62 w 1280"/>
                <a:gd name="T33" fmla="*/ 432 h 1782"/>
                <a:gd name="T34" fmla="*/ 96 w 1280"/>
                <a:gd name="T35" fmla="*/ 438 h 1782"/>
                <a:gd name="T36" fmla="*/ 124 w 1280"/>
                <a:gd name="T37" fmla="*/ 392 h 1782"/>
                <a:gd name="T38" fmla="*/ 130 w 1280"/>
                <a:gd name="T39" fmla="*/ 408 h 1782"/>
                <a:gd name="T40" fmla="*/ 182 w 1280"/>
                <a:gd name="T41" fmla="*/ 412 h 1782"/>
                <a:gd name="T42" fmla="*/ 260 w 1280"/>
                <a:gd name="T43" fmla="*/ 464 h 1782"/>
                <a:gd name="T44" fmla="*/ 330 w 1280"/>
                <a:gd name="T45" fmla="*/ 546 h 1782"/>
                <a:gd name="T46" fmla="*/ 400 w 1280"/>
                <a:gd name="T47" fmla="*/ 718 h 1782"/>
                <a:gd name="T48" fmla="*/ 502 w 1280"/>
                <a:gd name="T49" fmla="*/ 830 h 1782"/>
                <a:gd name="T50" fmla="*/ 576 w 1280"/>
                <a:gd name="T51" fmla="*/ 944 h 1782"/>
                <a:gd name="T52" fmla="*/ 766 w 1280"/>
                <a:gd name="T53" fmla="*/ 1072 h 1782"/>
                <a:gd name="T54" fmla="*/ 850 w 1280"/>
                <a:gd name="T55" fmla="*/ 1406 h 1782"/>
                <a:gd name="T56" fmla="*/ 814 w 1280"/>
                <a:gd name="T57" fmla="*/ 1776 h 1782"/>
                <a:gd name="T58" fmla="*/ 864 w 1280"/>
                <a:gd name="T59" fmla="*/ 1652 h 1782"/>
                <a:gd name="T60" fmla="*/ 914 w 1280"/>
                <a:gd name="T61" fmla="*/ 1578 h 1782"/>
                <a:gd name="T62" fmla="*/ 1084 w 1280"/>
                <a:gd name="T63" fmla="*/ 1356 h 1782"/>
                <a:gd name="T64" fmla="*/ 1112 w 1280"/>
                <a:gd name="T65" fmla="*/ 1180 h 1782"/>
                <a:gd name="T66" fmla="*/ 996 w 1280"/>
                <a:gd name="T67" fmla="*/ 1106 h 1782"/>
                <a:gd name="T68" fmla="*/ 838 w 1280"/>
                <a:gd name="T69" fmla="*/ 1024 h 1782"/>
                <a:gd name="T70" fmla="*/ 694 w 1280"/>
                <a:gd name="T71" fmla="*/ 974 h 1782"/>
                <a:gd name="T72" fmla="*/ 598 w 1280"/>
                <a:gd name="T73" fmla="*/ 940 h 1782"/>
                <a:gd name="T74" fmla="*/ 656 w 1280"/>
                <a:gd name="T75" fmla="*/ 800 h 1782"/>
                <a:gd name="T76" fmla="*/ 760 w 1280"/>
                <a:gd name="T77" fmla="*/ 732 h 1782"/>
                <a:gd name="T78" fmla="*/ 870 w 1280"/>
                <a:gd name="T79" fmla="*/ 602 h 1782"/>
                <a:gd name="T80" fmla="*/ 862 w 1280"/>
                <a:gd name="T81" fmla="*/ 634 h 1782"/>
                <a:gd name="T82" fmla="*/ 896 w 1280"/>
                <a:gd name="T83" fmla="*/ 594 h 1782"/>
                <a:gd name="T84" fmla="*/ 946 w 1280"/>
                <a:gd name="T85" fmla="*/ 528 h 1782"/>
                <a:gd name="T86" fmla="*/ 948 w 1280"/>
                <a:gd name="T87" fmla="*/ 576 h 1782"/>
                <a:gd name="T88" fmla="*/ 992 w 1280"/>
                <a:gd name="T89" fmla="*/ 584 h 1782"/>
                <a:gd name="T90" fmla="*/ 978 w 1280"/>
                <a:gd name="T91" fmla="*/ 524 h 1782"/>
                <a:gd name="T92" fmla="*/ 914 w 1280"/>
                <a:gd name="T93" fmla="*/ 472 h 1782"/>
                <a:gd name="T94" fmla="*/ 852 w 1280"/>
                <a:gd name="T95" fmla="*/ 434 h 1782"/>
                <a:gd name="T96" fmla="*/ 792 w 1280"/>
                <a:gd name="T97" fmla="*/ 442 h 1782"/>
                <a:gd name="T98" fmla="*/ 662 w 1280"/>
                <a:gd name="T99" fmla="*/ 460 h 1782"/>
                <a:gd name="T100" fmla="*/ 690 w 1280"/>
                <a:gd name="T101" fmla="*/ 336 h 1782"/>
                <a:gd name="T102" fmla="*/ 730 w 1280"/>
                <a:gd name="T103" fmla="*/ 284 h 1782"/>
                <a:gd name="T104" fmla="*/ 792 w 1280"/>
                <a:gd name="T105" fmla="*/ 266 h 1782"/>
                <a:gd name="T106" fmla="*/ 848 w 1280"/>
                <a:gd name="T107" fmla="*/ 378 h 1782"/>
                <a:gd name="T108" fmla="*/ 912 w 1280"/>
                <a:gd name="T109" fmla="*/ 340 h 1782"/>
                <a:gd name="T110" fmla="*/ 784 w 1280"/>
                <a:gd name="T111" fmla="*/ 216 h 1782"/>
                <a:gd name="T112" fmla="*/ 708 w 1280"/>
                <a:gd name="T113" fmla="*/ 164 h 1782"/>
                <a:gd name="T114" fmla="*/ 818 w 1280"/>
                <a:gd name="T115" fmla="*/ 88 h 1782"/>
                <a:gd name="T116" fmla="*/ 838 w 1280"/>
                <a:gd name="T117" fmla="*/ 130 h 1782"/>
                <a:gd name="T118" fmla="*/ 988 w 1280"/>
                <a:gd name="T119" fmla="*/ 234 h 1782"/>
                <a:gd name="T120" fmla="*/ 1014 w 1280"/>
                <a:gd name="T121" fmla="*/ 388 h 1782"/>
                <a:gd name="T122" fmla="*/ 1176 w 1280"/>
                <a:gd name="T123" fmla="*/ 278 h 1782"/>
                <a:gd name="T124" fmla="*/ 1274 w 1280"/>
                <a:gd name="T125" fmla="*/ 164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0" h="1782">
                  <a:moveTo>
                    <a:pt x="1214" y="64"/>
                  </a:moveTo>
                  <a:lnTo>
                    <a:pt x="1230" y="60"/>
                  </a:lnTo>
                  <a:lnTo>
                    <a:pt x="1244" y="54"/>
                  </a:lnTo>
                  <a:lnTo>
                    <a:pt x="1254" y="44"/>
                  </a:lnTo>
                  <a:lnTo>
                    <a:pt x="1256" y="30"/>
                  </a:lnTo>
                  <a:lnTo>
                    <a:pt x="1250" y="12"/>
                  </a:lnTo>
                  <a:lnTo>
                    <a:pt x="1238" y="22"/>
                  </a:lnTo>
                  <a:lnTo>
                    <a:pt x="1226" y="24"/>
                  </a:lnTo>
                  <a:lnTo>
                    <a:pt x="1212" y="20"/>
                  </a:lnTo>
                  <a:lnTo>
                    <a:pt x="1198" y="16"/>
                  </a:lnTo>
                  <a:lnTo>
                    <a:pt x="1184" y="14"/>
                  </a:lnTo>
                  <a:lnTo>
                    <a:pt x="1166" y="14"/>
                  </a:lnTo>
                  <a:lnTo>
                    <a:pt x="1146" y="16"/>
                  </a:lnTo>
                  <a:lnTo>
                    <a:pt x="1130" y="18"/>
                  </a:lnTo>
                  <a:lnTo>
                    <a:pt x="1116" y="16"/>
                  </a:lnTo>
                  <a:lnTo>
                    <a:pt x="1100" y="16"/>
                  </a:lnTo>
                  <a:lnTo>
                    <a:pt x="1086" y="14"/>
                  </a:lnTo>
                  <a:lnTo>
                    <a:pt x="1074" y="18"/>
                  </a:lnTo>
                  <a:lnTo>
                    <a:pt x="1070" y="20"/>
                  </a:lnTo>
                  <a:lnTo>
                    <a:pt x="1066" y="24"/>
                  </a:lnTo>
                  <a:lnTo>
                    <a:pt x="1064" y="30"/>
                  </a:lnTo>
                  <a:lnTo>
                    <a:pt x="1062" y="34"/>
                  </a:lnTo>
                  <a:lnTo>
                    <a:pt x="1060" y="38"/>
                  </a:lnTo>
                  <a:lnTo>
                    <a:pt x="1060" y="40"/>
                  </a:lnTo>
                  <a:lnTo>
                    <a:pt x="1036" y="44"/>
                  </a:lnTo>
                  <a:lnTo>
                    <a:pt x="1012" y="44"/>
                  </a:lnTo>
                  <a:lnTo>
                    <a:pt x="986" y="46"/>
                  </a:lnTo>
                  <a:lnTo>
                    <a:pt x="960" y="50"/>
                  </a:lnTo>
                  <a:lnTo>
                    <a:pt x="936" y="58"/>
                  </a:lnTo>
                  <a:lnTo>
                    <a:pt x="912" y="62"/>
                  </a:lnTo>
                  <a:lnTo>
                    <a:pt x="884" y="62"/>
                  </a:lnTo>
                  <a:lnTo>
                    <a:pt x="886" y="48"/>
                  </a:lnTo>
                  <a:lnTo>
                    <a:pt x="894" y="38"/>
                  </a:lnTo>
                  <a:lnTo>
                    <a:pt x="902" y="30"/>
                  </a:lnTo>
                  <a:lnTo>
                    <a:pt x="910" y="22"/>
                  </a:lnTo>
                  <a:lnTo>
                    <a:pt x="916" y="14"/>
                  </a:lnTo>
                  <a:lnTo>
                    <a:pt x="916" y="0"/>
                  </a:lnTo>
                  <a:lnTo>
                    <a:pt x="882" y="0"/>
                  </a:lnTo>
                  <a:lnTo>
                    <a:pt x="844" y="6"/>
                  </a:lnTo>
                  <a:lnTo>
                    <a:pt x="810" y="12"/>
                  </a:lnTo>
                  <a:lnTo>
                    <a:pt x="790" y="16"/>
                  </a:lnTo>
                  <a:lnTo>
                    <a:pt x="766" y="18"/>
                  </a:lnTo>
                  <a:lnTo>
                    <a:pt x="738" y="20"/>
                  </a:lnTo>
                  <a:lnTo>
                    <a:pt x="712" y="26"/>
                  </a:lnTo>
                  <a:lnTo>
                    <a:pt x="690" y="34"/>
                  </a:lnTo>
                  <a:lnTo>
                    <a:pt x="676" y="46"/>
                  </a:lnTo>
                  <a:lnTo>
                    <a:pt x="700" y="56"/>
                  </a:lnTo>
                  <a:lnTo>
                    <a:pt x="728" y="64"/>
                  </a:lnTo>
                  <a:lnTo>
                    <a:pt x="754" y="68"/>
                  </a:lnTo>
                  <a:lnTo>
                    <a:pt x="728" y="68"/>
                  </a:lnTo>
                  <a:lnTo>
                    <a:pt x="702" y="70"/>
                  </a:lnTo>
                  <a:lnTo>
                    <a:pt x="676" y="68"/>
                  </a:lnTo>
                  <a:lnTo>
                    <a:pt x="658" y="64"/>
                  </a:lnTo>
                  <a:lnTo>
                    <a:pt x="642" y="58"/>
                  </a:lnTo>
                  <a:lnTo>
                    <a:pt x="624" y="54"/>
                  </a:lnTo>
                  <a:lnTo>
                    <a:pt x="602" y="54"/>
                  </a:lnTo>
                  <a:lnTo>
                    <a:pt x="614" y="78"/>
                  </a:lnTo>
                  <a:lnTo>
                    <a:pt x="626" y="92"/>
                  </a:lnTo>
                  <a:lnTo>
                    <a:pt x="640" y="100"/>
                  </a:lnTo>
                  <a:lnTo>
                    <a:pt x="656" y="102"/>
                  </a:lnTo>
                  <a:lnTo>
                    <a:pt x="676" y="102"/>
                  </a:lnTo>
                  <a:lnTo>
                    <a:pt x="698" y="102"/>
                  </a:lnTo>
                  <a:lnTo>
                    <a:pt x="692" y="106"/>
                  </a:lnTo>
                  <a:lnTo>
                    <a:pt x="686" y="112"/>
                  </a:lnTo>
                  <a:lnTo>
                    <a:pt x="682" y="118"/>
                  </a:lnTo>
                  <a:lnTo>
                    <a:pt x="676" y="124"/>
                  </a:lnTo>
                  <a:lnTo>
                    <a:pt x="672" y="128"/>
                  </a:lnTo>
                  <a:lnTo>
                    <a:pt x="676" y="132"/>
                  </a:lnTo>
                  <a:lnTo>
                    <a:pt x="680" y="138"/>
                  </a:lnTo>
                  <a:lnTo>
                    <a:pt x="684" y="142"/>
                  </a:lnTo>
                  <a:lnTo>
                    <a:pt x="688" y="146"/>
                  </a:lnTo>
                  <a:lnTo>
                    <a:pt x="670" y="148"/>
                  </a:lnTo>
                  <a:lnTo>
                    <a:pt x="656" y="144"/>
                  </a:lnTo>
                  <a:lnTo>
                    <a:pt x="644" y="134"/>
                  </a:lnTo>
                  <a:lnTo>
                    <a:pt x="634" y="124"/>
                  </a:lnTo>
                  <a:lnTo>
                    <a:pt x="624" y="112"/>
                  </a:lnTo>
                  <a:lnTo>
                    <a:pt x="612" y="104"/>
                  </a:lnTo>
                  <a:lnTo>
                    <a:pt x="598" y="100"/>
                  </a:lnTo>
                  <a:lnTo>
                    <a:pt x="576" y="104"/>
                  </a:lnTo>
                  <a:lnTo>
                    <a:pt x="580" y="108"/>
                  </a:lnTo>
                  <a:lnTo>
                    <a:pt x="584" y="114"/>
                  </a:lnTo>
                  <a:lnTo>
                    <a:pt x="572" y="104"/>
                  </a:lnTo>
                  <a:lnTo>
                    <a:pt x="560" y="96"/>
                  </a:lnTo>
                  <a:lnTo>
                    <a:pt x="546" y="90"/>
                  </a:lnTo>
                  <a:lnTo>
                    <a:pt x="532" y="88"/>
                  </a:lnTo>
                  <a:lnTo>
                    <a:pt x="518" y="94"/>
                  </a:lnTo>
                  <a:lnTo>
                    <a:pt x="530" y="100"/>
                  </a:lnTo>
                  <a:lnTo>
                    <a:pt x="538" y="104"/>
                  </a:lnTo>
                  <a:lnTo>
                    <a:pt x="552" y="106"/>
                  </a:lnTo>
                  <a:lnTo>
                    <a:pt x="558" y="106"/>
                  </a:lnTo>
                  <a:lnTo>
                    <a:pt x="562" y="108"/>
                  </a:lnTo>
                  <a:lnTo>
                    <a:pt x="566" y="110"/>
                  </a:lnTo>
                  <a:lnTo>
                    <a:pt x="570" y="116"/>
                  </a:lnTo>
                  <a:lnTo>
                    <a:pt x="574" y="118"/>
                  </a:lnTo>
                  <a:lnTo>
                    <a:pt x="576" y="120"/>
                  </a:lnTo>
                  <a:lnTo>
                    <a:pt x="576" y="124"/>
                  </a:lnTo>
                  <a:lnTo>
                    <a:pt x="576" y="126"/>
                  </a:lnTo>
                  <a:lnTo>
                    <a:pt x="574" y="130"/>
                  </a:lnTo>
                  <a:lnTo>
                    <a:pt x="570" y="134"/>
                  </a:lnTo>
                  <a:lnTo>
                    <a:pt x="568" y="136"/>
                  </a:lnTo>
                  <a:lnTo>
                    <a:pt x="566" y="138"/>
                  </a:lnTo>
                  <a:lnTo>
                    <a:pt x="562" y="138"/>
                  </a:lnTo>
                  <a:lnTo>
                    <a:pt x="556" y="138"/>
                  </a:lnTo>
                  <a:lnTo>
                    <a:pt x="552" y="136"/>
                  </a:lnTo>
                  <a:lnTo>
                    <a:pt x="546" y="134"/>
                  </a:lnTo>
                  <a:lnTo>
                    <a:pt x="540" y="132"/>
                  </a:lnTo>
                  <a:lnTo>
                    <a:pt x="536" y="132"/>
                  </a:lnTo>
                  <a:lnTo>
                    <a:pt x="536" y="136"/>
                  </a:lnTo>
                  <a:lnTo>
                    <a:pt x="536" y="142"/>
                  </a:lnTo>
                  <a:lnTo>
                    <a:pt x="538" y="148"/>
                  </a:lnTo>
                  <a:lnTo>
                    <a:pt x="542" y="152"/>
                  </a:lnTo>
                  <a:lnTo>
                    <a:pt x="546" y="154"/>
                  </a:lnTo>
                  <a:lnTo>
                    <a:pt x="552" y="156"/>
                  </a:lnTo>
                  <a:lnTo>
                    <a:pt x="556" y="158"/>
                  </a:lnTo>
                  <a:lnTo>
                    <a:pt x="562" y="160"/>
                  </a:lnTo>
                  <a:lnTo>
                    <a:pt x="566" y="162"/>
                  </a:lnTo>
                  <a:lnTo>
                    <a:pt x="570" y="166"/>
                  </a:lnTo>
                  <a:lnTo>
                    <a:pt x="574" y="168"/>
                  </a:lnTo>
                  <a:lnTo>
                    <a:pt x="578" y="170"/>
                  </a:lnTo>
                  <a:lnTo>
                    <a:pt x="582" y="172"/>
                  </a:lnTo>
                  <a:lnTo>
                    <a:pt x="588" y="172"/>
                  </a:lnTo>
                  <a:lnTo>
                    <a:pt x="592" y="172"/>
                  </a:lnTo>
                  <a:lnTo>
                    <a:pt x="596" y="172"/>
                  </a:lnTo>
                  <a:lnTo>
                    <a:pt x="600" y="170"/>
                  </a:lnTo>
                  <a:lnTo>
                    <a:pt x="602" y="168"/>
                  </a:lnTo>
                  <a:lnTo>
                    <a:pt x="604" y="164"/>
                  </a:lnTo>
                  <a:lnTo>
                    <a:pt x="606" y="166"/>
                  </a:lnTo>
                  <a:lnTo>
                    <a:pt x="608" y="164"/>
                  </a:lnTo>
                  <a:lnTo>
                    <a:pt x="612" y="162"/>
                  </a:lnTo>
                  <a:lnTo>
                    <a:pt x="616" y="168"/>
                  </a:lnTo>
                  <a:lnTo>
                    <a:pt x="622" y="174"/>
                  </a:lnTo>
                  <a:lnTo>
                    <a:pt x="634" y="180"/>
                  </a:lnTo>
                  <a:lnTo>
                    <a:pt x="646" y="184"/>
                  </a:lnTo>
                  <a:lnTo>
                    <a:pt x="660" y="190"/>
                  </a:lnTo>
                  <a:lnTo>
                    <a:pt x="672" y="202"/>
                  </a:lnTo>
                  <a:lnTo>
                    <a:pt x="664" y="204"/>
                  </a:lnTo>
                  <a:lnTo>
                    <a:pt x="660" y="206"/>
                  </a:lnTo>
                  <a:lnTo>
                    <a:pt x="656" y="208"/>
                  </a:lnTo>
                  <a:lnTo>
                    <a:pt x="654" y="212"/>
                  </a:lnTo>
                  <a:lnTo>
                    <a:pt x="652" y="216"/>
                  </a:lnTo>
                  <a:lnTo>
                    <a:pt x="648" y="220"/>
                  </a:lnTo>
                  <a:lnTo>
                    <a:pt x="644" y="224"/>
                  </a:lnTo>
                  <a:lnTo>
                    <a:pt x="664" y="234"/>
                  </a:lnTo>
                  <a:lnTo>
                    <a:pt x="678" y="250"/>
                  </a:lnTo>
                  <a:lnTo>
                    <a:pt x="682" y="270"/>
                  </a:lnTo>
                  <a:lnTo>
                    <a:pt x="672" y="268"/>
                  </a:lnTo>
                  <a:lnTo>
                    <a:pt x="654" y="268"/>
                  </a:lnTo>
                  <a:lnTo>
                    <a:pt x="632" y="270"/>
                  </a:lnTo>
                  <a:lnTo>
                    <a:pt x="612" y="274"/>
                  </a:lnTo>
                  <a:lnTo>
                    <a:pt x="598" y="280"/>
                  </a:lnTo>
                  <a:lnTo>
                    <a:pt x="592" y="284"/>
                  </a:lnTo>
                  <a:lnTo>
                    <a:pt x="586" y="290"/>
                  </a:lnTo>
                  <a:lnTo>
                    <a:pt x="580" y="296"/>
                  </a:lnTo>
                  <a:lnTo>
                    <a:pt x="552" y="290"/>
                  </a:lnTo>
                  <a:lnTo>
                    <a:pt x="522" y="284"/>
                  </a:lnTo>
                  <a:lnTo>
                    <a:pt x="496" y="284"/>
                  </a:lnTo>
                  <a:lnTo>
                    <a:pt x="472" y="290"/>
                  </a:lnTo>
                  <a:lnTo>
                    <a:pt x="450" y="294"/>
                  </a:lnTo>
                  <a:lnTo>
                    <a:pt x="432" y="288"/>
                  </a:lnTo>
                  <a:lnTo>
                    <a:pt x="416" y="284"/>
                  </a:lnTo>
                  <a:lnTo>
                    <a:pt x="408" y="278"/>
                  </a:lnTo>
                  <a:lnTo>
                    <a:pt x="402" y="272"/>
                  </a:lnTo>
                  <a:lnTo>
                    <a:pt x="394" y="260"/>
                  </a:lnTo>
                  <a:lnTo>
                    <a:pt x="384" y="256"/>
                  </a:lnTo>
                  <a:lnTo>
                    <a:pt x="372" y="254"/>
                  </a:lnTo>
                  <a:lnTo>
                    <a:pt x="358" y="258"/>
                  </a:lnTo>
                  <a:lnTo>
                    <a:pt x="344" y="262"/>
                  </a:lnTo>
                  <a:lnTo>
                    <a:pt x="330" y="266"/>
                  </a:lnTo>
                  <a:lnTo>
                    <a:pt x="306" y="272"/>
                  </a:lnTo>
                  <a:lnTo>
                    <a:pt x="292" y="272"/>
                  </a:lnTo>
                  <a:lnTo>
                    <a:pt x="280" y="270"/>
                  </a:lnTo>
                  <a:lnTo>
                    <a:pt x="270" y="266"/>
                  </a:lnTo>
                  <a:lnTo>
                    <a:pt x="260" y="260"/>
                  </a:lnTo>
                  <a:lnTo>
                    <a:pt x="248" y="252"/>
                  </a:lnTo>
                  <a:lnTo>
                    <a:pt x="228" y="244"/>
                  </a:lnTo>
                  <a:lnTo>
                    <a:pt x="196" y="236"/>
                  </a:lnTo>
                  <a:lnTo>
                    <a:pt x="156" y="234"/>
                  </a:lnTo>
                  <a:lnTo>
                    <a:pt x="114" y="238"/>
                  </a:lnTo>
                  <a:lnTo>
                    <a:pt x="72" y="246"/>
                  </a:lnTo>
                  <a:lnTo>
                    <a:pt x="34" y="256"/>
                  </a:lnTo>
                  <a:lnTo>
                    <a:pt x="4" y="272"/>
                  </a:lnTo>
                  <a:lnTo>
                    <a:pt x="6" y="276"/>
                  </a:lnTo>
                  <a:lnTo>
                    <a:pt x="8" y="280"/>
                  </a:lnTo>
                  <a:lnTo>
                    <a:pt x="22" y="284"/>
                  </a:lnTo>
                  <a:lnTo>
                    <a:pt x="32" y="294"/>
                  </a:lnTo>
                  <a:lnTo>
                    <a:pt x="40" y="306"/>
                  </a:lnTo>
                  <a:lnTo>
                    <a:pt x="44" y="322"/>
                  </a:lnTo>
                  <a:lnTo>
                    <a:pt x="22" y="326"/>
                  </a:lnTo>
                  <a:lnTo>
                    <a:pt x="0" y="334"/>
                  </a:lnTo>
                  <a:lnTo>
                    <a:pt x="16" y="346"/>
                  </a:lnTo>
                  <a:lnTo>
                    <a:pt x="36" y="352"/>
                  </a:lnTo>
                  <a:lnTo>
                    <a:pt x="56" y="358"/>
                  </a:lnTo>
                  <a:lnTo>
                    <a:pt x="30" y="364"/>
                  </a:lnTo>
                  <a:lnTo>
                    <a:pt x="4" y="372"/>
                  </a:lnTo>
                  <a:lnTo>
                    <a:pt x="10" y="392"/>
                  </a:lnTo>
                  <a:lnTo>
                    <a:pt x="20" y="404"/>
                  </a:lnTo>
                  <a:lnTo>
                    <a:pt x="34" y="408"/>
                  </a:lnTo>
                  <a:lnTo>
                    <a:pt x="48" y="406"/>
                  </a:lnTo>
                  <a:lnTo>
                    <a:pt x="54" y="410"/>
                  </a:lnTo>
                  <a:lnTo>
                    <a:pt x="58" y="412"/>
                  </a:lnTo>
                  <a:lnTo>
                    <a:pt x="62" y="418"/>
                  </a:lnTo>
                  <a:lnTo>
                    <a:pt x="64" y="422"/>
                  </a:lnTo>
                  <a:lnTo>
                    <a:pt x="64" y="428"/>
                  </a:lnTo>
                  <a:lnTo>
                    <a:pt x="62" y="432"/>
                  </a:lnTo>
                  <a:lnTo>
                    <a:pt x="54" y="440"/>
                  </a:lnTo>
                  <a:lnTo>
                    <a:pt x="44" y="448"/>
                  </a:lnTo>
                  <a:lnTo>
                    <a:pt x="36" y="458"/>
                  </a:lnTo>
                  <a:lnTo>
                    <a:pt x="34" y="470"/>
                  </a:lnTo>
                  <a:lnTo>
                    <a:pt x="44" y="468"/>
                  </a:lnTo>
                  <a:lnTo>
                    <a:pt x="56" y="464"/>
                  </a:lnTo>
                  <a:lnTo>
                    <a:pt x="66" y="460"/>
                  </a:lnTo>
                  <a:lnTo>
                    <a:pt x="76" y="458"/>
                  </a:lnTo>
                  <a:lnTo>
                    <a:pt x="82" y="454"/>
                  </a:lnTo>
                  <a:lnTo>
                    <a:pt x="90" y="448"/>
                  </a:lnTo>
                  <a:lnTo>
                    <a:pt x="94" y="442"/>
                  </a:lnTo>
                  <a:lnTo>
                    <a:pt x="96" y="438"/>
                  </a:lnTo>
                  <a:lnTo>
                    <a:pt x="96" y="434"/>
                  </a:lnTo>
                  <a:lnTo>
                    <a:pt x="98" y="428"/>
                  </a:lnTo>
                  <a:lnTo>
                    <a:pt x="98" y="422"/>
                  </a:lnTo>
                  <a:lnTo>
                    <a:pt x="98" y="420"/>
                  </a:lnTo>
                  <a:lnTo>
                    <a:pt x="98" y="416"/>
                  </a:lnTo>
                  <a:lnTo>
                    <a:pt x="100" y="414"/>
                  </a:lnTo>
                  <a:lnTo>
                    <a:pt x="102" y="412"/>
                  </a:lnTo>
                  <a:lnTo>
                    <a:pt x="106" y="410"/>
                  </a:lnTo>
                  <a:lnTo>
                    <a:pt x="112" y="406"/>
                  </a:lnTo>
                  <a:lnTo>
                    <a:pt x="116" y="400"/>
                  </a:lnTo>
                  <a:lnTo>
                    <a:pt x="120" y="396"/>
                  </a:lnTo>
                  <a:lnTo>
                    <a:pt x="124" y="392"/>
                  </a:lnTo>
                  <a:lnTo>
                    <a:pt x="124" y="390"/>
                  </a:lnTo>
                  <a:lnTo>
                    <a:pt x="128" y="388"/>
                  </a:lnTo>
                  <a:lnTo>
                    <a:pt x="130" y="388"/>
                  </a:lnTo>
                  <a:lnTo>
                    <a:pt x="134" y="388"/>
                  </a:lnTo>
                  <a:lnTo>
                    <a:pt x="136" y="390"/>
                  </a:lnTo>
                  <a:lnTo>
                    <a:pt x="136" y="392"/>
                  </a:lnTo>
                  <a:lnTo>
                    <a:pt x="136" y="394"/>
                  </a:lnTo>
                  <a:lnTo>
                    <a:pt x="134" y="398"/>
                  </a:lnTo>
                  <a:lnTo>
                    <a:pt x="132" y="400"/>
                  </a:lnTo>
                  <a:lnTo>
                    <a:pt x="130" y="404"/>
                  </a:lnTo>
                  <a:lnTo>
                    <a:pt x="130" y="406"/>
                  </a:lnTo>
                  <a:lnTo>
                    <a:pt x="130" y="408"/>
                  </a:lnTo>
                  <a:lnTo>
                    <a:pt x="134" y="408"/>
                  </a:lnTo>
                  <a:lnTo>
                    <a:pt x="138" y="406"/>
                  </a:lnTo>
                  <a:lnTo>
                    <a:pt x="144" y="402"/>
                  </a:lnTo>
                  <a:lnTo>
                    <a:pt x="148" y="400"/>
                  </a:lnTo>
                  <a:lnTo>
                    <a:pt x="154" y="398"/>
                  </a:lnTo>
                  <a:lnTo>
                    <a:pt x="160" y="396"/>
                  </a:lnTo>
                  <a:lnTo>
                    <a:pt x="164" y="398"/>
                  </a:lnTo>
                  <a:lnTo>
                    <a:pt x="168" y="400"/>
                  </a:lnTo>
                  <a:lnTo>
                    <a:pt x="170" y="402"/>
                  </a:lnTo>
                  <a:lnTo>
                    <a:pt x="174" y="406"/>
                  </a:lnTo>
                  <a:lnTo>
                    <a:pt x="178" y="410"/>
                  </a:lnTo>
                  <a:lnTo>
                    <a:pt x="182" y="412"/>
                  </a:lnTo>
                  <a:lnTo>
                    <a:pt x="186" y="416"/>
                  </a:lnTo>
                  <a:lnTo>
                    <a:pt x="192" y="418"/>
                  </a:lnTo>
                  <a:lnTo>
                    <a:pt x="198" y="418"/>
                  </a:lnTo>
                  <a:lnTo>
                    <a:pt x="204" y="418"/>
                  </a:lnTo>
                  <a:lnTo>
                    <a:pt x="212" y="420"/>
                  </a:lnTo>
                  <a:lnTo>
                    <a:pt x="218" y="422"/>
                  </a:lnTo>
                  <a:lnTo>
                    <a:pt x="222" y="426"/>
                  </a:lnTo>
                  <a:lnTo>
                    <a:pt x="226" y="430"/>
                  </a:lnTo>
                  <a:lnTo>
                    <a:pt x="230" y="436"/>
                  </a:lnTo>
                  <a:lnTo>
                    <a:pt x="238" y="446"/>
                  </a:lnTo>
                  <a:lnTo>
                    <a:pt x="248" y="456"/>
                  </a:lnTo>
                  <a:lnTo>
                    <a:pt x="260" y="464"/>
                  </a:lnTo>
                  <a:lnTo>
                    <a:pt x="274" y="476"/>
                  </a:lnTo>
                  <a:lnTo>
                    <a:pt x="288" y="486"/>
                  </a:lnTo>
                  <a:lnTo>
                    <a:pt x="292" y="488"/>
                  </a:lnTo>
                  <a:lnTo>
                    <a:pt x="298" y="490"/>
                  </a:lnTo>
                  <a:lnTo>
                    <a:pt x="302" y="492"/>
                  </a:lnTo>
                  <a:lnTo>
                    <a:pt x="306" y="494"/>
                  </a:lnTo>
                  <a:lnTo>
                    <a:pt x="308" y="498"/>
                  </a:lnTo>
                  <a:lnTo>
                    <a:pt x="310" y="502"/>
                  </a:lnTo>
                  <a:lnTo>
                    <a:pt x="310" y="508"/>
                  </a:lnTo>
                  <a:lnTo>
                    <a:pt x="312" y="512"/>
                  </a:lnTo>
                  <a:lnTo>
                    <a:pt x="320" y="530"/>
                  </a:lnTo>
                  <a:lnTo>
                    <a:pt x="330" y="546"/>
                  </a:lnTo>
                  <a:lnTo>
                    <a:pt x="334" y="552"/>
                  </a:lnTo>
                  <a:lnTo>
                    <a:pt x="340" y="558"/>
                  </a:lnTo>
                  <a:lnTo>
                    <a:pt x="348" y="562"/>
                  </a:lnTo>
                  <a:lnTo>
                    <a:pt x="350" y="598"/>
                  </a:lnTo>
                  <a:lnTo>
                    <a:pt x="354" y="634"/>
                  </a:lnTo>
                  <a:lnTo>
                    <a:pt x="362" y="668"/>
                  </a:lnTo>
                  <a:lnTo>
                    <a:pt x="368" y="678"/>
                  </a:lnTo>
                  <a:lnTo>
                    <a:pt x="376" y="692"/>
                  </a:lnTo>
                  <a:lnTo>
                    <a:pt x="384" y="704"/>
                  </a:lnTo>
                  <a:lnTo>
                    <a:pt x="390" y="714"/>
                  </a:lnTo>
                  <a:lnTo>
                    <a:pt x="394" y="716"/>
                  </a:lnTo>
                  <a:lnTo>
                    <a:pt x="400" y="718"/>
                  </a:lnTo>
                  <a:lnTo>
                    <a:pt x="406" y="720"/>
                  </a:lnTo>
                  <a:lnTo>
                    <a:pt x="410" y="722"/>
                  </a:lnTo>
                  <a:lnTo>
                    <a:pt x="416" y="722"/>
                  </a:lnTo>
                  <a:lnTo>
                    <a:pt x="418" y="724"/>
                  </a:lnTo>
                  <a:lnTo>
                    <a:pt x="428" y="740"/>
                  </a:lnTo>
                  <a:lnTo>
                    <a:pt x="434" y="758"/>
                  </a:lnTo>
                  <a:lnTo>
                    <a:pt x="442" y="774"/>
                  </a:lnTo>
                  <a:lnTo>
                    <a:pt x="454" y="788"/>
                  </a:lnTo>
                  <a:lnTo>
                    <a:pt x="470" y="796"/>
                  </a:lnTo>
                  <a:lnTo>
                    <a:pt x="486" y="806"/>
                  </a:lnTo>
                  <a:lnTo>
                    <a:pt x="498" y="818"/>
                  </a:lnTo>
                  <a:lnTo>
                    <a:pt x="502" y="830"/>
                  </a:lnTo>
                  <a:lnTo>
                    <a:pt x="502" y="844"/>
                  </a:lnTo>
                  <a:lnTo>
                    <a:pt x="502" y="856"/>
                  </a:lnTo>
                  <a:lnTo>
                    <a:pt x="506" y="868"/>
                  </a:lnTo>
                  <a:lnTo>
                    <a:pt x="514" y="874"/>
                  </a:lnTo>
                  <a:lnTo>
                    <a:pt x="524" y="878"/>
                  </a:lnTo>
                  <a:lnTo>
                    <a:pt x="534" y="880"/>
                  </a:lnTo>
                  <a:lnTo>
                    <a:pt x="544" y="888"/>
                  </a:lnTo>
                  <a:lnTo>
                    <a:pt x="550" y="900"/>
                  </a:lnTo>
                  <a:lnTo>
                    <a:pt x="552" y="912"/>
                  </a:lnTo>
                  <a:lnTo>
                    <a:pt x="556" y="924"/>
                  </a:lnTo>
                  <a:lnTo>
                    <a:pt x="566" y="938"/>
                  </a:lnTo>
                  <a:lnTo>
                    <a:pt x="576" y="944"/>
                  </a:lnTo>
                  <a:lnTo>
                    <a:pt x="586" y="946"/>
                  </a:lnTo>
                  <a:lnTo>
                    <a:pt x="594" y="948"/>
                  </a:lnTo>
                  <a:lnTo>
                    <a:pt x="604" y="950"/>
                  </a:lnTo>
                  <a:lnTo>
                    <a:pt x="626" y="958"/>
                  </a:lnTo>
                  <a:lnTo>
                    <a:pt x="648" y="968"/>
                  </a:lnTo>
                  <a:lnTo>
                    <a:pt x="670" y="982"/>
                  </a:lnTo>
                  <a:lnTo>
                    <a:pt x="688" y="1000"/>
                  </a:lnTo>
                  <a:lnTo>
                    <a:pt x="702" y="1020"/>
                  </a:lnTo>
                  <a:lnTo>
                    <a:pt x="710" y="1046"/>
                  </a:lnTo>
                  <a:lnTo>
                    <a:pt x="738" y="1054"/>
                  </a:lnTo>
                  <a:lnTo>
                    <a:pt x="756" y="1062"/>
                  </a:lnTo>
                  <a:lnTo>
                    <a:pt x="766" y="1072"/>
                  </a:lnTo>
                  <a:lnTo>
                    <a:pt x="768" y="1084"/>
                  </a:lnTo>
                  <a:lnTo>
                    <a:pt x="766" y="1104"/>
                  </a:lnTo>
                  <a:lnTo>
                    <a:pt x="758" y="1130"/>
                  </a:lnTo>
                  <a:lnTo>
                    <a:pt x="754" y="1160"/>
                  </a:lnTo>
                  <a:lnTo>
                    <a:pt x="754" y="1184"/>
                  </a:lnTo>
                  <a:lnTo>
                    <a:pt x="760" y="1206"/>
                  </a:lnTo>
                  <a:lnTo>
                    <a:pt x="770" y="1226"/>
                  </a:lnTo>
                  <a:lnTo>
                    <a:pt x="784" y="1248"/>
                  </a:lnTo>
                  <a:lnTo>
                    <a:pt x="808" y="1288"/>
                  </a:lnTo>
                  <a:lnTo>
                    <a:pt x="828" y="1326"/>
                  </a:lnTo>
                  <a:lnTo>
                    <a:pt x="844" y="1364"/>
                  </a:lnTo>
                  <a:lnTo>
                    <a:pt x="850" y="1406"/>
                  </a:lnTo>
                  <a:lnTo>
                    <a:pt x="848" y="1444"/>
                  </a:lnTo>
                  <a:lnTo>
                    <a:pt x="840" y="1482"/>
                  </a:lnTo>
                  <a:lnTo>
                    <a:pt x="828" y="1518"/>
                  </a:lnTo>
                  <a:lnTo>
                    <a:pt x="820" y="1558"/>
                  </a:lnTo>
                  <a:lnTo>
                    <a:pt x="816" y="1598"/>
                  </a:lnTo>
                  <a:lnTo>
                    <a:pt x="814" y="1636"/>
                  </a:lnTo>
                  <a:lnTo>
                    <a:pt x="808" y="1660"/>
                  </a:lnTo>
                  <a:lnTo>
                    <a:pt x="800" y="1684"/>
                  </a:lnTo>
                  <a:lnTo>
                    <a:pt x="796" y="1708"/>
                  </a:lnTo>
                  <a:lnTo>
                    <a:pt x="796" y="1734"/>
                  </a:lnTo>
                  <a:lnTo>
                    <a:pt x="804" y="1762"/>
                  </a:lnTo>
                  <a:lnTo>
                    <a:pt x="814" y="1776"/>
                  </a:lnTo>
                  <a:lnTo>
                    <a:pt x="824" y="1782"/>
                  </a:lnTo>
                  <a:lnTo>
                    <a:pt x="836" y="1780"/>
                  </a:lnTo>
                  <a:lnTo>
                    <a:pt x="846" y="1772"/>
                  </a:lnTo>
                  <a:lnTo>
                    <a:pt x="854" y="1758"/>
                  </a:lnTo>
                  <a:lnTo>
                    <a:pt x="858" y="1740"/>
                  </a:lnTo>
                  <a:lnTo>
                    <a:pt x="860" y="1720"/>
                  </a:lnTo>
                  <a:lnTo>
                    <a:pt x="858" y="1704"/>
                  </a:lnTo>
                  <a:lnTo>
                    <a:pt x="852" y="1684"/>
                  </a:lnTo>
                  <a:lnTo>
                    <a:pt x="854" y="1662"/>
                  </a:lnTo>
                  <a:lnTo>
                    <a:pt x="856" y="1658"/>
                  </a:lnTo>
                  <a:lnTo>
                    <a:pt x="860" y="1654"/>
                  </a:lnTo>
                  <a:lnTo>
                    <a:pt x="864" y="1652"/>
                  </a:lnTo>
                  <a:lnTo>
                    <a:pt x="868" y="1650"/>
                  </a:lnTo>
                  <a:lnTo>
                    <a:pt x="872" y="1646"/>
                  </a:lnTo>
                  <a:lnTo>
                    <a:pt x="876" y="1642"/>
                  </a:lnTo>
                  <a:lnTo>
                    <a:pt x="876" y="1638"/>
                  </a:lnTo>
                  <a:lnTo>
                    <a:pt x="878" y="1632"/>
                  </a:lnTo>
                  <a:lnTo>
                    <a:pt x="878" y="1626"/>
                  </a:lnTo>
                  <a:lnTo>
                    <a:pt x="878" y="1620"/>
                  </a:lnTo>
                  <a:lnTo>
                    <a:pt x="878" y="1614"/>
                  </a:lnTo>
                  <a:lnTo>
                    <a:pt x="880" y="1610"/>
                  </a:lnTo>
                  <a:lnTo>
                    <a:pt x="888" y="1600"/>
                  </a:lnTo>
                  <a:lnTo>
                    <a:pt x="902" y="1588"/>
                  </a:lnTo>
                  <a:lnTo>
                    <a:pt x="914" y="1578"/>
                  </a:lnTo>
                  <a:lnTo>
                    <a:pt x="928" y="1566"/>
                  </a:lnTo>
                  <a:lnTo>
                    <a:pt x="936" y="1556"/>
                  </a:lnTo>
                  <a:lnTo>
                    <a:pt x="940" y="1542"/>
                  </a:lnTo>
                  <a:lnTo>
                    <a:pt x="936" y="1528"/>
                  </a:lnTo>
                  <a:lnTo>
                    <a:pt x="968" y="1512"/>
                  </a:lnTo>
                  <a:lnTo>
                    <a:pt x="994" y="1494"/>
                  </a:lnTo>
                  <a:lnTo>
                    <a:pt x="1012" y="1474"/>
                  </a:lnTo>
                  <a:lnTo>
                    <a:pt x="1028" y="1450"/>
                  </a:lnTo>
                  <a:lnTo>
                    <a:pt x="1042" y="1424"/>
                  </a:lnTo>
                  <a:lnTo>
                    <a:pt x="1056" y="1398"/>
                  </a:lnTo>
                  <a:lnTo>
                    <a:pt x="1070" y="1370"/>
                  </a:lnTo>
                  <a:lnTo>
                    <a:pt x="1084" y="1356"/>
                  </a:lnTo>
                  <a:lnTo>
                    <a:pt x="1100" y="1340"/>
                  </a:lnTo>
                  <a:lnTo>
                    <a:pt x="1112" y="1324"/>
                  </a:lnTo>
                  <a:lnTo>
                    <a:pt x="1114" y="1310"/>
                  </a:lnTo>
                  <a:lnTo>
                    <a:pt x="1114" y="1296"/>
                  </a:lnTo>
                  <a:lnTo>
                    <a:pt x="1116" y="1282"/>
                  </a:lnTo>
                  <a:lnTo>
                    <a:pt x="1124" y="1262"/>
                  </a:lnTo>
                  <a:lnTo>
                    <a:pt x="1136" y="1242"/>
                  </a:lnTo>
                  <a:lnTo>
                    <a:pt x="1144" y="1222"/>
                  </a:lnTo>
                  <a:lnTo>
                    <a:pt x="1144" y="1204"/>
                  </a:lnTo>
                  <a:lnTo>
                    <a:pt x="1136" y="1190"/>
                  </a:lnTo>
                  <a:lnTo>
                    <a:pt x="1126" y="1182"/>
                  </a:lnTo>
                  <a:lnTo>
                    <a:pt x="1112" y="1180"/>
                  </a:lnTo>
                  <a:lnTo>
                    <a:pt x="1098" y="1178"/>
                  </a:lnTo>
                  <a:lnTo>
                    <a:pt x="1082" y="1172"/>
                  </a:lnTo>
                  <a:lnTo>
                    <a:pt x="1070" y="1164"/>
                  </a:lnTo>
                  <a:lnTo>
                    <a:pt x="1060" y="1154"/>
                  </a:lnTo>
                  <a:lnTo>
                    <a:pt x="1050" y="1144"/>
                  </a:lnTo>
                  <a:lnTo>
                    <a:pt x="1042" y="1142"/>
                  </a:lnTo>
                  <a:lnTo>
                    <a:pt x="1032" y="1144"/>
                  </a:lnTo>
                  <a:lnTo>
                    <a:pt x="1022" y="1144"/>
                  </a:lnTo>
                  <a:lnTo>
                    <a:pt x="1014" y="1142"/>
                  </a:lnTo>
                  <a:lnTo>
                    <a:pt x="1008" y="1132"/>
                  </a:lnTo>
                  <a:lnTo>
                    <a:pt x="1004" y="1118"/>
                  </a:lnTo>
                  <a:lnTo>
                    <a:pt x="996" y="1106"/>
                  </a:lnTo>
                  <a:lnTo>
                    <a:pt x="982" y="1098"/>
                  </a:lnTo>
                  <a:lnTo>
                    <a:pt x="968" y="1092"/>
                  </a:lnTo>
                  <a:lnTo>
                    <a:pt x="954" y="1084"/>
                  </a:lnTo>
                  <a:lnTo>
                    <a:pt x="928" y="1068"/>
                  </a:lnTo>
                  <a:lnTo>
                    <a:pt x="902" y="1050"/>
                  </a:lnTo>
                  <a:lnTo>
                    <a:pt x="880" y="1034"/>
                  </a:lnTo>
                  <a:lnTo>
                    <a:pt x="858" y="1044"/>
                  </a:lnTo>
                  <a:lnTo>
                    <a:pt x="834" y="1046"/>
                  </a:lnTo>
                  <a:lnTo>
                    <a:pt x="836" y="1040"/>
                  </a:lnTo>
                  <a:lnTo>
                    <a:pt x="836" y="1034"/>
                  </a:lnTo>
                  <a:lnTo>
                    <a:pt x="836" y="1028"/>
                  </a:lnTo>
                  <a:lnTo>
                    <a:pt x="838" y="1024"/>
                  </a:lnTo>
                  <a:lnTo>
                    <a:pt x="822" y="1022"/>
                  </a:lnTo>
                  <a:lnTo>
                    <a:pt x="808" y="1024"/>
                  </a:lnTo>
                  <a:lnTo>
                    <a:pt x="796" y="1032"/>
                  </a:lnTo>
                  <a:lnTo>
                    <a:pt x="790" y="1044"/>
                  </a:lnTo>
                  <a:lnTo>
                    <a:pt x="790" y="1060"/>
                  </a:lnTo>
                  <a:lnTo>
                    <a:pt x="774" y="1054"/>
                  </a:lnTo>
                  <a:lnTo>
                    <a:pt x="760" y="1044"/>
                  </a:lnTo>
                  <a:lnTo>
                    <a:pt x="754" y="1028"/>
                  </a:lnTo>
                  <a:lnTo>
                    <a:pt x="734" y="1026"/>
                  </a:lnTo>
                  <a:lnTo>
                    <a:pt x="714" y="1012"/>
                  </a:lnTo>
                  <a:lnTo>
                    <a:pt x="700" y="994"/>
                  </a:lnTo>
                  <a:lnTo>
                    <a:pt x="694" y="974"/>
                  </a:lnTo>
                  <a:lnTo>
                    <a:pt x="690" y="974"/>
                  </a:lnTo>
                  <a:lnTo>
                    <a:pt x="684" y="972"/>
                  </a:lnTo>
                  <a:lnTo>
                    <a:pt x="678" y="972"/>
                  </a:lnTo>
                  <a:lnTo>
                    <a:pt x="672" y="972"/>
                  </a:lnTo>
                  <a:lnTo>
                    <a:pt x="674" y="952"/>
                  </a:lnTo>
                  <a:lnTo>
                    <a:pt x="676" y="934"/>
                  </a:lnTo>
                  <a:lnTo>
                    <a:pt x="672" y="914"/>
                  </a:lnTo>
                  <a:lnTo>
                    <a:pt x="662" y="928"/>
                  </a:lnTo>
                  <a:lnTo>
                    <a:pt x="648" y="936"/>
                  </a:lnTo>
                  <a:lnTo>
                    <a:pt x="632" y="940"/>
                  </a:lnTo>
                  <a:lnTo>
                    <a:pt x="616" y="940"/>
                  </a:lnTo>
                  <a:lnTo>
                    <a:pt x="598" y="940"/>
                  </a:lnTo>
                  <a:lnTo>
                    <a:pt x="604" y="924"/>
                  </a:lnTo>
                  <a:lnTo>
                    <a:pt x="604" y="908"/>
                  </a:lnTo>
                  <a:lnTo>
                    <a:pt x="598" y="896"/>
                  </a:lnTo>
                  <a:lnTo>
                    <a:pt x="592" y="884"/>
                  </a:lnTo>
                  <a:lnTo>
                    <a:pt x="584" y="872"/>
                  </a:lnTo>
                  <a:lnTo>
                    <a:pt x="580" y="860"/>
                  </a:lnTo>
                  <a:lnTo>
                    <a:pt x="582" y="844"/>
                  </a:lnTo>
                  <a:lnTo>
                    <a:pt x="590" y="826"/>
                  </a:lnTo>
                  <a:lnTo>
                    <a:pt x="604" y="810"/>
                  </a:lnTo>
                  <a:lnTo>
                    <a:pt x="620" y="802"/>
                  </a:lnTo>
                  <a:lnTo>
                    <a:pt x="638" y="798"/>
                  </a:lnTo>
                  <a:lnTo>
                    <a:pt x="656" y="800"/>
                  </a:lnTo>
                  <a:lnTo>
                    <a:pt x="676" y="804"/>
                  </a:lnTo>
                  <a:lnTo>
                    <a:pt x="694" y="808"/>
                  </a:lnTo>
                  <a:lnTo>
                    <a:pt x="694" y="822"/>
                  </a:lnTo>
                  <a:lnTo>
                    <a:pt x="698" y="834"/>
                  </a:lnTo>
                  <a:lnTo>
                    <a:pt x="706" y="840"/>
                  </a:lnTo>
                  <a:lnTo>
                    <a:pt x="716" y="842"/>
                  </a:lnTo>
                  <a:lnTo>
                    <a:pt x="732" y="838"/>
                  </a:lnTo>
                  <a:lnTo>
                    <a:pt x="732" y="810"/>
                  </a:lnTo>
                  <a:lnTo>
                    <a:pt x="734" y="782"/>
                  </a:lnTo>
                  <a:lnTo>
                    <a:pt x="742" y="756"/>
                  </a:lnTo>
                  <a:lnTo>
                    <a:pt x="750" y="744"/>
                  </a:lnTo>
                  <a:lnTo>
                    <a:pt x="760" y="732"/>
                  </a:lnTo>
                  <a:lnTo>
                    <a:pt x="768" y="720"/>
                  </a:lnTo>
                  <a:lnTo>
                    <a:pt x="774" y="708"/>
                  </a:lnTo>
                  <a:lnTo>
                    <a:pt x="776" y="692"/>
                  </a:lnTo>
                  <a:lnTo>
                    <a:pt x="790" y="688"/>
                  </a:lnTo>
                  <a:lnTo>
                    <a:pt x="798" y="682"/>
                  </a:lnTo>
                  <a:lnTo>
                    <a:pt x="800" y="672"/>
                  </a:lnTo>
                  <a:lnTo>
                    <a:pt x="804" y="660"/>
                  </a:lnTo>
                  <a:lnTo>
                    <a:pt x="810" y="648"/>
                  </a:lnTo>
                  <a:lnTo>
                    <a:pt x="828" y="632"/>
                  </a:lnTo>
                  <a:lnTo>
                    <a:pt x="848" y="618"/>
                  </a:lnTo>
                  <a:lnTo>
                    <a:pt x="868" y="604"/>
                  </a:lnTo>
                  <a:lnTo>
                    <a:pt x="870" y="602"/>
                  </a:lnTo>
                  <a:lnTo>
                    <a:pt x="874" y="598"/>
                  </a:lnTo>
                  <a:lnTo>
                    <a:pt x="880" y="602"/>
                  </a:lnTo>
                  <a:lnTo>
                    <a:pt x="886" y="604"/>
                  </a:lnTo>
                  <a:lnTo>
                    <a:pt x="890" y="606"/>
                  </a:lnTo>
                  <a:lnTo>
                    <a:pt x="888" y="606"/>
                  </a:lnTo>
                  <a:lnTo>
                    <a:pt x="890" y="608"/>
                  </a:lnTo>
                  <a:lnTo>
                    <a:pt x="894" y="612"/>
                  </a:lnTo>
                  <a:lnTo>
                    <a:pt x="888" y="614"/>
                  </a:lnTo>
                  <a:lnTo>
                    <a:pt x="880" y="618"/>
                  </a:lnTo>
                  <a:lnTo>
                    <a:pt x="872" y="622"/>
                  </a:lnTo>
                  <a:lnTo>
                    <a:pt x="864" y="628"/>
                  </a:lnTo>
                  <a:lnTo>
                    <a:pt x="862" y="634"/>
                  </a:lnTo>
                  <a:lnTo>
                    <a:pt x="864" y="640"/>
                  </a:lnTo>
                  <a:lnTo>
                    <a:pt x="878" y="646"/>
                  </a:lnTo>
                  <a:lnTo>
                    <a:pt x="886" y="638"/>
                  </a:lnTo>
                  <a:lnTo>
                    <a:pt x="898" y="628"/>
                  </a:lnTo>
                  <a:lnTo>
                    <a:pt x="912" y="616"/>
                  </a:lnTo>
                  <a:lnTo>
                    <a:pt x="922" y="604"/>
                  </a:lnTo>
                  <a:lnTo>
                    <a:pt x="930" y="592"/>
                  </a:lnTo>
                  <a:lnTo>
                    <a:pt x="930" y="582"/>
                  </a:lnTo>
                  <a:lnTo>
                    <a:pt x="922" y="586"/>
                  </a:lnTo>
                  <a:lnTo>
                    <a:pt x="914" y="592"/>
                  </a:lnTo>
                  <a:lnTo>
                    <a:pt x="906" y="594"/>
                  </a:lnTo>
                  <a:lnTo>
                    <a:pt x="896" y="594"/>
                  </a:lnTo>
                  <a:lnTo>
                    <a:pt x="892" y="592"/>
                  </a:lnTo>
                  <a:lnTo>
                    <a:pt x="890" y="588"/>
                  </a:lnTo>
                  <a:lnTo>
                    <a:pt x="886" y="586"/>
                  </a:lnTo>
                  <a:lnTo>
                    <a:pt x="894" y="574"/>
                  </a:lnTo>
                  <a:lnTo>
                    <a:pt x="896" y="566"/>
                  </a:lnTo>
                  <a:lnTo>
                    <a:pt x="896" y="556"/>
                  </a:lnTo>
                  <a:lnTo>
                    <a:pt x="890" y="550"/>
                  </a:lnTo>
                  <a:lnTo>
                    <a:pt x="878" y="544"/>
                  </a:lnTo>
                  <a:lnTo>
                    <a:pt x="860" y="544"/>
                  </a:lnTo>
                  <a:lnTo>
                    <a:pt x="890" y="540"/>
                  </a:lnTo>
                  <a:lnTo>
                    <a:pt x="918" y="536"/>
                  </a:lnTo>
                  <a:lnTo>
                    <a:pt x="946" y="528"/>
                  </a:lnTo>
                  <a:lnTo>
                    <a:pt x="954" y="534"/>
                  </a:lnTo>
                  <a:lnTo>
                    <a:pt x="954" y="540"/>
                  </a:lnTo>
                  <a:lnTo>
                    <a:pt x="948" y="546"/>
                  </a:lnTo>
                  <a:lnTo>
                    <a:pt x="942" y="554"/>
                  </a:lnTo>
                  <a:lnTo>
                    <a:pt x="936" y="562"/>
                  </a:lnTo>
                  <a:lnTo>
                    <a:pt x="934" y="570"/>
                  </a:lnTo>
                  <a:lnTo>
                    <a:pt x="934" y="574"/>
                  </a:lnTo>
                  <a:lnTo>
                    <a:pt x="936" y="578"/>
                  </a:lnTo>
                  <a:lnTo>
                    <a:pt x="938" y="578"/>
                  </a:lnTo>
                  <a:lnTo>
                    <a:pt x="940" y="578"/>
                  </a:lnTo>
                  <a:lnTo>
                    <a:pt x="944" y="578"/>
                  </a:lnTo>
                  <a:lnTo>
                    <a:pt x="948" y="576"/>
                  </a:lnTo>
                  <a:lnTo>
                    <a:pt x="950" y="574"/>
                  </a:lnTo>
                  <a:lnTo>
                    <a:pt x="954" y="572"/>
                  </a:lnTo>
                  <a:lnTo>
                    <a:pt x="956" y="570"/>
                  </a:lnTo>
                  <a:lnTo>
                    <a:pt x="958" y="570"/>
                  </a:lnTo>
                  <a:lnTo>
                    <a:pt x="966" y="570"/>
                  </a:lnTo>
                  <a:lnTo>
                    <a:pt x="972" y="570"/>
                  </a:lnTo>
                  <a:lnTo>
                    <a:pt x="976" y="572"/>
                  </a:lnTo>
                  <a:lnTo>
                    <a:pt x="982" y="576"/>
                  </a:lnTo>
                  <a:lnTo>
                    <a:pt x="984" y="576"/>
                  </a:lnTo>
                  <a:lnTo>
                    <a:pt x="986" y="580"/>
                  </a:lnTo>
                  <a:lnTo>
                    <a:pt x="988" y="582"/>
                  </a:lnTo>
                  <a:lnTo>
                    <a:pt x="992" y="584"/>
                  </a:lnTo>
                  <a:lnTo>
                    <a:pt x="1000" y="584"/>
                  </a:lnTo>
                  <a:lnTo>
                    <a:pt x="1006" y="584"/>
                  </a:lnTo>
                  <a:lnTo>
                    <a:pt x="1012" y="584"/>
                  </a:lnTo>
                  <a:lnTo>
                    <a:pt x="1010" y="572"/>
                  </a:lnTo>
                  <a:lnTo>
                    <a:pt x="1006" y="558"/>
                  </a:lnTo>
                  <a:lnTo>
                    <a:pt x="998" y="548"/>
                  </a:lnTo>
                  <a:lnTo>
                    <a:pt x="994" y="546"/>
                  </a:lnTo>
                  <a:lnTo>
                    <a:pt x="988" y="542"/>
                  </a:lnTo>
                  <a:lnTo>
                    <a:pt x="984" y="540"/>
                  </a:lnTo>
                  <a:lnTo>
                    <a:pt x="982" y="534"/>
                  </a:lnTo>
                  <a:lnTo>
                    <a:pt x="980" y="530"/>
                  </a:lnTo>
                  <a:lnTo>
                    <a:pt x="978" y="524"/>
                  </a:lnTo>
                  <a:lnTo>
                    <a:pt x="976" y="518"/>
                  </a:lnTo>
                  <a:lnTo>
                    <a:pt x="974" y="514"/>
                  </a:lnTo>
                  <a:lnTo>
                    <a:pt x="970" y="510"/>
                  </a:lnTo>
                  <a:lnTo>
                    <a:pt x="966" y="508"/>
                  </a:lnTo>
                  <a:lnTo>
                    <a:pt x="962" y="506"/>
                  </a:lnTo>
                  <a:lnTo>
                    <a:pt x="952" y="502"/>
                  </a:lnTo>
                  <a:lnTo>
                    <a:pt x="944" y="496"/>
                  </a:lnTo>
                  <a:lnTo>
                    <a:pt x="936" y="492"/>
                  </a:lnTo>
                  <a:lnTo>
                    <a:pt x="934" y="490"/>
                  </a:lnTo>
                  <a:lnTo>
                    <a:pt x="932" y="488"/>
                  </a:lnTo>
                  <a:lnTo>
                    <a:pt x="922" y="480"/>
                  </a:lnTo>
                  <a:lnTo>
                    <a:pt x="914" y="472"/>
                  </a:lnTo>
                  <a:lnTo>
                    <a:pt x="906" y="462"/>
                  </a:lnTo>
                  <a:lnTo>
                    <a:pt x="896" y="444"/>
                  </a:lnTo>
                  <a:lnTo>
                    <a:pt x="888" y="422"/>
                  </a:lnTo>
                  <a:lnTo>
                    <a:pt x="880" y="404"/>
                  </a:lnTo>
                  <a:lnTo>
                    <a:pt x="876" y="410"/>
                  </a:lnTo>
                  <a:lnTo>
                    <a:pt x="874" y="414"/>
                  </a:lnTo>
                  <a:lnTo>
                    <a:pt x="870" y="416"/>
                  </a:lnTo>
                  <a:lnTo>
                    <a:pt x="868" y="420"/>
                  </a:lnTo>
                  <a:lnTo>
                    <a:pt x="866" y="426"/>
                  </a:lnTo>
                  <a:lnTo>
                    <a:pt x="866" y="432"/>
                  </a:lnTo>
                  <a:lnTo>
                    <a:pt x="860" y="434"/>
                  </a:lnTo>
                  <a:lnTo>
                    <a:pt x="852" y="434"/>
                  </a:lnTo>
                  <a:lnTo>
                    <a:pt x="846" y="434"/>
                  </a:lnTo>
                  <a:lnTo>
                    <a:pt x="840" y="432"/>
                  </a:lnTo>
                  <a:lnTo>
                    <a:pt x="838" y="416"/>
                  </a:lnTo>
                  <a:lnTo>
                    <a:pt x="830" y="404"/>
                  </a:lnTo>
                  <a:lnTo>
                    <a:pt x="818" y="396"/>
                  </a:lnTo>
                  <a:lnTo>
                    <a:pt x="804" y="394"/>
                  </a:lnTo>
                  <a:lnTo>
                    <a:pt x="790" y="396"/>
                  </a:lnTo>
                  <a:lnTo>
                    <a:pt x="778" y="402"/>
                  </a:lnTo>
                  <a:lnTo>
                    <a:pt x="770" y="412"/>
                  </a:lnTo>
                  <a:lnTo>
                    <a:pt x="770" y="428"/>
                  </a:lnTo>
                  <a:lnTo>
                    <a:pt x="784" y="432"/>
                  </a:lnTo>
                  <a:lnTo>
                    <a:pt x="792" y="442"/>
                  </a:lnTo>
                  <a:lnTo>
                    <a:pt x="794" y="454"/>
                  </a:lnTo>
                  <a:lnTo>
                    <a:pt x="790" y="466"/>
                  </a:lnTo>
                  <a:lnTo>
                    <a:pt x="782" y="478"/>
                  </a:lnTo>
                  <a:lnTo>
                    <a:pt x="770" y="484"/>
                  </a:lnTo>
                  <a:lnTo>
                    <a:pt x="770" y="508"/>
                  </a:lnTo>
                  <a:lnTo>
                    <a:pt x="768" y="532"/>
                  </a:lnTo>
                  <a:lnTo>
                    <a:pt x="756" y="532"/>
                  </a:lnTo>
                  <a:lnTo>
                    <a:pt x="740" y="524"/>
                  </a:lnTo>
                  <a:lnTo>
                    <a:pt x="720" y="512"/>
                  </a:lnTo>
                  <a:lnTo>
                    <a:pt x="700" y="496"/>
                  </a:lnTo>
                  <a:lnTo>
                    <a:pt x="680" y="478"/>
                  </a:lnTo>
                  <a:lnTo>
                    <a:pt x="662" y="460"/>
                  </a:lnTo>
                  <a:lnTo>
                    <a:pt x="646" y="444"/>
                  </a:lnTo>
                  <a:lnTo>
                    <a:pt x="636" y="434"/>
                  </a:lnTo>
                  <a:lnTo>
                    <a:pt x="622" y="422"/>
                  </a:lnTo>
                  <a:lnTo>
                    <a:pt x="614" y="414"/>
                  </a:lnTo>
                  <a:lnTo>
                    <a:pt x="610" y="408"/>
                  </a:lnTo>
                  <a:lnTo>
                    <a:pt x="612" y="402"/>
                  </a:lnTo>
                  <a:lnTo>
                    <a:pt x="620" y="392"/>
                  </a:lnTo>
                  <a:lnTo>
                    <a:pt x="634" y="378"/>
                  </a:lnTo>
                  <a:lnTo>
                    <a:pt x="646" y="368"/>
                  </a:lnTo>
                  <a:lnTo>
                    <a:pt x="660" y="354"/>
                  </a:lnTo>
                  <a:lnTo>
                    <a:pt x="676" y="342"/>
                  </a:lnTo>
                  <a:lnTo>
                    <a:pt x="690" y="336"/>
                  </a:lnTo>
                  <a:lnTo>
                    <a:pt x="690" y="352"/>
                  </a:lnTo>
                  <a:lnTo>
                    <a:pt x="696" y="362"/>
                  </a:lnTo>
                  <a:lnTo>
                    <a:pt x="704" y="368"/>
                  </a:lnTo>
                  <a:lnTo>
                    <a:pt x="718" y="368"/>
                  </a:lnTo>
                  <a:lnTo>
                    <a:pt x="732" y="362"/>
                  </a:lnTo>
                  <a:lnTo>
                    <a:pt x="714" y="344"/>
                  </a:lnTo>
                  <a:lnTo>
                    <a:pt x="700" y="322"/>
                  </a:lnTo>
                  <a:lnTo>
                    <a:pt x="716" y="320"/>
                  </a:lnTo>
                  <a:lnTo>
                    <a:pt x="724" y="316"/>
                  </a:lnTo>
                  <a:lnTo>
                    <a:pt x="730" y="306"/>
                  </a:lnTo>
                  <a:lnTo>
                    <a:pt x="730" y="296"/>
                  </a:lnTo>
                  <a:lnTo>
                    <a:pt x="730" y="284"/>
                  </a:lnTo>
                  <a:lnTo>
                    <a:pt x="730" y="270"/>
                  </a:lnTo>
                  <a:lnTo>
                    <a:pt x="732" y="258"/>
                  </a:lnTo>
                  <a:lnTo>
                    <a:pt x="726" y="254"/>
                  </a:lnTo>
                  <a:lnTo>
                    <a:pt x="722" y="250"/>
                  </a:lnTo>
                  <a:lnTo>
                    <a:pt x="718" y="248"/>
                  </a:lnTo>
                  <a:lnTo>
                    <a:pt x="714" y="244"/>
                  </a:lnTo>
                  <a:lnTo>
                    <a:pt x="736" y="240"/>
                  </a:lnTo>
                  <a:lnTo>
                    <a:pt x="756" y="236"/>
                  </a:lnTo>
                  <a:lnTo>
                    <a:pt x="778" y="234"/>
                  </a:lnTo>
                  <a:lnTo>
                    <a:pt x="778" y="248"/>
                  </a:lnTo>
                  <a:lnTo>
                    <a:pt x="784" y="258"/>
                  </a:lnTo>
                  <a:lnTo>
                    <a:pt x="792" y="266"/>
                  </a:lnTo>
                  <a:lnTo>
                    <a:pt x="802" y="272"/>
                  </a:lnTo>
                  <a:lnTo>
                    <a:pt x="812" y="282"/>
                  </a:lnTo>
                  <a:lnTo>
                    <a:pt x="820" y="292"/>
                  </a:lnTo>
                  <a:lnTo>
                    <a:pt x="824" y="304"/>
                  </a:lnTo>
                  <a:lnTo>
                    <a:pt x="824" y="322"/>
                  </a:lnTo>
                  <a:lnTo>
                    <a:pt x="806" y="324"/>
                  </a:lnTo>
                  <a:lnTo>
                    <a:pt x="788" y="330"/>
                  </a:lnTo>
                  <a:lnTo>
                    <a:pt x="774" y="340"/>
                  </a:lnTo>
                  <a:lnTo>
                    <a:pt x="788" y="350"/>
                  </a:lnTo>
                  <a:lnTo>
                    <a:pt x="808" y="362"/>
                  </a:lnTo>
                  <a:lnTo>
                    <a:pt x="828" y="372"/>
                  </a:lnTo>
                  <a:lnTo>
                    <a:pt x="848" y="378"/>
                  </a:lnTo>
                  <a:lnTo>
                    <a:pt x="866" y="376"/>
                  </a:lnTo>
                  <a:lnTo>
                    <a:pt x="860" y="374"/>
                  </a:lnTo>
                  <a:lnTo>
                    <a:pt x="852" y="370"/>
                  </a:lnTo>
                  <a:lnTo>
                    <a:pt x="844" y="368"/>
                  </a:lnTo>
                  <a:lnTo>
                    <a:pt x="856" y="370"/>
                  </a:lnTo>
                  <a:lnTo>
                    <a:pt x="868" y="368"/>
                  </a:lnTo>
                  <a:lnTo>
                    <a:pt x="880" y="368"/>
                  </a:lnTo>
                  <a:lnTo>
                    <a:pt x="880" y="358"/>
                  </a:lnTo>
                  <a:lnTo>
                    <a:pt x="876" y="350"/>
                  </a:lnTo>
                  <a:lnTo>
                    <a:pt x="872" y="342"/>
                  </a:lnTo>
                  <a:lnTo>
                    <a:pt x="892" y="346"/>
                  </a:lnTo>
                  <a:lnTo>
                    <a:pt x="912" y="340"/>
                  </a:lnTo>
                  <a:lnTo>
                    <a:pt x="904" y="318"/>
                  </a:lnTo>
                  <a:lnTo>
                    <a:pt x="896" y="306"/>
                  </a:lnTo>
                  <a:lnTo>
                    <a:pt x="886" y="298"/>
                  </a:lnTo>
                  <a:lnTo>
                    <a:pt x="874" y="290"/>
                  </a:lnTo>
                  <a:lnTo>
                    <a:pt x="856" y="280"/>
                  </a:lnTo>
                  <a:lnTo>
                    <a:pt x="844" y="272"/>
                  </a:lnTo>
                  <a:lnTo>
                    <a:pt x="836" y="262"/>
                  </a:lnTo>
                  <a:lnTo>
                    <a:pt x="828" y="256"/>
                  </a:lnTo>
                  <a:lnTo>
                    <a:pt x="816" y="250"/>
                  </a:lnTo>
                  <a:lnTo>
                    <a:pt x="798" y="248"/>
                  </a:lnTo>
                  <a:lnTo>
                    <a:pt x="794" y="228"/>
                  </a:lnTo>
                  <a:lnTo>
                    <a:pt x="784" y="216"/>
                  </a:lnTo>
                  <a:lnTo>
                    <a:pt x="770" y="208"/>
                  </a:lnTo>
                  <a:lnTo>
                    <a:pt x="752" y="202"/>
                  </a:lnTo>
                  <a:lnTo>
                    <a:pt x="732" y="200"/>
                  </a:lnTo>
                  <a:lnTo>
                    <a:pt x="712" y="198"/>
                  </a:lnTo>
                  <a:lnTo>
                    <a:pt x="694" y="196"/>
                  </a:lnTo>
                  <a:lnTo>
                    <a:pt x="678" y="192"/>
                  </a:lnTo>
                  <a:lnTo>
                    <a:pt x="696" y="194"/>
                  </a:lnTo>
                  <a:lnTo>
                    <a:pt x="716" y="194"/>
                  </a:lnTo>
                  <a:lnTo>
                    <a:pt x="734" y="188"/>
                  </a:lnTo>
                  <a:lnTo>
                    <a:pt x="748" y="178"/>
                  </a:lnTo>
                  <a:lnTo>
                    <a:pt x="728" y="170"/>
                  </a:lnTo>
                  <a:lnTo>
                    <a:pt x="708" y="164"/>
                  </a:lnTo>
                  <a:lnTo>
                    <a:pt x="688" y="160"/>
                  </a:lnTo>
                  <a:lnTo>
                    <a:pt x="702" y="158"/>
                  </a:lnTo>
                  <a:lnTo>
                    <a:pt x="718" y="156"/>
                  </a:lnTo>
                  <a:lnTo>
                    <a:pt x="730" y="150"/>
                  </a:lnTo>
                  <a:lnTo>
                    <a:pt x="738" y="138"/>
                  </a:lnTo>
                  <a:lnTo>
                    <a:pt x="750" y="142"/>
                  </a:lnTo>
                  <a:lnTo>
                    <a:pt x="764" y="144"/>
                  </a:lnTo>
                  <a:lnTo>
                    <a:pt x="778" y="146"/>
                  </a:lnTo>
                  <a:lnTo>
                    <a:pt x="780" y="128"/>
                  </a:lnTo>
                  <a:lnTo>
                    <a:pt x="788" y="112"/>
                  </a:lnTo>
                  <a:lnTo>
                    <a:pt x="802" y="98"/>
                  </a:lnTo>
                  <a:lnTo>
                    <a:pt x="818" y="88"/>
                  </a:lnTo>
                  <a:lnTo>
                    <a:pt x="834" y="78"/>
                  </a:lnTo>
                  <a:lnTo>
                    <a:pt x="854" y="68"/>
                  </a:lnTo>
                  <a:lnTo>
                    <a:pt x="868" y="62"/>
                  </a:lnTo>
                  <a:lnTo>
                    <a:pt x="882" y="66"/>
                  </a:lnTo>
                  <a:lnTo>
                    <a:pt x="894" y="74"/>
                  </a:lnTo>
                  <a:lnTo>
                    <a:pt x="908" y="90"/>
                  </a:lnTo>
                  <a:lnTo>
                    <a:pt x="880" y="92"/>
                  </a:lnTo>
                  <a:lnTo>
                    <a:pt x="858" y="96"/>
                  </a:lnTo>
                  <a:lnTo>
                    <a:pt x="842" y="102"/>
                  </a:lnTo>
                  <a:lnTo>
                    <a:pt x="834" y="112"/>
                  </a:lnTo>
                  <a:lnTo>
                    <a:pt x="832" y="120"/>
                  </a:lnTo>
                  <a:lnTo>
                    <a:pt x="838" y="130"/>
                  </a:lnTo>
                  <a:lnTo>
                    <a:pt x="856" y="136"/>
                  </a:lnTo>
                  <a:lnTo>
                    <a:pt x="884" y="142"/>
                  </a:lnTo>
                  <a:lnTo>
                    <a:pt x="904" y="144"/>
                  </a:lnTo>
                  <a:lnTo>
                    <a:pt x="922" y="148"/>
                  </a:lnTo>
                  <a:lnTo>
                    <a:pt x="940" y="156"/>
                  </a:lnTo>
                  <a:lnTo>
                    <a:pt x="954" y="170"/>
                  </a:lnTo>
                  <a:lnTo>
                    <a:pt x="960" y="182"/>
                  </a:lnTo>
                  <a:lnTo>
                    <a:pt x="964" y="196"/>
                  </a:lnTo>
                  <a:lnTo>
                    <a:pt x="968" y="208"/>
                  </a:lnTo>
                  <a:lnTo>
                    <a:pt x="972" y="220"/>
                  </a:lnTo>
                  <a:lnTo>
                    <a:pt x="978" y="228"/>
                  </a:lnTo>
                  <a:lnTo>
                    <a:pt x="988" y="234"/>
                  </a:lnTo>
                  <a:lnTo>
                    <a:pt x="1004" y="236"/>
                  </a:lnTo>
                  <a:lnTo>
                    <a:pt x="1010" y="246"/>
                  </a:lnTo>
                  <a:lnTo>
                    <a:pt x="1014" y="260"/>
                  </a:lnTo>
                  <a:lnTo>
                    <a:pt x="1018" y="272"/>
                  </a:lnTo>
                  <a:lnTo>
                    <a:pt x="1018" y="284"/>
                  </a:lnTo>
                  <a:lnTo>
                    <a:pt x="1014" y="294"/>
                  </a:lnTo>
                  <a:lnTo>
                    <a:pt x="1006" y="300"/>
                  </a:lnTo>
                  <a:lnTo>
                    <a:pt x="990" y="304"/>
                  </a:lnTo>
                  <a:lnTo>
                    <a:pt x="994" y="324"/>
                  </a:lnTo>
                  <a:lnTo>
                    <a:pt x="998" y="346"/>
                  </a:lnTo>
                  <a:lnTo>
                    <a:pt x="1004" y="368"/>
                  </a:lnTo>
                  <a:lnTo>
                    <a:pt x="1014" y="388"/>
                  </a:lnTo>
                  <a:lnTo>
                    <a:pt x="1026" y="406"/>
                  </a:lnTo>
                  <a:lnTo>
                    <a:pt x="1044" y="416"/>
                  </a:lnTo>
                  <a:lnTo>
                    <a:pt x="1064" y="418"/>
                  </a:lnTo>
                  <a:lnTo>
                    <a:pt x="1080" y="388"/>
                  </a:lnTo>
                  <a:lnTo>
                    <a:pt x="1094" y="360"/>
                  </a:lnTo>
                  <a:lnTo>
                    <a:pt x="1110" y="334"/>
                  </a:lnTo>
                  <a:lnTo>
                    <a:pt x="1132" y="312"/>
                  </a:lnTo>
                  <a:lnTo>
                    <a:pt x="1144" y="308"/>
                  </a:lnTo>
                  <a:lnTo>
                    <a:pt x="1154" y="308"/>
                  </a:lnTo>
                  <a:lnTo>
                    <a:pt x="1164" y="302"/>
                  </a:lnTo>
                  <a:lnTo>
                    <a:pt x="1172" y="292"/>
                  </a:lnTo>
                  <a:lnTo>
                    <a:pt x="1176" y="278"/>
                  </a:lnTo>
                  <a:lnTo>
                    <a:pt x="1184" y="268"/>
                  </a:lnTo>
                  <a:lnTo>
                    <a:pt x="1200" y="260"/>
                  </a:lnTo>
                  <a:lnTo>
                    <a:pt x="1216" y="258"/>
                  </a:lnTo>
                  <a:lnTo>
                    <a:pt x="1234" y="256"/>
                  </a:lnTo>
                  <a:lnTo>
                    <a:pt x="1250" y="252"/>
                  </a:lnTo>
                  <a:lnTo>
                    <a:pt x="1264" y="244"/>
                  </a:lnTo>
                  <a:lnTo>
                    <a:pt x="1254" y="230"/>
                  </a:lnTo>
                  <a:lnTo>
                    <a:pt x="1250" y="216"/>
                  </a:lnTo>
                  <a:lnTo>
                    <a:pt x="1252" y="202"/>
                  </a:lnTo>
                  <a:lnTo>
                    <a:pt x="1262" y="190"/>
                  </a:lnTo>
                  <a:lnTo>
                    <a:pt x="1276" y="182"/>
                  </a:lnTo>
                  <a:lnTo>
                    <a:pt x="1274" y="164"/>
                  </a:lnTo>
                  <a:lnTo>
                    <a:pt x="1270" y="142"/>
                  </a:lnTo>
                  <a:lnTo>
                    <a:pt x="1268" y="120"/>
                  </a:lnTo>
                  <a:lnTo>
                    <a:pt x="1266" y="98"/>
                  </a:lnTo>
                  <a:lnTo>
                    <a:pt x="1270" y="78"/>
                  </a:lnTo>
                  <a:lnTo>
                    <a:pt x="1280" y="64"/>
                  </a:lnTo>
                  <a:lnTo>
                    <a:pt x="1258" y="66"/>
                  </a:lnTo>
                  <a:lnTo>
                    <a:pt x="1236" y="68"/>
                  </a:lnTo>
                  <a:lnTo>
                    <a:pt x="1214" y="64"/>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8" name="Group 6"/>
            <p:cNvGrpSpPr>
              <a:grpSpLocks/>
            </p:cNvGrpSpPr>
            <p:nvPr/>
          </p:nvGrpSpPr>
          <p:grpSpPr bwMode="auto">
            <a:xfrm>
              <a:off x="295" y="78"/>
              <a:ext cx="2275" cy="1336"/>
              <a:chOff x="0" y="0"/>
              <a:chExt cx="2741" cy="1604"/>
            </a:xfrm>
          </p:grpSpPr>
          <p:sp>
            <p:nvSpPr>
              <p:cNvPr id="9" name="Freeform 7"/>
              <p:cNvSpPr>
                <a:spLocks noChangeArrowheads="1"/>
              </p:cNvSpPr>
              <p:nvPr/>
            </p:nvSpPr>
            <p:spPr bwMode="auto">
              <a:xfrm>
                <a:off x="354" y="774"/>
                <a:ext cx="160" cy="72"/>
              </a:xfrm>
              <a:custGeom>
                <a:avLst/>
                <a:gdLst>
                  <a:gd name="T0" fmla="*/ 160 w 160"/>
                  <a:gd name="T1" fmla="*/ 72 h 72"/>
                  <a:gd name="T2" fmla="*/ 148 w 160"/>
                  <a:gd name="T3" fmla="*/ 68 h 72"/>
                  <a:gd name="T4" fmla="*/ 136 w 160"/>
                  <a:gd name="T5" fmla="*/ 68 h 72"/>
                  <a:gd name="T6" fmla="*/ 122 w 160"/>
                  <a:gd name="T7" fmla="*/ 66 h 72"/>
                  <a:gd name="T8" fmla="*/ 108 w 160"/>
                  <a:gd name="T9" fmla="*/ 62 h 72"/>
                  <a:gd name="T10" fmla="*/ 98 w 160"/>
                  <a:gd name="T11" fmla="*/ 58 h 72"/>
                  <a:gd name="T12" fmla="*/ 90 w 160"/>
                  <a:gd name="T13" fmla="*/ 50 h 72"/>
                  <a:gd name="T14" fmla="*/ 90 w 160"/>
                  <a:gd name="T15" fmla="*/ 36 h 72"/>
                  <a:gd name="T16" fmla="*/ 68 w 160"/>
                  <a:gd name="T17" fmla="*/ 36 h 72"/>
                  <a:gd name="T18" fmla="*/ 52 w 160"/>
                  <a:gd name="T19" fmla="*/ 32 h 72"/>
                  <a:gd name="T20" fmla="*/ 36 w 160"/>
                  <a:gd name="T21" fmla="*/ 26 h 72"/>
                  <a:gd name="T22" fmla="*/ 20 w 160"/>
                  <a:gd name="T23" fmla="*/ 20 h 72"/>
                  <a:gd name="T24" fmla="*/ 0 w 160"/>
                  <a:gd name="T25" fmla="*/ 16 h 72"/>
                  <a:gd name="T26" fmla="*/ 0 w 160"/>
                  <a:gd name="T27" fmla="*/ 14 h 72"/>
                  <a:gd name="T28" fmla="*/ 0 w 160"/>
                  <a:gd name="T29" fmla="*/ 10 h 72"/>
                  <a:gd name="T30" fmla="*/ 0 w 160"/>
                  <a:gd name="T31" fmla="*/ 6 h 72"/>
                  <a:gd name="T32" fmla="*/ 0 w 160"/>
                  <a:gd name="T33" fmla="*/ 4 h 72"/>
                  <a:gd name="T34" fmla="*/ 20 w 160"/>
                  <a:gd name="T35" fmla="*/ 0 h 72"/>
                  <a:gd name="T36" fmla="*/ 44 w 160"/>
                  <a:gd name="T37" fmla="*/ 2 h 72"/>
                  <a:gd name="T38" fmla="*/ 66 w 160"/>
                  <a:gd name="T39" fmla="*/ 10 h 72"/>
                  <a:gd name="T40" fmla="*/ 86 w 160"/>
                  <a:gd name="T41" fmla="*/ 18 h 72"/>
                  <a:gd name="T42" fmla="*/ 100 w 160"/>
                  <a:gd name="T43" fmla="*/ 20 h 72"/>
                  <a:gd name="T44" fmla="*/ 114 w 160"/>
                  <a:gd name="T45" fmla="*/ 24 h 72"/>
                  <a:gd name="T46" fmla="*/ 128 w 160"/>
                  <a:gd name="T47" fmla="*/ 30 h 72"/>
                  <a:gd name="T48" fmla="*/ 142 w 160"/>
                  <a:gd name="T49" fmla="*/ 36 h 72"/>
                  <a:gd name="T50" fmla="*/ 150 w 160"/>
                  <a:gd name="T51" fmla="*/ 44 h 72"/>
                  <a:gd name="T52" fmla="*/ 154 w 160"/>
                  <a:gd name="T53" fmla="*/ 56 h 72"/>
                  <a:gd name="T54" fmla="*/ 152 w 160"/>
                  <a:gd name="T55" fmla="*/ 72 h 72"/>
                  <a:gd name="T56" fmla="*/ 160 w 160"/>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72">
                    <a:moveTo>
                      <a:pt x="160" y="72"/>
                    </a:moveTo>
                    <a:lnTo>
                      <a:pt x="148" y="68"/>
                    </a:lnTo>
                    <a:lnTo>
                      <a:pt x="136" y="68"/>
                    </a:lnTo>
                    <a:lnTo>
                      <a:pt x="122" y="66"/>
                    </a:lnTo>
                    <a:lnTo>
                      <a:pt x="108" y="62"/>
                    </a:lnTo>
                    <a:lnTo>
                      <a:pt x="98" y="58"/>
                    </a:lnTo>
                    <a:lnTo>
                      <a:pt x="90" y="50"/>
                    </a:lnTo>
                    <a:lnTo>
                      <a:pt x="90" y="36"/>
                    </a:lnTo>
                    <a:lnTo>
                      <a:pt x="68" y="36"/>
                    </a:lnTo>
                    <a:lnTo>
                      <a:pt x="52" y="32"/>
                    </a:lnTo>
                    <a:lnTo>
                      <a:pt x="36" y="26"/>
                    </a:lnTo>
                    <a:lnTo>
                      <a:pt x="20" y="20"/>
                    </a:lnTo>
                    <a:lnTo>
                      <a:pt x="0" y="16"/>
                    </a:lnTo>
                    <a:lnTo>
                      <a:pt x="0" y="14"/>
                    </a:lnTo>
                    <a:lnTo>
                      <a:pt x="0" y="10"/>
                    </a:lnTo>
                    <a:lnTo>
                      <a:pt x="0" y="6"/>
                    </a:lnTo>
                    <a:lnTo>
                      <a:pt x="0" y="4"/>
                    </a:lnTo>
                    <a:lnTo>
                      <a:pt x="20" y="0"/>
                    </a:lnTo>
                    <a:lnTo>
                      <a:pt x="44" y="2"/>
                    </a:lnTo>
                    <a:lnTo>
                      <a:pt x="66" y="10"/>
                    </a:lnTo>
                    <a:lnTo>
                      <a:pt x="86" y="18"/>
                    </a:lnTo>
                    <a:lnTo>
                      <a:pt x="100" y="20"/>
                    </a:lnTo>
                    <a:lnTo>
                      <a:pt x="114" y="24"/>
                    </a:lnTo>
                    <a:lnTo>
                      <a:pt x="128" y="30"/>
                    </a:lnTo>
                    <a:lnTo>
                      <a:pt x="142" y="36"/>
                    </a:lnTo>
                    <a:lnTo>
                      <a:pt x="150" y="44"/>
                    </a:lnTo>
                    <a:lnTo>
                      <a:pt x="154" y="56"/>
                    </a:lnTo>
                    <a:lnTo>
                      <a:pt x="152" y="72"/>
                    </a:lnTo>
                    <a:lnTo>
                      <a:pt x="160" y="7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8"/>
              <p:cNvSpPr>
                <a:spLocks noChangeArrowheads="1"/>
              </p:cNvSpPr>
              <p:nvPr/>
            </p:nvSpPr>
            <p:spPr bwMode="auto">
              <a:xfrm>
                <a:off x="354" y="774"/>
                <a:ext cx="160" cy="72"/>
              </a:xfrm>
              <a:custGeom>
                <a:avLst/>
                <a:gdLst>
                  <a:gd name="T0" fmla="*/ 160 w 160"/>
                  <a:gd name="T1" fmla="*/ 72 h 72"/>
                  <a:gd name="T2" fmla="*/ 148 w 160"/>
                  <a:gd name="T3" fmla="*/ 68 h 72"/>
                  <a:gd name="T4" fmla="*/ 136 w 160"/>
                  <a:gd name="T5" fmla="*/ 68 h 72"/>
                  <a:gd name="T6" fmla="*/ 122 w 160"/>
                  <a:gd name="T7" fmla="*/ 66 h 72"/>
                  <a:gd name="T8" fmla="*/ 108 w 160"/>
                  <a:gd name="T9" fmla="*/ 62 h 72"/>
                  <a:gd name="T10" fmla="*/ 98 w 160"/>
                  <a:gd name="T11" fmla="*/ 58 h 72"/>
                  <a:gd name="T12" fmla="*/ 90 w 160"/>
                  <a:gd name="T13" fmla="*/ 50 h 72"/>
                  <a:gd name="T14" fmla="*/ 90 w 160"/>
                  <a:gd name="T15" fmla="*/ 36 h 72"/>
                  <a:gd name="T16" fmla="*/ 68 w 160"/>
                  <a:gd name="T17" fmla="*/ 36 h 72"/>
                  <a:gd name="T18" fmla="*/ 52 w 160"/>
                  <a:gd name="T19" fmla="*/ 32 h 72"/>
                  <a:gd name="T20" fmla="*/ 36 w 160"/>
                  <a:gd name="T21" fmla="*/ 26 h 72"/>
                  <a:gd name="T22" fmla="*/ 20 w 160"/>
                  <a:gd name="T23" fmla="*/ 20 h 72"/>
                  <a:gd name="T24" fmla="*/ 0 w 160"/>
                  <a:gd name="T25" fmla="*/ 16 h 72"/>
                  <a:gd name="T26" fmla="*/ 0 w 160"/>
                  <a:gd name="T27" fmla="*/ 14 h 72"/>
                  <a:gd name="T28" fmla="*/ 0 w 160"/>
                  <a:gd name="T29" fmla="*/ 10 h 72"/>
                  <a:gd name="T30" fmla="*/ 0 w 160"/>
                  <a:gd name="T31" fmla="*/ 6 h 72"/>
                  <a:gd name="T32" fmla="*/ 0 w 160"/>
                  <a:gd name="T33" fmla="*/ 4 h 72"/>
                  <a:gd name="T34" fmla="*/ 20 w 160"/>
                  <a:gd name="T35" fmla="*/ 0 h 72"/>
                  <a:gd name="T36" fmla="*/ 44 w 160"/>
                  <a:gd name="T37" fmla="*/ 2 h 72"/>
                  <a:gd name="T38" fmla="*/ 66 w 160"/>
                  <a:gd name="T39" fmla="*/ 10 h 72"/>
                  <a:gd name="T40" fmla="*/ 86 w 160"/>
                  <a:gd name="T41" fmla="*/ 18 h 72"/>
                  <a:gd name="T42" fmla="*/ 100 w 160"/>
                  <a:gd name="T43" fmla="*/ 20 h 72"/>
                  <a:gd name="T44" fmla="*/ 114 w 160"/>
                  <a:gd name="T45" fmla="*/ 24 h 72"/>
                  <a:gd name="T46" fmla="*/ 128 w 160"/>
                  <a:gd name="T47" fmla="*/ 30 h 72"/>
                  <a:gd name="T48" fmla="*/ 142 w 160"/>
                  <a:gd name="T49" fmla="*/ 36 h 72"/>
                  <a:gd name="T50" fmla="*/ 150 w 160"/>
                  <a:gd name="T51" fmla="*/ 44 h 72"/>
                  <a:gd name="T52" fmla="*/ 154 w 160"/>
                  <a:gd name="T53" fmla="*/ 56 h 72"/>
                  <a:gd name="T54" fmla="*/ 152 w 160"/>
                  <a:gd name="T5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72">
                    <a:moveTo>
                      <a:pt x="160" y="72"/>
                    </a:moveTo>
                    <a:lnTo>
                      <a:pt x="148" y="68"/>
                    </a:lnTo>
                    <a:lnTo>
                      <a:pt x="136" y="68"/>
                    </a:lnTo>
                    <a:lnTo>
                      <a:pt x="122" y="66"/>
                    </a:lnTo>
                    <a:lnTo>
                      <a:pt x="108" y="62"/>
                    </a:lnTo>
                    <a:lnTo>
                      <a:pt x="98" y="58"/>
                    </a:lnTo>
                    <a:lnTo>
                      <a:pt x="90" y="50"/>
                    </a:lnTo>
                    <a:lnTo>
                      <a:pt x="90" y="36"/>
                    </a:lnTo>
                    <a:lnTo>
                      <a:pt x="68" y="36"/>
                    </a:lnTo>
                    <a:lnTo>
                      <a:pt x="52" y="32"/>
                    </a:lnTo>
                    <a:lnTo>
                      <a:pt x="36" y="26"/>
                    </a:lnTo>
                    <a:lnTo>
                      <a:pt x="20" y="20"/>
                    </a:lnTo>
                    <a:lnTo>
                      <a:pt x="0" y="16"/>
                    </a:lnTo>
                    <a:lnTo>
                      <a:pt x="0" y="14"/>
                    </a:lnTo>
                    <a:lnTo>
                      <a:pt x="0" y="10"/>
                    </a:lnTo>
                    <a:lnTo>
                      <a:pt x="0" y="6"/>
                    </a:lnTo>
                    <a:lnTo>
                      <a:pt x="0" y="4"/>
                    </a:lnTo>
                    <a:lnTo>
                      <a:pt x="20" y="0"/>
                    </a:lnTo>
                    <a:lnTo>
                      <a:pt x="44" y="2"/>
                    </a:lnTo>
                    <a:lnTo>
                      <a:pt x="66" y="10"/>
                    </a:lnTo>
                    <a:lnTo>
                      <a:pt x="86" y="18"/>
                    </a:lnTo>
                    <a:lnTo>
                      <a:pt x="100" y="20"/>
                    </a:lnTo>
                    <a:lnTo>
                      <a:pt x="114" y="24"/>
                    </a:lnTo>
                    <a:lnTo>
                      <a:pt x="128" y="30"/>
                    </a:lnTo>
                    <a:lnTo>
                      <a:pt x="142" y="36"/>
                    </a:lnTo>
                    <a:lnTo>
                      <a:pt x="150" y="44"/>
                    </a:lnTo>
                    <a:lnTo>
                      <a:pt x="154" y="56"/>
                    </a:lnTo>
                    <a:lnTo>
                      <a:pt x="152" y="7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Freeform 9"/>
              <p:cNvSpPr>
                <a:spLocks noChangeArrowheads="1"/>
              </p:cNvSpPr>
              <p:nvPr/>
            </p:nvSpPr>
            <p:spPr bwMode="auto">
              <a:xfrm>
                <a:off x="866" y="200"/>
                <a:ext cx="116" cy="70"/>
              </a:xfrm>
              <a:custGeom>
                <a:avLst/>
                <a:gdLst>
                  <a:gd name="T0" fmla="*/ 92 w 116"/>
                  <a:gd name="T1" fmla="*/ 64 h 70"/>
                  <a:gd name="T2" fmla="*/ 68 w 116"/>
                  <a:gd name="T3" fmla="*/ 70 h 70"/>
                  <a:gd name="T4" fmla="*/ 46 w 116"/>
                  <a:gd name="T5" fmla="*/ 70 h 70"/>
                  <a:gd name="T6" fmla="*/ 38 w 116"/>
                  <a:gd name="T7" fmla="*/ 48 h 70"/>
                  <a:gd name="T8" fmla="*/ 36 w 116"/>
                  <a:gd name="T9" fmla="*/ 24 h 70"/>
                  <a:gd name="T10" fmla="*/ 24 w 116"/>
                  <a:gd name="T11" fmla="*/ 24 h 70"/>
                  <a:gd name="T12" fmla="*/ 12 w 116"/>
                  <a:gd name="T13" fmla="*/ 22 h 70"/>
                  <a:gd name="T14" fmla="*/ 0 w 116"/>
                  <a:gd name="T15" fmla="*/ 22 h 70"/>
                  <a:gd name="T16" fmla="*/ 6 w 116"/>
                  <a:gd name="T17" fmla="*/ 10 h 70"/>
                  <a:gd name="T18" fmla="*/ 14 w 116"/>
                  <a:gd name="T19" fmla="*/ 2 h 70"/>
                  <a:gd name="T20" fmla="*/ 26 w 116"/>
                  <a:gd name="T21" fmla="*/ 0 h 70"/>
                  <a:gd name="T22" fmla="*/ 40 w 116"/>
                  <a:gd name="T23" fmla="*/ 2 h 70"/>
                  <a:gd name="T24" fmla="*/ 52 w 116"/>
                  <a:gd name="T25" fmla="*/ 6 h 70"/>
                  <a:gd name="T26" fmla="*/ 66 w 116"/>
                  <a:gd name="T27" fmla="*/ 12 h 70"/>
                  <a:gd name="T28" fmla="*/ 76 w 116"/>
                  <a:gd name="T29" fmla="*/ 18 h 70"/>
                  <a:gd name="T30" fmla="*/ 82 w 116"/>
                  <a:gd name="T31" fmla="*/ 22 h 70"/>
                  <a:gd name="T32" fmla="*/ 88 w 116"/>
                  <a:gd name="T33" fmla="*/ 24 h 70"/>
                  <a:gd name="T34" fmla="*/ 96 w 116"/>
                  <a:gd name="T35" fmla="*/ 24 h 70"/>
                  <a:gd name="T36" fmla="*/ 102 w 116"/>
                  <a:gd name="T37" fmla="*/ 26 h 70"/>
                  <a:gd name="T38" fmla="*/ 110 w 116"/>
                  <a:gd name="T39" fmla="*/ 28 h 70"/>
                  <a:gd name="T40" fmla="*/ 114 w 116"/>
                  <a:gd name="T41" fmla="*/ 34 h 70"/>
                  <a:gd name="T42" fmla="*/ 116 w 116"/>
                  <a:gd name="T43" fmla="*/ 46 h 70"/>
                  <a:gd name="T44" fmla="*/ 110 w 116"/>
                  <a:gd name="T45" fmla="*/ 60 h 70"/>
                  <a:gd name="T46" fmla="*/ 100 w 116"/>
                  <a:gd name="T47" fmla="*/ 68 h 70"/>
                  <a:gd name="T48" fmla="*/ 82 w 116"/>
                  <a:gd name="T49" fmla="*/ 70 h 70"/>
                  <a:gd name="T50" fmla="*/ 92 w 116"/>
                  <a:gd name="T51"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70">
                    <a:moveTo>
                      <a:pt x="92" y="64"/>
                    </a:moveTo>
                    <a:lnTo>
                      <a:pt x="68" y="70"/>
                    </a:lnTo>
                    <a:lnTo>
                      <a:pt x="46" y="70"/>
                    </a:lnTo>
                    <a:lnTo>
                      <a:pt x="38" y="48"/>
                    </a:lnTo>
                    <a:lnTo>
                      <a:pt x="36" y="24"/>
                    </a:lnTo>
                    <a:lnTo>
                      <a:pt x="24" y="24"/>
                    </a:lnTo>
                    <a:lnTo>
                      <a:pt x="12" y="22"/>
                    </a:lnTo>
                    <a:lnTo>
                      <a:pt x="0" y="22"/>
                    </a:lnTo>
                    <a:lnTo>
                      <a:pt x="6" y="10"/>
                    </a:lnTo>
                    <a:lnTo>
                      <a:pt x="14" y="2"/>
                    </a:lnTo>
                    <a:lnTo>
                      <a:pt x="26" y="0"/>
                    </a:lnTo>
                    <a:lnTo>
                      <a:pt x="40" y="2"/>
                    </a:lnTo>
                    <a:lnTo>
                      <a:pt x="52" y="6"/>
                    </a:lnTo>
                    <a:lnTo>
                      <a:pt x="66" y="12"/>
                    </a:lnTo>
                    <a:lnTo>
                      <a:pt x="76" y="18"/>
                    </a:lnTo>
                    <a:lnTo>
                      <a:pt x="82" y="22"/>
                    </a:lnTo>
                    <a:lnTo>
                      <a:pt x="88" y="24"/>
                    </a:lnTo>
                    <a:lnTo>
                      <a:pt x="96" y="24"/>
                    </a:lnTo>
                    <a:lnTo>
                      <a:pt x="102" y="26"/>
                    </a:lnTo>
                    <a:lnTo>
                      <a:pt x="110" y="28"/>
                    </a:lnTo>
                    <a:lnTo>
                      <a:pt x="114" y="34"/>
                    </a:lnTo>
                    <a:lnTo>
                      <a:pt x="116" y="46"/>
                    </a:lnTo>
                    <a:lnTo>
                      <a:pt x="110" y="60"/>
                    </a:lnTo>
                    <a:lnTo>
                      <a:pt x="100" y="68"/>
                    </a:lnTo>
                    <a:lnTo>
                      <a:pt x="82" y="70"/>
                    </a:lnTo>
                    <a:lnTo>
                      <a:pt x="92"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10"/>
              <p:cNvSpPr>
                <a:spLocks noChangeArrowheads="1"/>
              </p:cNvSpPr>
              <p:nvPr/>
            </p:nvSpPr>
            <p:spPr bwMode="auto">
              <a:xfrm>
                <a:off x="866" y="200"/>
                <a:ext cx="116" cy="70"/>
              </a:xfrm>
              <a:custGeom>
                <a:avLst/>
                <a:gdLst>
                  <a:gd name="T0" fmla="*/ 92 w 116"/>
                  <a:gd name="T1" fmla="*/ 64 h 70"/>
                  <a:gd name="T2" fmla="*/ 68 w 116"/>
                  <a:gd name="T3" fmla="*/ 70 h 70"/>
                  <a:gd name="T4" fmla="*/ 46 w 116"/>
                  <a:gd name="T5" fmla="*/ 70 h 70"/>
                  <a:gd name="T6" fmla="*/ 38 w 116"/>
                  <a:gd name="T7" fmla="*/ 48 h 70"/>
                  <a:gd name="T8" fmla="*/ 36 w 116"/>
                  <a:gd name="T9" fmla="*/ 24 h 70"/>
                  <a:gd name="T10" fmla="*/ 24 w 116"/>
                  <a:gd name="T11" fmla="*/ 24 h 70"/>
                  <a:gd name="T12" fmla="*/ 12 w 116"/>
                  <a:gd name="T13" fmla="*/ 22 h 70"/>
                  <a:gd name="T14" fmla="*/ 0 w 116"/>
                  <a:gd name="T15" fmla="*/ 22 h 70"/>
                  <a:gd name="T16" fmla="*/ 6 w 116"/>
                  <a:gd name="T17" fmla="*/ 10 h 70"/>
                  <a:gd name="T18" fmla="*/ 14 w 116"/>
                  <a:gd name="T19" fmla="*/ 2 h 70"/>
                  <a:gd name="T20" fmla="*/ 26 w 116"/>
                  <a:gd name="T21" fmla="*/ 0 h 70"/>
                  <a:gd name="T22" fmla="*/ 40 w 116"/>
                  <a:gd name="T23" fmla="*/ 2 h 70"/>
                  <a:gd name="T24" fmla="*/ 52 w 116"/>
                  <a:gd name="T25" fmla="*/ 6 h 70"/>
                  <a:gd name="T26" fmla="*/ 66 w 116"/>
                  <a:gd name="T27" fmla="*/ 12 h 70"/>
                  <a:gd name="T28" fmla="*/ 76 w 116"/>
                  <a:gd name="T29" fmla="*/ 18 h 70"/>
                  <a:gd name="T30" fmla="*/ 82 w 116"/>
                  <a:gd name="T31" fmla="*/ 22 h 70"/>
                  <a:gd name="T32" fmla="*/ 88 w 116"/>
                  <a:gd name="T33" fmla="*/ 24 h 70"/>
                  <a:gd name="T34" fmla="*/ 96 w 116"/>
                  <a:gd name="T35" fmla="*/ 24 h 70"/>
                  <a:gd name="T36" fmla="*/ 102 w 116"/>
                  <a:gd name="T37" fmla="*/ 26 h 70"/>
                  <a:gd name="T38" fmla="*/ 110 w 116"/>
                  <a:gd name="T39" fmla="*/ 28 h 70"/>
                  <a:gd name="T40" fmla="*/ 114 w 116"/>
                  <a:gd name="T41" fmla="*/ 34 h 70"/>
                  <a:gd name="T42" fmla="*/ 116 w 116"/>
                  <a:gd name="T43" fmla="*/ 46 h 70"/>
                  <a:gd name="T44" fmla="*/ 110 w 116"/>
                  <a:gd name="T45" fmla="*/ 60 h 70"/>
                  <a:gd name="T46" fmla="*/ 100 w 116"/>
                  <a:gd name="T47" fmla="*/ 68 h 70"/>
                  <a:gd name="T48" fmla="*/ 82 w 116"/>
                  <a:gd name="T49"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70">
                    <a:moveTo>
                      <a:pt x="92" y="64"/>
                    </a:moveTo>
                    <a:lnTo>
                      <a:pt x="68" y="70"/>
                    </a:lnTo>
                    <a:lnTo>
                      <a:pt x="46" y="70"/>
                    </a:lnTo>
                    <a:lnTo>
                      <a:pt x="38" y="48"/>
                    </a:lnTo>
                    <a:lnTo>
                      <a:pt x="36" y="24"/>
                    </a:lnTo>
                    <a:lnTo>
                      <a:pt x="24" y="24"/>
                    </a:lnTo>
                    <a:lnTo>
                      <a:pt x="12" y="22"/>
                    </a:lnTo>
                    <a:lnTo>
                      <a:pt x="0" y="22"/>
                    </a:lnTo>
                    <a:lnTo>
                      <a:pt x="6" y="10"/>
                    </a:lnTo>
                    <a:lnTo>
                      <a:pt x="14" y="2"/>
                    </a:lnTo>
                    <a:lnTo>
                      <a:pt x="26" y="0"/>
                    </a:lnTo>
                    <a:lnTo>
                      <a:pt x="40" y="2"/>
                    </a:lnTo>
                    <a:lnTo>
                      <a:pt x="52" y="6"/>
                    </a:lnTo>
                    <a:lnTo>
                      <a:pt x="66" y="12"/>
                    </a:lnTo>
                    <a:lnTo>
                      <a:pt x="76" y="18"/>
                    </a:lnTo>
                    <a:lnTo>
                      <a:pt x="82" y="22"/>
                    </a:lnTo>
                    <a:lnTo>
                      <a:pt x="88" y="24"/>
                    </a:lnTo>
                    <a:lnTo>
                      <a:pt x="96" y="24"/>
                    </a:lnTo>
                    <a:lnTo>
                      <a:pt x="102" y="26"/>
                    </a:lnTo>
                    <a:lnTo>
                      <a:pt x="110" y="28"/>
                    </a:lnTo>
                    <a:lnTo>
                      <a:pt x="114" y="34"/>
                    </a:lnTo>
                    <a:lnTo>
                      <a:pt x="116" y="46"/>
                    </a:lnTo>
                    <a:lnTo>
                      <a:pt x="110" y="60"/>
                    </a:lnTo>
                    <a:lnTo>
                      <a:pt x="100" y="68"/>
                    </a:lnTo>
                    <a:lnTo>
                      <a:pt x="82" y="7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Freeform 11"/>
              <p:cNvSpPr>
                <a:spLocks noChangeArrowheads="1"/>
              </p:cNvSpPr>
              <p:nvPr/>
            </p:nvSpPr>
            <p:spPr bwMode="auto">
              <a:xfrm>
                <a:off x="0" y="80"/>
                <a:ext cx="208" cy="102"/>
              </a:xfrm>
              <a:custGeom>
                <a:avLst/>
                <a:gdLst>
                  <a:gd name="T0" fmla="*/ 198 w 208"/>
                  <a:gd name="T1" fmla="*/ 96 h 102"/>
                  <a:gd name="T2" fmla="*/ 188 w 208"/>
                  <a:gd name="T3" fmla="*/ 96 h 102"/>
                  <a:gd name="T4" fmla="*/ 178 w 208"/>
                  <a:gd name="T5" fmla="*/ 92 h 102"/>
                  <a:gd name="T6" fmla="*/ 174 w 208"/>
                  <a:gd name="T7" fmla="*/ 88 h 102"/>
                  <a:gd name="T8" fmla="*/ 164 w 208"/>
                  <a:gd name="T9" fmla="*/ 84 h 102"/>
                  <a:gd name="T10" fmla="*/ 158 w 208"/>
                  <a:gd name="T11" fmla="*/ 84 h 102"/>
                  <a:gd name="T12" fmla="*/ 154 w 208"/>
                  <a:gd name="T13" fmla="*/ 90 h 102"/>
                  <a:gd name="T14" fmla="*/ 150 w 208"/>
                  <a:gd name="T15" fmla="*/ 96 h 102"/>
                  <a:gd name="T16" fmla="*/ 132 w 208"/>
                  <a:gd name="T17" fmla="*/ 102 h 102"/>
                  <a:gd name="T18" fmla="*/ 96 w 208"/>
                  <a:gd name="T19" fmla="*/ 96 h 102"/>
                  <a:gd name="T20" fmla="*/ 74 w 208"/>
                  <a:gd name="T21" fmla="*/ 74 h 102"/>
                  <a:gd name="T22" fmla="*/ 98 w 208"/>
                  <a:gd name="T23" fmla="*/ 78 h 102"/>
                  <a:gd name="T24" fmla="*/ 120 w 208"/>
                  <a:gd name="T25" fmla="*/ 70 h 102"/>
                  <a:gd name="T26" fmla="*/ 88 w 208"/>
                  <a:gd name="T27" fmla="*/ 64 h 102"/>
                  <a:gd name="T28" fmla="*/ 62 w 208"/>
                  <a:gd name="T29" fmla="*/ 56 h 102"/>
                  <a:gd name="T30" fmla="*/ 60 w 208"/>
                  <a:gd name="T31" fmla="*/ 36 h 102"/>
                  <a:gd name="T32" fmla="*/ 80 w 208"/>
                  <a:gd name="T33" fmla="*/ 26 h 102"/>
                  <a:gd name="T34" fmla="*/ 66 w 208"/>
                  <a:gd name="T35" fmla="*/ 20 h 102"/>
                  <a:gd name="T36" fmla="*/ 48 w 208"/>
                  <a:gd name="T37" fmla="*/ 30 h 102"/>
                  <a:gd name="T38" fmla="*/ 28 w 208"/>
                  <a:gd name="T39" fmla="*/ 40 h 102"/>
                  <a:gd name="T40" fmla="*/ 0 w 208"/>
                  <a:gd name="T41" fmla="*/ 42 h 102"/>
                  <a:gd name="T42" fmla="*/ 2 w 208"/>
                  <a:gd name="T43" fmla="*/ 28 h 102"/>
                  <a:gd name="T44" fmla="*/ 6 w 208"/>
                  <a:gd name="T45" fmla="*/ 14 h 102"/>
                  <a:gd name="T46" fmla="*/ 30 w 208"/>
                  <a:gd name="T47" fmla="*/ 2 h 102"/>
                  <a:gd name="T48" fmla="*/ 56 w 208"/>
                  <a:gd name="T49" fmla="*/ 0 h 102"/>
                  <a:gd name="T50" fmla="*/ 86 w 208"/>
                  <a:gd name="T51" fmla="*/ 4 h 102"/>
                  <a:gd name="T52" fmla="*/ 92 w 208"/>
                  <a:gd name="T53" fmla="*/ 10 h 102"/>
                  <a:gd name="T54" fmla="*/ 92 w 208"/>
                  <a:gd name="T55" fmla="*/ 18 h 102"/>
                  <a:gd name="T56" fmla="*/ 92 w 208"/>
                  <a:gd name="T57" fmla="*/ 28 h 102"/>
                  <a:gd name="T58" fmla="*/ 118 w 208"/>
                  <a:gd name="T59" fmla="*/ 42 h 102"/>
                  <a:gd name="T60" fmla="*/ 128 w 208"/>
                  <a:gd name="T61" fmla="*/ 42 h 102"/>
                  <a:gd name="T62" fmla="*/ 126 w 208"/>
                  <a:gd name="T63" fmla="*/ 34 h 102"/>
                  <a:gd name="T64" fmla="*/ 128 w 208"/>
                  <a:gd name="T65" fmla="*/ 26 h 102"/>
                  <a:gd name="T66" fmla="*/ 134 w 208"/>
                  <a:gd name="T67" fmla="*/ 22 h 102"/>
                  <a:gd name="T68" fmla="*/ 144 w 208"/>
                  <a:gd name="T69" fmla="*/ 28 h 102"/>
                  <a:gd name="T70" fmla="*/ 150 w 208"/>
                  <a:gd name="T71" fmla="*/ 36 h 102"/>
                  <a:gd name="T72" fmla="*/ 152 w 208"/>
                  <a:gd name="T73" fmla="*/ 36 h 102"/>
                  <a:gd name="T74" fmla="*/ 156 w 208"/>
                  <a:gd name="T75" fmla="*/ 30 h 102"/>
                  <a:gd name="T76" fmla="*/ 160 w 208"/>
                  <a:gd name="T77" fmla="*/ 32 h 102"/>
                  <a:gd name="T78" fmla="*/ 166 w 208"/>
                  <a:gd name="T79" fmla="*/ 38 h 102"/>
                  <a:gd name="T80" fmla="*/ 170 w 208"/>
                  <a:gd name="T81" fmla="*/ 44 h 102"/>
                  <a:gd name="T82" fmla="*/ 180 w 208"/>
                  <a:gd name="T83" fmla="*/ 60 h 102"/>
                  <a:gd name="T84" fmla="*/ 208 w 208"/>
                  <a:gd name="T85" fmla="*/ 74 h 102"/>
                  <a:gd name="T86" fmla="*/ 208 w 208"/>
                  <a:gd name="T87" fmla="*/ 86 h 102"/>
                  <a:gd name="T88" fmla="*/ 204 w 208"/>
                  <a:gd name="T89" fmla="*/ 92 h 102"/>
                  <a:gd name="T90" fmla="*/ 194 w 208"/>
                  <a:gd name="T91" fmla="*/ 98 h 102"/>
                  <a:gd name="T92" fmla="*/ 184 w 208"/>
                  <a:gd name="T93" fmla="*/ 100 h 102"/>
                  <a:gd name="T94" fmla="*/ 204 w 208"/>
                  <a:gd name="T95"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8" h="102">
                    <a:moveTo>
                      <a:pt x="204" y="94"/>
                    </a:moveTo>
                    <a:lnTo>
                      <a:pt x="198" y="96"/>
                    </a:lnTo>
                    <a:lnTo>
                      <a:pt x="192" y="96"/>
                    </a:lnTo>
                    <a:lnTo>
                      <a:pt x="188" y="96"/>
                    </a:lnTo>
                    <a:lnTo>
                      <a:pt x="182" y="94"/>
                    </a:lnTo>
                    <a:lnTo>
                      <a:pt x="178" y="92"/>
                    </a:lnTo>
                    <a:lnTo>
                      <a:pt x="176" y="90"/>
                    </a:lnTo>
                    <a:lnTo>
                      <a:pt x="174" y="88"/>
                    </a:lnTo>
                    <a:lnTo>
                      <a:pt x="170" y="86"/>
                    </a:lnTo>
                    <a:lnTo>
                      <a:pt x="164" y="84"/>
                    </a:lnTo>
                    <a:lnTo>
                      <a:pt x="162" y="82"/>
                    </a:lnTo>
                    <a:lnTo>
                      <a:pt x="158" y="84"/>
                    </a:lnTo>
                    <a:lnTo>
                      <a:pt x="156" y="86"/>
                    </a:lnTo>
                    <a:lnTo>
                      <a:pt x="154" y="90"/>
                    </a:lnTo>
                    <a:lnTo>
                      <a:pt x="152" y="92"/>
                    </a:lnTo>
                    <a:lnTo>
                      <a:pt x="150" y="96"/>
                    </a:lnTo>
                    <a:lnTo>
                      <a:pt x="146" y="98"/>
                    </a:lnTo>
                    <a:lnTo>
                      <a:pt x="132" y="102"/>
                    </a:lnTo>
                    <a:lnTo>
                      <a:pt x="114" y="102"/>
                    </a:lnTo>
                    <a:lnTo>
                      <a:pt x="96" y="96"/>
                    </a:lnTo>
                    <a:lnTo>
                      <a:pt x="82" y="88"/>
                    </a:lnTo>
                    <a:lnTo>
                      <a:pt x="74" y="74"/>
                    </a:lnTo>
                    <a:lnTo>
                      <a:pt x="86" y="76"/>
                    </a:lnTo>
                    <a:lnTo>
                      <a:pt x="98" y="78"/>
                    </a:lnTo>
                    <a:lnTo>
                      <a:pt x="108" y="78"/>
                    </a:lnTo>
                    <a:lnTo>
                      <a:pt x="120" y="70"/>
                    </a:lnTo>
                    <a:lnTo>
                      <a:pt x="104" y="66"/>
                    </a:lnTo>
                    <a:lnTo>
                      <a:pt x="88" y="64"/>
                    </a:lnTo>
                    <a:lnTo>
                      <a:pt x="74" y="62"/>
                    </a:lnTo>
                    <a:lnTo>
                      <a:pt x="62" y="56"/>
                    </a:lnTo>
                    <a:lnTo>
                      <a:pt x="52" y="44"/>
                    </a:lnTo>
                    <a:lnTo>
                      <a:pt x="60" y="36"/>
                    </a:lnTo>
                    <a:lnTo>
                      <a:pt x="70" y="30"/>
                    </a:lnTo>
                    <a:lnTo>
                      <a:pt x="80" y="26"/>
                    </a:lnTo>
                    <a:lnTo>
                      <a:pt x="74" y="20"/>
                    </a:lnTo>
                    <a:lnTo>
                      <a:pt x="66" y="20"/>
                    </a:lnTo>
                    <a:lnTo>
                      <a:pt x="56" y="24"/>
                    </a:lnTo>
                    <a:lnTo>
                      <a:pt x="48" y="30"/>
                    </a:lnTo>
                    <a:lnTo>
                      <a:pt x="40" y="34"/>
                    </a:lnTo>
                    <a:lnTo>
                      <a:pt x="28" y="40"/>
                    </a:lnTo>
                    <a:lnTo>
                      <a:pt x="14" y="42"/>
                    </a:lnTo>
                    <a:lnTo>
                      <a:pt x="0" y="42"/>
                    </a:lnTo>
                    <a:lnTo>
                      <a:pt x="2" y="34"/>
                    </a:lnTo>
                    <a:lnTo>
                      <a:pt x="2" y="28"/>
                    </a:lnTo>
                    <a:lnTo>
                      <a:pt x="2" y="20"/>
                    </a:lnTo>
                    <a:lnTo>
                      <a:pt x="6" y="14"/>
                    </a:lnTo>
                    <a:lnTo>
                      <a:pt x="16" y="6"/>
                    </a:lnTo>
                    <a:lnTo>
                      <a:pt x="30" y="2"/>
                    </a:lnTo>
                    <a:lnTo>
                      <a:pt x="42" y="2"/>
                    </a:lnTo>
                    <a:lnTo>
                      <a:pt x="56" y="0"/>
                    </a:lnTo>
                    <a:lnTo>
                      <a:pt x="72" y="2"/>
                    </a:lnTo>
                    <a:lnTo>
                      <a:pt x="86" y="4"/>
                    </a:lnTo>
                    <a:lnTo>
                      <a:pt x="90" y="6"/>
                    </a:lnTo>
                    <a:lnTo>
                      <a:pt x="92" y="10"/>
                    </a:lnTo>
                    <a:lnTo>
                      <a:pt x="92" y="14"/>
                    </a:lnTo>
                    <a:lnTo>
                      <a:pt x="92" y="18"/>
                    </a:lnTo>
                    <a:lnTo>
                      <a:pt x="92" y="24"/>
                    </a:lnTo>
                    <a:lnTo>
                      <a:pt x="92" y="28"/>
                    </a:lnTo>
                    <a:lnTo>
                      <a:pt x="104" y="34"/>
                    </a:lnTo>
                    <a:lnTo>
                      <a:pt x="118" y="42"/>
                    </a:lnTo>
                    <a:lnTo>
                      <a:pt x="128" y="46"/>
                    </a:lnTo>
                    <a:lnTo>
                      <a:pt x="128" y="42"/>
                    </a:lnTo>
                    <a:lnTo>
                      <a:pt x="128" y="38"/>
                    </a:lnTo>
                    <a:lnTo>
                      <a:pt x="126" y="34"/>
                    </a:lnTo>
                    <a:lnTo>
                      <a:pt x="126" y="30"/>
                    </a:lnTo>
                    <a:lnTo>
                      <a:pt x="128" y="26"/>
                    </a:lnTo>
                    <a:lnTo>
                      <a:pt x="130" y="24"/>
                    </a:lnTo>
                    <a:lnTo>
                      <a:pt x="134" y="22"/>
                    </a:lnTo>
                    <a:lnTo>
                      <a:pt x="140" y="24"/>
                    </a:lnTo>
                    <a:lnTo>
                      <a:pt x="144" y="28"/>
                    </a:lnTo>
                    <a:lnTo>
                      <a:pt x="148" y="32"/>
                    </a:lnTo>
                    <a:lnTo>
                      <a:pt x="150" y="36"/>
                    </a:lnTo>
                    <a:lnTo>
                      <a:pt x="150" y="40"/>
                    </a:lnTo>
                    <a:lnTo>
                      <a:pt x="152" y="36"/>
                    </a:lnTo>
                    <a:lnTo>
                      <a:pt x="154" y="32"/>
                    </a:lnTo>
                    <a:lnTo>
                      <a:pt x="156" y="30"/>
                    </a:lnTo>
                    <a:lnTo>
                      <a:pt x="158" y="32"/>
                    </a:lnTo>
                    <a:lnTo>
                      <a:pt x="160" y="32"/>
                    </a:lnTo>
                    <a:lnTo>
                      <a:pt x="162" y="36"/>
                    </a:lnTo>
                    <a:lnTo>
                      <a:pt x="166" y="38"/>
                    </a:lnTo>
                    <a:lnTo>
                      <a:pt x="168" y="42"/>
                    </a:lnTo>
                    <a:lnTo>
                      <a:pt x="170" y="44"/>
                    </a:lnTo>
                    <a:lnTo>
                      <a:pt x="170" y="48"/>
                    </a:lnTo>
                    <a:lnTo>
                      <a:pt x="180" y="60"/>
                    </a:lnTo>
                    <a:lnTo>
                      <a:pt x="192" y="68"/>
                    </a:lnTo>
                    <a:lnTo>
                      <a:pt x="208" y="74"/>
                    </a:lnTo>
                    <a:lnTo>
                      <a:pt x="208" y="80"/>
                    </a:lnTo>
                    <a:lnTo>
                      <a:pt x="208" y="86"/>
                    </a:lnTo>
                    <a:lnTo>
                      <a:pt x="206" y="90"/>
                    </a:lnTo>
                    <a:lnTo>
                      <a:pt x="204" y="92"/>
                    </a:lnTo>
                    <a:lnTo>
                      <a:pt x="198" y="96"/>
                    </a:lnTo>
                    <a:lnTo>
                      <a:pt x="194" y="98"/>
                    </a:lnTo>
                    <a:lnTo>
                      <a:pt x="188" y="98"/>
                    </a:lnTo>
                    <a:lnTo>
                      <a:pt x="184" y="100"/>
                    </a:lnTo>
                    <a:lnTo>
                      <a:pt x="180" y="98"/>
                    </a:lnTo>
                    <a:lnTo>
                      <a:pt x="204" y="9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2"/>
              <p:cNvSpPr>
                <a:spLocks noChangeArrowheads="1"/>
              </p:cNvSpPr>
              <p:nvPr/>
            </p:nvSpPr>
            <p:spPr bwMode="auto">
              <a:xfrm>
                <a:off x="0" y="80"/>
                <a:ext cx="208" cy="102"/>
              </a:xfrm>
              <a:custGeom>
                <a:avLst/>
                <a:gdLst>
                  <a:gd name="T0" fmla="*/ 198 w 208"/>
                  <a:gd name="T1" fmla="*/ 96 h 102"/>
                  <a:gd name="T2" fmla="*/ 188 w 208"/>
                  <a:gd name="T3" fmla="*/ 96 h 102"/>
                  <a:gd name="T4" fmla="*/ 178 w 208"/>
                  <a:gd name="T5" fmla="*/ 92 h 102"/>
                  <a:gd name="T6" fmla="*/ 174 w 208"/>
                  <a:gd name="T7" fmla="*/ 88 h 102"/>
                  <a:gd name="T8" fmla="*/ 164 w 208"/>
                  <a:gd name="T9" fmla="*/ 84 h 102"/>
                  <a:gd name="T10" fmla="*/ 158 w 208"/>
                  <a:gd name="T11" fmla="*/ 84 h 102"/>
                  <a:gd name="T12" fmla="*/ 154 w 208"/>
                  <a:gd name="T13" fmla="*/ 90 h 102"/>
                  <a:gd name="T14" fmla="*/ 150 w 208"/>
                  <a:gd name="T15" fmla="*/ 96 h 102"/>
                  <a:gd name="T16" fmla="*/ 132 w 208"/>
                  <a:gd name="T17" fmla="*/ 102 h 102"/>
                  <a:gd name="T18" fmla="*/ 96 w 208"/>
                  <a:gd name="T19" fmla="*/ 96 h 102"/>
                  <a:gd name="T20" fmla="*/ 74 w 208"/>
                  <a:gd name="T21" fmla="*/ 74 h 102"/>
                  <a:gd name="T22" fmla="*/ 98 w 208"/>
                  <a:gd name="T23" fmla="*/ 78 h 102"/>
                  <a:gd name="T24" fmla="*/ 120 w 208"/>
                  <a:gd name="T25" fmla="*/ 70 h 102"/>
                  <a:gd name="T26" fmla="*/ 88 w 208"/>
                  <a:gd name="T27" fmla="*/ 64 h 102"/>
                  <a:gd name="T28" fmla="*/ 62 w 208"/>
                  <a:gd name="T29" fmla="*/ 56 h 102"/>
                  <a:gd name="T30" fmla="*/ 60 w 208"/>
                  <a:gd name="T31" fmla="*/ 36 h 102"/>
                  <a:gd name="T32" fmla="*/ 80 w 208"/>
                  <a:gd name="T33" fmla="*/ 26 h 102"/>
                  <a:gd name="T34" fmla="*/ 66 w 208"/>
                  <a:gd name="T35" fmla="*/ 20 h 102"/>
                  <a:gd name="T36" fmla="*/ 48 w 208"/>
                  <a:gd name="T37" fmla="*/ 30 h 102"/>
                  <a:gd name="T38" fmla="*/ 28 w 208"/>
                  <a:gd name="T39" fmla="*/ 40 h 102"/>
                  <a:gd name="T40" fmla="*/ 0 w 208"/>
                  <a:gd name="T41" fmla="*/ 42 h 102"/>
                  <a:gd name="T42" fmla="*/ 2 w 208"/>
                  <a:gd name="T43" fmla="*/ 28 h 102"/>
                  <a:gd name="T44" fmla="*/ 6 w 208"/>
                  <a:gd name="T45" fmla="*/ 14 h 102"/>
                  <a:gd name="T46" fmla="*/ 30 w 208"/>
                  <a:gd name="T47" fmla="*/ 2 h 102"/>
                  <a:gd name="T48" fmla="*/ 56 w 208"/>
                  <a:gd name="T49" fmla="*/ 0 h 102"/>
                  <a:gd name="T50" fmla="*/ 86 w 208"/>
                  <a:gd name="T51" fmla="*/ 4 h 102"/>
                  <a:gd name="T52" fmla="*/ 92 w 208"/>
                  <a:gd name="T53" fmla="*/ 10 h 102"/>
                  <a:gd name="T54" fmla="*/ 92 w 208"/>
                  <a:gd name="T55" fmla="*/ 18 h 102"/>
                  <a:gd name="T56" fmla="*/ 92 w 208"/>
                  <a:gd name="T57" fmla="*/ 28 h 102"/>
                  <a:gd name="T58" fmla="*/ 118 w 208"/>
                  <a:gd name="T59" fmla="*/ 42 h 102"/>
                  <a:gd name="T60" fmla="*/ 128 w 208"/>
                  <a:gd name="T61" fmla="*/ 42 h 102"/>
                  <a:gd name="T62" fmla="*/ 126 w 208"/>
                  <a:gd name="T63" fmla="*/ 34 h 102"/>
                  <a:gd name="T64" fmla="*/ 128 w 208"/>
                  <a:gd name="T65" fmla="*/ 26 h 102"/>
                  <a:gd name="T66" fmla="*/ 134 w 208"/>
                  <a:gd name="T67" fmla="*/ 22 h 102"/>
                  <a:gd name="T68" fmla="*/ 144 w 208"/>
                  <a:gd name="T69" fmla="*/ 28 h 102"/>
                  <a:gd name="T70" fmla="*/ 150 w 208"/>
                  <a:gd name="T71" fmla="*/ 36 h 102"/>
                  <a:gd name="T72" fmla="*/ 152 w 208"/>
                  <a:gd name="T73" fmla="*/ 36 h 102"/>
                  <a:gd name="T74" fmla="*/ 156 w 208"/>
                  <a:gd name="T75" fmla="*/ 30 h 102"/>
                  <a:gd name="T76" fmla="*/ 160 w 208"/>
                  <a:gd name="T77" fmla="*/ 32 h 102"/>
                  <a:gd name="T78" fmla="*/ 166 w 208"/>
                  <a:gd name="T79" fmla="*/ 38 h 102"/>
                  <a:gd name="T80" fmla="*/ 170 w 208"/>
                  <a:gd name="T81" fmla="*/ 44 h 102"/>
                  <a:gd name="T82" fmla="*/ 180 w 208"/>
                  <a:gd name="T83" fmla="*/ 60 h 102"/>
                  <a:gd name="T84" fmla="*/ 208 w 208"/>
                  <a:gd name="T85" fmla="*/ 74 h 102"/>
                  <a:gd name="T86" fmla="*/ 208 w 208"/>
                  <a:gd name="T87" fmla="*/ 86 h 102"/>
                  <a:gd name="T88" fmla="*/ 204 w 208"/>
                  <a:gd name="T89" fmla="*/ 92 h 102"/>
                  <a:gd name="T90" fmla="*/ 194 w 208"/>
                  <a:gd name="T91" fmla="*/ 98 h 102"/>
                  <a:gd name="T92" fmla="*/ 184 w 208"/>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 h="102">
                    <a:moveTo>
                      <a:pt x="204" y="94"/>
                    </a:moveTo>
                    <a:lnTo>
                      <a:pt x="198" y="96"/>
                    </a:lnTo>
                    <a:lnTo>
                      <a:pt x="192" y="96"/>
                    </a:lnTo>
                    <a:lnTo>
                      <a:pt x="188" y="96"/>
                    </a:lnTo>
                    <a:lnTo>
                      <a:pt x="182" y="94"/>
                    </a:lnTo>
                    <a:lnTo>
                      <a:pt x="178" y="92"/>
                    </a:lnTo>
                    <a:lnTo>
                      <a:pt x="176" y="90"/>
                    </a:lnTo>
                    <a:lnTo>
                      <a:pt x="174" y="88"/>
                    </a:lnTo>
                    <a:lnTo>
                      <a:pt x="170" y="86"/>
                    </a:lnTo>
                    <a:lnTo>
                      <a:pt x="164" y="84"/>
                    </a:lnTo>
                    <a:lnTo>
                      <a:pt x="162" y="82"/>
                    </a:lnTo>
                    <a:lnTo>
                      <a:pt x="158" y="84"/>
                    </a:lnTo>
                    <a:lnTo>
                      <a:pt x="156" y="86"/>
                    </a:lnTo>
                    <a:lnTo>
                      <a:pt x="154" y="90"/>
                    </a:lnTo>
                    <a:lnTo>
                      <a:pt x="152" y="92"/>
                    </a:lnTo>
                    <a:lnTo>
                      <a:pt x="150" y="96"/>
                    </a:lnTo>
                    <a:lnTo>
                      <a:pt x="146" y="98"/>
                    </a:lnTo>
                    <a:lnTo>
                      <a:pt x="132" y="102"/>
                    </a:lnTo>
                    <a:lnTo>
                      <a:pt x="114" y="102"/>
                    </a:lnTo>
                    <a:lnTo>
                      <a:pt x="96" y="96"/>
                    </a:lnTo>
                    <a:lnTo>
                      <a:pt x="82" y="88"/>
                    </a:lnTo>
                    <a:lnTo>
                      <a:pt x="74" y="74"/>
                    </a:lnTo>
                    <a:lnTo>
                      <a:pt x="86" y="76"/>
                    </a:lnTo>
                    <a:lnTo>
                      <a:pt x="98" y="78"/>
                    </a:lnTo>
                    <a:lnTo>
                      <a:pt x="108" y="78"/>
                    </a:lnTo>
                    <a:lnTo>
                      <a:pt x="120" y="70"/>
                    </a:lnTo>
                    <a:lnTo>
                      <a:pt x="104" y="66"/>
                    </a:lnTo>
                    <a:lnTo>
                      <a:pt x="88" y="64"/>
                    </a:lnTo>
                    <a:lnTo>
                      <a:pt x="74" y="62"/>
                    </a:lnTo>
                    <a:lnTo>
                      <a:pt x="62" y="56"/>
                    </a:lnTo>
                    <a:lnTo>
                      <a:pt x="52" y="44"/>
                    </a:lnTo>
                    <a:lnTo>
                      <a:pt x="60" y="36"/>
                    </a:lnTo>
                    <a:lnTo>
                      <a:pt x="70" y="30"/>
                    </a:lnTo>
                    <a:lnTo>
                      <a:pt x="80" y="26"/>
                    </a:lnTo>
                    <a:lnTo>
                      <a:pt x="74" y="20"/>
                    </a:lnTo>
                    <a:lnTo>
                      <a:pt x="66" y="20"/>
                    </a:lnTo>
                    <a:lnTo>
                      <a:pt x="56" y="24"/>
                    </a:lnTo>
                    <a:lnTo>
                      <a:pt x="48" y="30"/>
                    </a:lnTo>
                    <a:lnTo>
                      <a:pt x="40" y="34"/>
                    </a:lnTo>
                    <a:lnTo>
                      <a:pt x="28" y="40"/>
                    </a:lnTo>
                    <a:lnTo>
                      <a:pt x="14" y="42"/>
                    </a:lnTo>
                    <a:lnTo>
                      <a:pt x="0" y="42"/>
                    </a:lnTo>
                    <a:lnTo>
                      <a:pt x="2" y="34"/>
                    </a:lnTo>
                    <a:lnTo>
                      <a:pt x="2" y="28"/>
                    </a:lnTo>
                    <a:lnTo>
                      <a:pt x="2" y="20"/>
                    </a:lnTo>
                    <a:lnTo>
                      <a:pt x="6" y="14"/>
                    </a:lnTo>
                    <a:lnTo>
                      <a:pt x="16" y="6"/>
                    </a:lnTo>
                    <a:lnTo>
                      <a:pt x="30" y="2"/>
                    </a:lnTo>
                    <a:lnTo>
                      <a:pt x="42" y="2"/>
                    </a:lnTo>
                    <a:lnTo>
                      <a:pt x="56" y="0"/>
                    </a:lnTo>
                    <a:lnTo>
                      <a:pt x="72" y="2"/>
                    </a:lnTo>
                    <a:lnTo>
                      <a:pt x="86" y="4"/>
                    </a:lnTo>
                    <a:lnTo>
                      <a:pt x="90" y="6"/>
                    </a:lnTo>
                    <a:lnTo>
                      <a:pt x="92" y="10"/>
                    </a:lnTo>
                    <a:lnTo>
                      <a:pt x="92" y="14"/>
                    </a:lnTo>
                    <a:lnTo>
                      <a:pt x="92" y="18"/>
                    </a:lnTo>
                    <a:lnTo>
                      <a:pt x="92" y="24"/>
                    </a:lnTo>
                    <a:lnTo>
                      <a:pt x="92" y="28"/>
                    </a:lnTo>
                    <a:lnTo>
                      <a:pt x="104" y="34"/>
                    </a:lnTo>
                    <a:lnTo>
                      <a:pt x="118" y="42"/>
                    </a:lnTo>
                    <a:lnTo>
                      <a:pt x="128" y="46"/>
                    </a:lnTo>
                    <a:lnTo>
                      <a:pt x="128" y="42"/>
                    </a:lnTo>
                    <a:lnTo>
                      <a:pt x="128" y="38"/>
                    </a:lnTo>
                    <a:lnTo>
                      <a:pt x="126" y="34"/>
                    </a:lnTo>
                    <a:lnTo>
                      <a:pt x="126" y="30"/>
                    </a:lnTo>
                    <a:lnTo>
                      <a:pt x="128" y="26"/>
                    </a:lnTo>
                    <a:lnTo>
                      <a:pt x="130" y="24"/>
                    </a:lnTo>
                    <a:lnTo>
                      <a:pt x="134" y="22"/>
                    </a:lnTo>
                    <a:lnTo>
                      <a:pt x="140" y="24"/>
                    </a:lnTo>
                    <a:lnTo>
                      <a:pt x="144" y="28"/>
                    </a:lnTo>
                    <a:lnTo>
                      <a:pt x="148" y="32"/>
                    </a:lnTo>
                    <a:lnTo>
                      <a:pt x="150" y="36"/>
                    </a:lnTo>
                    <a:lnTo>
                      <a:pt x="150" y="40"/>
                    </a:lnTo>
                    <a:lnTo>
                      <a:pt x="152" y="36"/>
                    </a:lnTo>
                    <a:lnTo>
                      <a:pt x="154" y="32"/>
                    </a:lnTo>
                    <a:lnTo>
                      <a:pt x="156" y="30"/>
                    </a:lnTo>
                    <a:lnTo>
                      <a:pt x="158" y="32"/>
                    </a:lnTo>
                    <a:lnTo>
                      <a:pt x="160" y="32"/>
                    </a:lnTo>
                    <a:lnTo>
                      <a:pt x="162" y="36"/>
                    </a:lnTo>
                    <a:lnTo>
                      <a:pt x="166" y="38"/>
                    </a:lnTo>
                    <a:lnTo>
                      <a:pt x="168" y="42"/>
                    </a:lnTo>
                    <a:lnTo>
                      <a:pt x="170" y="44"/>
                    </a:lnTo>
                    <a:lnTo>
                      <a:pt x="170" y="48"/>
                    </a:lnTo>
                    <a:lnTo>
                      <a:pt x="180" y="60"/>
                    </a:lnTo>
                    <a:lnTo>
                      <a:pt x="192" y="68"/>
                    </a:lnTo>
                    <a:lnTo>
                      <a:pt x="208" y="74"/>
                    </a:lnTo>
                    <a:lnTo>
                      <a:pt x="208" y="80"/>
                    </a:lnTo>
                    <a:lnTo>
                      <a:pt x="208" y="86"/>
                    </a:lnTo>
                    <a:lnTo>
                      <a:pt x="206" y="90"/>
                    </a:lnTo>
                    <a:lnTo>
                      <a:pt x="204" y="92"/>
                    </a:lnTo>
                    <a:lnTo>
                      <a:pt x="198" y="96"/>
                    </a:lnTo>
                    <a:lnTo>
                      <a:pt x="194" y="98"/>
                    </a:lnTo>
                    <a:lnTo>
                      <a:pt x="188" y="98"/>
                    </a:lnTo>
                    <a:lnTo>
                      <a:pt x="184" y="100"/>
                    </a:lnTo>
                    <a:lnTo>
                      <a:pt x="180" y="9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3"/>
              <p:cNvSpPr>
                <a:spLocks noChangeArrowheads="1"/>
              </p:cNvSpPr>
              <p:nvPr/>
            </p:nvSpPr>
            <p:spPr bwMode="auto">
              <a:xfrm>
                <a:off x="180" y="90"/>
                <a:ext cx="66" cy="50"/>
              </a:xfrm>
              <a:custGeom>
                <a:avLst/>
                <a:gdLst>
                  <a:gd name="T0" fmla="*/ 56 w 56"/>
                  <a:gd name="T1" fmla="*/ 30 h 50"/>
                  <a:gd name="T2" fmla="*/ 54 w 56"/>
                  <a:gd name="T3" fmla="*/ 30 h 50"/>
                  <a:gd name="T4" fmla="*/ 50 w 56"/>
                  <a:gd name="T5" fmla="*/ 32 h 50"/>
                  <a:gd name="T6" fmla="*/ 50 w 56"/>
                  <a:gd name="T7" fmla="*/ 34 h 50"/>
                  <a:gd name="T8" fmla="*/ 48 w 56"/>
                  <a:gd name="T9" fmla="*/ 36 h 50"/>
                  <a:gd name="T10" fmla="*/ 48 w 56"/>
                  <a:gd name="T11" fmla="*/ 40 h 50"/>
                  <a:gd name="T12" fmla="*/ 48 w 56"/>
                  <a:gd name="T13" fmla="*/ 42 h 50"/>
                  <a:gd name="T14" fmla="*/ 46 w 56"/>
                  <a:gd name="T15" fmla="*/ 46 h 50"/>
                  <a:gd name="T16" fmla="*/ 46 w 56"/>
                  <a:gd name="T17" fmla="*/ 48 h 50"/>
                  <a:gd name="T18" fmla="*/ 44 w 56"/>
                  <a:gd name="T19" fmla="*/ 50 h 50"/>
                  <a:gd name="T20" fmla="*/ 40 w 56"/>
                  <a:gd name="T21" fmla="*/ 50 h 50"/>
                  <a:gd name="T22" fmla="*/ 38 w 56"/>
                  <a:gd name="T23" fmla="*/ 48 h 50"/>
                  <a:gd name="T24" fmla="*/ 32 w 56"/>
                  <a:gd name="T25" fmla="*/ 46 h 50"/>
                  <a:gd name="T26" fmla="*/ 28 w 56"/>
                  <a:gd name="T27" fmla="*/ 44 h 50"/>
                  <a:gd name="T28" fmla="*/ 24 w 56"/>
                  <a:gd name="T29" fmla="*/ 40 h 50"/>
                  <a:gd name="T30" fmla="*/ 22 w 56"/>
                  <a:gd name="T31" fmla="*/ 34 h 50"/>
                  <a:gd name="T32" fmla="*/ 20 w 56"/>
                  <a:gd name="T33" fmla="*/ 30 h 50"/>
                  <a:gd name="T34" fmla="*/ 16 w 56"/>
                  <a:gd name="T35" fmla="*/ 28 h 50"/>
                  <a:gd name="T36" fmla="*/ 14 w 56"/>
                  <a:gd name="T37" fmla="*/ 26 h 50"/>
                  <a:gd name="T38" fmla="*/ 10 w 56"/>
                  <a:gd name="T39" fmla="*/ 26 h 50"/>
                  <a:gd name="T40" fmla="*/ 6 w 56"/>
                  <a:gd name="T41" fmla="*/ 24 h 50"/>
                  <a:gd name="T42" fmla="*/ 4 w 56"/>
                  <a:gd name="T43" fmla="*/ 24 h 50"/>
                  <a:gd name="T44" fmla="*/ 2 w 56"/>
                  <a:gd name="T45" fmla="*/ 22 h 50"/>
                  <a:gd name="T46" fmla="*/ 0 w 56"/>
                  <a:gd name="T47" fmla="*/ 20 h 50"/>
                  <a:gd name="T48" fmla="*/ 0 w 56"/>
                  <a:gd name="T49" fmla="*/ 16 h 50"/>
                  <a:gd name="T50" fmla="*/ 4 w 56"/>
                  <a:gd name="T51" fmla="*/ 14 h 50"/>
                  <a:gd name="T52" fmla="*/ 10 w 56"/>
                  <a:gd name="T53" fmla="*/ 12 h 50"/>
                  <a:gd name="T54" fmla="*/ 16 w 56"/>
                  <a:gd name="T55" fmla="*/ 14 h 50"/>
                  <a:gd name="T56" fmla="*/ 20 w 56"/>
                  <a:gd name="T57" fmla="*/ 16 h 50"/>
                  <a:gd name="T58" fmla="*/ 20 w 56"/>
                  <a:gd name="T59" fmla="*/ 8 h 50"/>
                  <a:gd name="T60" fmla="*/ 20 w 56"/>
                  <a:gd name="T61" fmla="*/ 0 h 50"/>
                  <a:gd name="T62" fmla="*/ 34 w 56"/>
                  <a:gd name="T63" fmla="*/ 0 h 50"/>
                  <a:gd name="T64" fmla="*/ 44 w 56"/>
                  <a:gd name="T65" fmla="*/ 6 h 50"/>
                  <a:gd name="T66" fmla="*/ 54 w 56"/>
                  <a:gd name="T67" fmla="*/ 18 h 50"/>
                  <a:gd name="T68" fmla="*/ 56 w 56"/>
                  <a:gd name="T69" fmla="*/ 22 h 50"/>
                  <a:gd name="T70" fmla="*/ 56 w 56"/>
                  <a:gd name="T71" fmla="*/ 24 h 50"/>
                  <a:gd name="T72" fmla="*/ 56 w 56"/>
                  <a:gd name="T73" fmla="*/ 26 h 50"/>
                  <a:gd name="T74" fmla="*/ 56 w 56"/>
                  <a:gd name="T75" fmla="*/ 28 h 50"/>
                  <a:gd name="T76" fmla="*/ 54 w 56"/>
                  <a:gd name="T77" fmla="*/ 28 h 50"/>
                  <a:gd name="T78" fmla="*/ 52 w 56"/>
                  <a:gd name="T79" fmla="*/ 30 h 50"/>
                  <a:gd name="T80" fmla="*/ 52 w 56"/>
                  <a:gd name="T81" fmla="*/ 32 h 50"/>
                  <a:gd name="T82" fmla="*/ 50 w 56"/>
                  <a:gd name="T83" fmla="*/ 36 h 50"/>
                  <a:gd name="T84" fmla="*/ 52 w 56"/>
                  <a:gd name="T85" fmla="*/ 36 h 50"/>
                  <a:gd name="T86" fmla="*/ 54 w 56"/>
                  <a:gd name="T87" fmla="*/ 38 h 50"/>
                  <a:gd name="T88" fmla="*/ 56 w 56"/>
                  <a:gd name="T89" fmla="*/ 38 h 50"/>
                  <a:gd name="T90" fmla="*/ 56 w 56"/>
                  <a:gd name="T91" fmla="*/ 40 h 50"/>
                  <a:gd name="T92" fmla="*/ 56 w 56"/>
                  <a:gd name="T93"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0">
                    <a:moveTo>
                      <a:pt x="56" y="30"/>
                    </a:moveTo>
                    <a:lnTo>
                      <a:pt x="54" y="30"/>
                    </a:lnTo>
                    <a:lnTo>
                      <a:pt x="50" y="32"/>
                    </a:lnTo>
                    <a:lnTo>
                      <a:pt x="50" y="34"/>
                    </a:lnTo>
                    <a:lnTo>
                      <a:pt x="48" y="36"/>
                    </a:lnTo>
                    <a:lnTo>
                      <a:pt x="48" y="40"/>
                    </a:lnTo>
                    <a:lnTo>
                      <a:pt x="48" y="42"/>
                    </a:lnTo>
                    <a:lnTo>
                      <a:pt x="46" y="46"/>
                    </a:lnTo>
                    <a:lnTo>
                      <a:pt x="46" y="48"/>
                    </a:lnTo>
                    <a:lnTo>
                      <a:pt x="44" y="50"/>
                    </a:lnTo>
                    <a:lnTo>
                      <a:pt x="40" y="50"/>
                    </a:lnTo>
                    <a:lnTo>
                      <a:pt x="38" y="48"/>
                    </a:lnTo>
                    <a:lnTo>
                      <a:pt x="32" y="46"/>
                    </a:lnTo>
                    <a:lnTo>
                      <a:pt x="28" y="44"/>
                    </a:lnTo>
                    <a:lnTo>
                      <a:pt x="24" y="40"/>
                    </a:lnTo>
                    <a:lnTo>
                      <a:pt x="22" y="34"/>
                    </a:lnTo>
                    <a:lnTo>
                      <a:pt x="20" y="30"/>
                    </a:lnTo>
                    <a:lnTo>
                      <a:pt x="16" y="28"/>
                    </a:lnTo>
                    <a:lnTo>
                      <a:pt x="14" y="26"/>
                    </a:lnTo>
                    <a:lnTo>
                      <a:pt x="10" y="26"/>
                    </a:lnTo>
                    <a:lnTo>
                      <a:pt x="6" y="24"/>
                    </a:lnTo>
                    <a:lnTo>
                      <a:pt x="4" y="24"/>
                    </a:lnTo>
                    <a:lnTo>
                      <a:pt x="2" y="22"/>
                    </a:lnTo>
                    <a:lnTo>
                      <a:pt x="0" y="20"/>
                    </a:lnTo>
                    <a:lnTo>
                      <a:pt x="0" y="16"/>
                    </a:lnTo>
                    <a:lnTo>
                      <a:pt x="4" y="14"/>
                    </a:lnTo>
                    <a:lnTo>
                      <a:pt x="10" y="12"/>
                    </a:lnTo>
                    <a:lnTo>
                      <a:pt x="16" y="14"/>
                    </a:lnTo>
                    <a:lnTo>
                      <a:pt x="20" y="16"/>
                    </a:lnTo>
                    <a:lnTo>
                      <a:pt x="20" y="8"/>
                    </a:lnTo>
                    <a:lnTo>
                      <a:pt x="20" y="0"/>
                    </a:lnTo>
                    <a:lnTo>
                      <a:pt x="34" y="0"/>
                    </a:lnTo>
                    <a:lnTo>
                      <a:pt x="44" y="6"/>
                    </a:lnTo>
                    <a:lnTo>
                      <a:pt x="54" y="18"/>
                    </a:lnTo>
                    <a:lnTo>
                      <a:pt x="56" y="22"/>
                    </a:lnTo>
                    <a:lnTo>
                      <a:pt x="56" y="24"/>
                    </a:lnTo>
                    <a:lnTo>
                      <a:pt x="56" y="26"/>
                    </a:lnTo>
                    <a:lnTo>
                      <a:pt x="56" y="28"/>
                    </a:lnTo>
                    <a:lnTo>
                      <a:pt x="54" y="28"/>
                    </a:lnTo>
                    <a:lnTo>
                      <a:pt x="52" y="30"/>
                    </a:lnTo>
                    <a:lnTo>
                      <a:pt x="52" y="32"/>
                    </a:lnTo>
                    <a:lnTo>
                      <a:pt x="50" y="36"/>
                    </a:lnTo>
                    <a:lnTo>
                      <a:pt x="52" y="36"/>
                    </a:lnTo>
                    <a:lnTo>
                      <a:pt x="54" y="38"/>
                    </a:lnTo>
                    <a:lnTo>
                      <a:pt x="56" y="38"/>
                    </a:lnTo>
                    <a:lnTo>
                      <a:pt x="56" y="40"/>
                    </a:lnTo>
                    <a:lnTo>
                      <a:pt x="56" y="3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14"/>
              <p:cNvSpPr>
                <a:spLocks noChangeArrowheads="1"/>
              </p:cNvSpPr>
              <p:nvPr/>
            </p:nvSpPr>
            <p:spPr bwMode="auto">
              <a:xfrm>
                <a:off x="180" y="90"/>
                <a:ext cx="66" cy="50"/>
              </a:xfrm>
              <a:custGeom>
                <a:avLst/>
                <a:gdLst>
                  <a:gd name="T0" fmla="*/ 56 w 56"/>
                  <a:gd name="T1" fmla="*/ 30 h 50"/>
                  <a:gd name="T2" fmla="*/ 54 w 56"/>
                  <a:gd name="T3" fmla="*/ 30 h 50"/>
                  <a:gd name="T4" fmla="*/ 50 w 56"/>
                  <a:gd name="T5" fmla="*/ 32 h 50"/>
                  <a:gd name="T6" fmla="*/ 50 w 56"/>
                  <a:gd name="T7" fmla="*/ 34 h 50"/>
                  <a:gd name="T8" fmla="*/ 48 w 56"/>
                  <a:gd name="T9" fmla="*/ 36 h 50"/>
                  <a:gd name="T10" fmla="*/ 48 w 56"/>
                  <a:gd name="T11" fmla="*/ 40 h 50"/>
                  <a:gd name="T12" fmla="*/ 48 w 56"/>
                  <a:gd name="T13" fmla="*/ 42 h 50"/>
                  <a:gd name="T14" fmla="*/ 46 w 56"/>
                  <a:gd name="T15" fmla="*/ 46 h 50"/>
                  <a:gd name="T16" fmla="*/ 46 w 56"/>
                  <a:gd name="T17" fmla="*/ 48 h 50"/>
                  <a:gd name="T18" fmla="*/ 44 w 56"/>
                  <a:gd name="T19" fmla="*/ 50 h 50"/>
                  <a:gd name="T20" fmla="*/ 40 w 56"/>
                  <a:gd name="T21" fmla="*/ 50 h 50"/>
                  <a:gd name="T22" fmla="*/ 38 w 56"/>
                  <a:gd name="T23" fmla="*/ 48 h 50"/>
                  <a:gd name="T24" fmla="*/ 32 w 56"/>
                  <a:gd name="T25" fmla="*/ 46 h 50"/>
                  <a:gd name="T26" fmla="*/ 28 w 56"/>
                  <a:gd name="T27" fmla="*/ 44 h 50"/>
                  <a:gd name="T28" fmla="*/ 24 w 56"/>
                  <a:gd name="T29" fmla="*/ 40 h 50"/>
                  <a:gd name="T30" fmla="*/ 22 w 56"/>
                  <a:gd name="T31" fmla="*/ 34 h 50"/>
                  <a:gd name="T32" fmla="*/ 20 w 56"/>
                  <a:gd name="T33" fmla="*/ 30 h 50"/>
                  <a:gd name="T34" fmla="*/ 16 w 56"/>
                  <a:gd name="T35" fmla="*/ 28 h 50"/>
                  <a:gd name="T36" fmla="*/ 14 w 56"/>
                  <a:gd name="T37" fmla="*/ 26 h 50"/>
                  <a:gd name="T38" fmla="*/ 10 w 56"/>
                  <a:gd name="T39" fmla="*/ 26 h 50"/>
                  <a:gd name="T40" fmla="*/ 6 w 56"/>
                  <a:gd name="T41" fmla="*/ 24 h 50"/>
                  <a:gd name="T42" fmla="*/ 4 w 56"/>
                  <a:gd name="T43" fmla="*/ 24 h 50"/>
                  <a:gd name="T44" fmla="*/ 2 w 56"/>
                  <a:gd name="T45" fmla="*/ 22 h 50"/>
                  <a:gd name="T46" fmla="*/ 0 w 56"/>
                  <a:gd name="T47" fmla="*/ 20 h 50"/>
                  <a:gd name="T48" fmla="*/ 0 w 56"/>
                  <a:gd name="T49" fmla="*/ 16 h 50"/>
                  <a:gd name="T50" fmla="*/ 4 w 56"/>
                  <a:gd name="T51" fmla="*/ 14 h 50"/>
                  <a:gd name="T52" fmla="*/ 10 w 56"/>
                  <a:gd name="T53" fmla="*/ 12 h 50"/>
                  <a:gd name="T54" fmla="*/ 16 w 56"/>
                  <a:gd name="T55" fmla="*/ 14 h 50"/>
                  <a:gd name="T56" fmla="*/ 20 w 56"/>
                  <a:gd name="T57" fmla="*/ 16 h 50"/>
                  <a:gd name="T58" fmla="*/ 20 w 56"/>
                  <a:gd name="T59" fmla="*/ 8 h 50"/>
                  <a:gd name="T60" fmla="*/ 20 w 56"/>
                  <a:gd name="T61" fmla="*/ 0 h 50"/>
                  <a:gd name="T62" fmla="*/ 34 w 56"/>
                  <a:gd name="T63" fmla="*/ 0 h 50"/>
                  <a:gd name="T64" fmla="*/ 44 w 56"/>
                  <a:gd name="T65" fmla="*/ 6 h 50"/>
                  <a:gd name="T66" fmla="*/ 54 w 56"/>
                  <a:gd name="T67" fmla="*/ 18 h 50"/>
                  <a:gd name="T68" fmla="*/ 56 w 56"/>
                  <a:gd name="T69" fmla="*/ 22 h 50"/>
                  <a:gd name="T70" fmla="*/ 56 w 56"/>
                  <a:gd name="T71" fmla="*/ 24 h 50"/>
                  <a:gd name="T72" fmla="*/ 56 w 56"/>
                  <a:gd name="T73" fmla="*/ 26 h 50"/>
                  <a:gd name="T74" fmla="*/ 56 w 56"/>
                  <a:gd name="T75" fmla="*/ 28 h 50"/>
                  <a:gd name="T76" fmla="*/ 54 w 56"/>
                  <a:gd name="T77" fmla="*/ 28 h 50"/>
                  <a:gd name="T78" fmla="*/ 52 w 56"/>
                  <a:gd name="T79" fmla="*/ 30 h 50"/>
                  <a:gd name="T80" fmla="*/ 52 w 56"/>
                  <a:gd name="T81" fmla="*/ 32 h 50"/>
                  <a:gd name="T82" fmla="*/ 50 w 56"/>
                  <a:gd name="T83" fmla="*/ 36 h 50"/>
                  <a:gd name="T84" fmla="*/ 52 w 56"/>
                  <a:gd name="T85" fmla="*/ 36 h 50"/>
                  <a:gd name="T86" fmla="*/ 54 w 56"/>
                  <a:gd name="T87" fmla="*/ 38 h 50"/>
                  <a:gd name="T88" fmla="*/ 56 w 56"/>
                  <a:gd name="T89" fmla="*/ 38 h 50"/>
                  <a:gd name="T90" fmla="*/ 56 w 56"/>
                  <a:gd name="T91"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50">
                    <a:moveTo>
                      <a:pt x="56" y="30"/>
                    </a:moveTo>
                    <a:lnTo>
                      <a:pt x="54" y="30"/>
                    </a:lnTo>
                    <a:lnTo>
                      <a:pt x="50" y="32"/>
                    </a:lnTo>
                    <a:lnTo>
                      <a:pt x="50" y="34"/>
                    </a:lnTo>
                    <a:lnTo>
                      <a:pt x="48" y="36"/>
                    </a:lnTo>
                    <a:lnTo>
                      <a:pt x="48" y="40"/>
                    </a:lnTo>
                    <a:lnTo>
                      <a:pt x="48" y="42"/>
                    </a:lnTo>
                    <a:lnTo>
                      <a:pt x="46" y="46"/>
                    </a:lnTo>
                    <a:lnTo>
                      <a:pt x="46" y="48"/>
                    </a:lnTo>
                    <a:lnTo>
                      <a:pt x="44" y="50"/>
                    </a:lnTo>
                    <a:lnTo>
                      <a:pt x="40" y="50"/>
                    </a:lnTo>
                    <a:lnTo>
                      <a:pt x="38" y="48"/>
                    </a:lnTo>
                    <a:lnTo>
                      <a:pt x="32" y="46"/>
                    </a:lnTo>
                    <a:lnTo>
                      <a:pt x="28" y="44"/>
                    </a:lnTo>
                    <a:lnTo>
                      <a:pt x="24" y="40"/>
                    </a:lnTo>
                    <a:lnTo>
                      <a:pt x="22" y="34"/>
                    </a:lnTo>
                    <a:lnTo>
                      <a:pt x="20" y="30"/>
                    </a:lnTo>
                    <a:lnTo>
                      <a:pt x="16" y="28"/>
                    </a:lnTo>
                    <a:lnTo>
                      <a:pt x="14" y="26"/>
                    </a:lnTo>
                    <a:lnTo>
                      <a:pt x="10" y="26"/>
                    </a:lnTo>
                    <a:lnTo>
                      <a:pt x="6" y="24"/>
                    </a:lnTo>
                    <a:lnTo>
                      <a:pt x="4" y="24"/>
                    </a:lnTo>
                    <a:lnTo>
                      <a:pt x="2" y="22"/>
                    </a:lnTo>
                    <a:lnTo>
                      <a:pt x="0" y="20"/>
                    </a:lnTo>
                    <a:lnTo>
                      <a:pt x="0" y="16"/>
                    </a:lnTo>
                    <a:lnTo>
                      <a:pt x="4" y="14"/>
                    </a:lnTo>
                    <a:lnTo>
                      <a:pt x="10" y="12"/>
                    </a:lnTo>
                    <a:lnTo>
                      <a:pt x="16" y="14"/>
                    </a:lnTo>
                    <a:lnTo>
                      <a:pt x="20" y="16"/>
                    </a:lnTo>
                    <a:lnTo>
                      <a:pt x="20" y="8"/>
                    </a:lnTo>
                    <a:lnTo>
                      <a:pt x="20" y="0"/>
                    </a:lnTo>
                    <a:lnTo>
                      <a:pt x="34" y="0"/>
                    </a:lnTo>
                    <a:lnTo>
                      <a:pt x="44" y="6"/>
                    </a:lnTo>
                    <a:lnTo>
                      <a:pt x="54" y="18"/>
                    </a:lnTo>
                    <a:lnTo>
                      <a:pt x="56" y="22"/>
                    </a:lnTo>
                    <a:lnTo>
                      <a:pt x="56" y="24"/>
                    </a:lnTo>
                    <a:lnTo>
                      <a:pt x="56" y="26"/>
                    </a:lnTo>
                    <a:lnTo>
                      <a:pt x="56" y="28"/>
                    </a:lnTo>
                    <a:lnTo>
                      <a:pt x="54" y="28"/>
                    </a:lnTo>
                    <a:lnTo>
                      <a:pt x="52" y="30"/>
                    </a:lnTo>
                    <a:lnTo>
                      <a:pt x="52" y="32"/>
                    </a:lnTo>
                    <a:lnTo>
                      <a:pt x="50" y="36"/>
                    </a:lnTo>
                    <a:lnTo>
                      <a:pt x="52" y="36"/>
                    </a:lnTo>
                    <a:lnTo>
                      <a:pt x="54" y="38"/>
                    </a:lnTo>
                    <a:lnTo>
                      <a:pt x="56" y="38"/>
                    </a:lnTo>
                    <a:lnTo>
                      <a:pt x="56" y="4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Freeform 15"/>
              <p:cNvSpPr>
                <a:spLocks noChangeArrowheads="1"/>
              </p:cNvSpPr>
              <p:nvPr/>
            </p:nvSpPr>
            <p:spPr bwMode="auto">
              <a:xfrm>
                <a:off x="14" y="0"/>
                <a:ext cx="159" cy="84"/>
              </a:xfrm>
              <a:custGeom>
                <a:avLst/>
                <a:gdLst>
                  <a:gd name="T0" fmla="*/ 152 w 158"/>
                  <a:gd name="T1" fmla="*/ 70 h 84"/>
                  <a:gd name="T2" fmla="*/ 134 w 158"/>
                  <a:gd name="T3" fmla="*/ 70 h 84"/>
                  <a:gd name="T4" fmla="*/ 116 w 158"/>
                  <a:gd name="T5" fmla="*/ 70 h 84"/>
                  <a:gd name="T6" fmla="*/ 102 w 158"/>
                  <a:gd name="T7" fmla="*/ 80 h 84"/>
                  <a:gd name="T8" fmla="*/ 84 w 158"/>
                  <a:gd name="T9" fmla="*/ 84 h 84"/>
                  <a:gd name="T10" fmla="*/ 80 w 158"/>
                  <a:gd name="T11" fmla="*/ 74 h 84"/>
                  <a:gd name="T12" fmla="*/ 90 w 158"/>
                  <a:gd name="T13" fmla="*/ 70 h 84"/>
                  <a:gd name="T14" fmla="*/ 98 w 158"/>
                  <a:gd name="T15" fmla="*/ 68 h 84"/>
                  <a:gd name="T16" fmla="*/ 80 w 158"/>
                  <a:gd name="T17" fmla="*/ 66 h 84"/>
                  <a:gd name="T18" fmla="*/ 70 w 158"/>
                  <a:gd name="T19" fmla="*/ 66 h 84"/>
                  <a:gd name="T20" fmla="*/ 62 w 158"/>
                  <a:gd name="T21" fmla="*/ 66 h 84"/>
                  <a:gd name="T22" fmla="*/ 54 w 158"/>
                  <a:gd name="T23" fmla="*/ 64 h 84"/>
                  <a:gd name="T24" fmla="*/ 54 w 158"/>
                  <a:gd name="T25" fmla="*/ 58 h 84"/>
                  <a:gd name="T26" fmla="*/ 60 w 158"/>
                  <a:gd name="T27" fmla="*/ 52 h 84"/>
                  <a:gd name="T28" fmla="*/ 68 w 158"/>
                  <a:gd name="T29" fmla="*/ 50 h 84"/>
                  <a:gd name="T30" fmla="*/ 48 w 158"/>
                  <a:gd name="T31" fmla="*/ 36 h 84"/>
                  <a:gd name="T32" fmla="*/ 28 w 158"/>
                  <a:gd name="T33" fmla="*/ 44 h 84"/>
                  <a:gd name="T34" fmla="*/ 12 w 158"/>
                  <a:gd name="T35" fmla="*/ 48 h 84"/>
                  <a:gd name="T36" fmla="*/ 0 w 158"/>
                  <a:gd name="T37" fmla="*/ 34 h 84"/>
                  <a:gd name="T38" fmla="*/ 12 w 158"/>
                  <a:gd name="T39" fmla="*/ 24 h 84"/>
                  <a:gd name="T40" fmla="*/ 34 w 158"/>
                  <a:gd name="T41" fmla="*/ 20 h 84"/>
                  <a:gd name="T42" fmla="*/ 46 w 158"/>
                  <a:gd name="T43" fmla="*/ 16 h 84"/>
                  <a:gd name="T44" fmla="*/ 52 w 158"/>
                  <a:gd name="T45" fmla="*/ 12 h 84"/>
                  <a:gd name="T46" fmla="*/ 58 w 158"/>
                  <a:gd name="T47" fmla="*/ 12 h 84"/>
                  <a:gd name="T48" fmla="*/ 64 w 158"/>
                  <a:gd name="T49" fmla="*/ 20 h 84"/>
                  <a:gd name="T50" fmla="*/ 66 w 158"/>
                  <a:gd name="T51" fmla="*/ 28 h 84"/>
                  <a:gd name="T52" fmla="*/ 62 w 158"/>
                  <a:gd name="T53" fmla="*/ 36 h 84"/>
                  <a:gd name="T54" fmla="*/ 82 w 158"/>
                  <a:gd name="T55" fmla="*/ 46 h 84"/>
                  <a:gd name="T56" fmla="*/ 112 w 158"/>
                  <a:gd name="T57" fmla="*/ 54 h 84"/>
                  <a:gd name="T58" fmla="*/ 128 w 158"/>
                  <a:gd name="T59" fmla="*/ 50 h 84"/>
                  <a:gd name="T60" fmla="*/ 108 w 158"/>
                  <a:gd name="T61" fmla="*/ 36 h 84"/>
                  <a:gd name="T62" fmla="*/ 92 w 158"/>
                  <a:gd name="T63" fmla="*/ 34 h 84"/>
                  <a:gd name="T64" fmla="*/ 86 w 158"/>
                  <a:gd name="T65" fmla="*/ 34 h 84"/>
                  <a:gd name="T66" fmla="*/ 80 w 158"/>
                  <a:gd name="T67" fmla="*/ 32 h 84"/>
                  <a:gd name="T68" fmla="*/ 80 w 158"/>
                  <a:gd name="T69" fmla="*/ 26 h 84"/>
                  <a:gd name="T70" fmla="*/ 86 w 158"/>
                  <a:gd name="T71" fmla="*/ 20 h 84"/>
                  <a:gd name="T72" fmla="*/ 92 w 158"/>
                  <a:gd name="T73" fmla="*/ 18 h 84"/>
                  <a:gd name="T74" fmla="*/ 98 w 158"/>
                  <a:gd name="T75" fmla="*/ 14 h 84"/>
                  <a:gd name="T76" fmla="*/ 84 w 158"/>
                  <a:gd name="T77" fmla="*/ 8 h 84"/>
                  <a:gd name="T78" fmla="*/ 108 w 158"/>
                  <a:gd name="T79" fmla="*/ 0 h 84"/>
                  <a:gd name="T80" fmla="*/ 122 w 158"/>
                  <a:gd name="T81" fmla="*/ 10 h 84"/>
                  <a:gd name="T82" fmla="*/ 122 w 158"/>
                  <a:gd name="T83" fmla="*/ 16 h 84"/>
                  <a:gd name="T84" fmla="*/ 120 w 158"/>
                  <a:gd name="T85" fmla="*/ 18 h 84"/>
                  <a:gd name="T86" fmla="*/ 118 w 158"/>
                  <a:gd name="T87" fmla="*/ 24 h 84"/>
                  <a:gd name="T88" fmla="*/ 120 w 158"/>
                  <a:gd name="T89" fmla="*/ 32 h 84"/>
                  <a:gd name="T90" fmla="*/ 128 w 158"/>
                  <a:gd name="T91" fmla="*/ 42 h 84"/>
                  <a:gd name="T92" fmla="*/ 134 w 158"/>
                  <a:gd name="T93" fmla="*/ 50 h 84"/>
                  <a:gd name="T94" fmla="*/ 138 w 158"/>
                  <a:gd name="T95" fmla="*/ 56 h 84"/>
                  <a:gd name="T96" fmla="*/ 142 w 158"/>
                  <a:gd name="T97" fmla="*/ 58 h 84"/>
                  <a:gd name="T98" fmla="*/ 150 w 158"/>
                  <a:gd name="T99" fmla="*/ 54 h 84"/>
                  <a:gd name="T100" fmla="*/ 156 w 158"/>
                  <a:gd name="T101" fmla="*/ 64 h 84"/>
                  <a:gd name="T102" fmla="*/ 158 w 158"/>
                  <a:gd name="T10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84">
                    <a:moveTo>
                      <a:pt x="158" y="64"/>
                    </a:moveTo>
                    <a:lnTo>
                      <a:pt x="152" y="70"/>
                    </a:lnTo>
                    <a:lnTo>
                      <a:pt x="144" y="70"/>
                    </a:lnTo>
                    <a:lnTo>
                      <a:pt x="134" y="70"/>
                    </a:lnTo>
                    <a:lnTo>
                      <a:pt x="124" y="70"/>
                    </a:lnTo>
                    <a:lnTo>
                      <a:pt x="116" y="70"/>
                    </a:lnTo>
                    <a:lnTo>
                      <a:pt x="110" y="74"/>
                    </a:lnTo>
                    <a:lnTo>
                      <a:pt x="102" y="80"/>
                    </a:lnTo>
                    <a:lnTo>
                      <a:pt x="92" y="84"/>
                    </a:lnTo>
                    <a:lnTo>
                      <a:pt x="84" y="84"/>
                    </a:lnTo>
                    <a:lnTo>
                      <a:pt x="78" y="78"/>
                    </a:lnTo>
                    <a:lnTo>
                      <a:pt x="80" y="74"/>
                    </a:lnTo>
                    <a:lnTo>
                      <a:pt x="84" y="70"/>
                    </a:lnTo>
                    <a:lnTo>
                      <a:pt x="90" y="70"/>
                    </a:lnTo>
                    <a:lnTo>
                      <a:pt x="94" y="68"/>
                    </a:lnTo>
                    <a:lnTo>
                      <a:pt x="98" y="68"/>
                    </a:lnTo>
                    <a:lnTo>
                      <a:pt x="90" y="66"/>
                    </a:lnTo>
                    <a:lnTo>
                      <a:pt x="80" y="66"/>
                    </a:lnTo>
                    <a:lnTo>
                      <a:pt x="76" y="66"/>
                    </a:lnTo>
                    <a:lnTo>
                      <a:pt x="70" y="66"/>
                    </a:lnTo>
                    <a:lnTo>
                      <a:pt x="66" y="66"/>
                    </a:lnTo>
                    <a:lnTo>
                      <a:pt x="62" y="66"/>
                    </a:lnTo>
                    <a:lnTo>
                      <a:pt x="58" y="66"/>
                    </a:lnTo>
                    <a:lnTo>
                      <a:pt x="54" y="64"/>
                    </a:lnTo>
                    <a:lnTo>
                      <a:pt x="54" y="60"/>
                    </a:lnTo>
                    <a:lnTo>
                      <a:pt x="54" y="58"/>
                    </a:lnTo>
                    <a:lnTo>
                      <a:pt x="56" y="56"/>
                    </a:lnTo>
                    <a:lnTo>
                      <a:pt x="60" y="52"/>
                    </a:lnTo>
                    <a:lnTo>
                      <a:pt x="64" y="52"/>
                    </a:lnTo>
                    <a:lnTo>
                      <a:pt x="68" y="50"/>
                    </a:lnTo>
                    <a:lnTo>
                      <a:pt x="58" y="38"/>
                    </a:lnTo>
                    <a:lnTo>
                      <a:pt x="48" y="36"/>
                    </a:lnTo>
                    <a:lnTo>
                      <a:pt x="36" y="40"/>
                    </a:lnTo>
                    <a:lnTo>
                      <a:pt x="28" y="44"/>
                    </a:lnTo>
                    <a:lnTo>
                      <a:pt x="20" y="48"/>
                    </a:lnTo>
                    <a:lnTo>
                      <a:pt x="12" y="48"/>
                    </a:lnTo>
                    <a:lnTo>
                      <a:pt x="2" y="44"/>
                    </a:lnTo>
                    <a:lnTo>
                      <a:pt x="0" y="34"/>
                    </a:lnTo>
                    <a:lnTo>
                      <a:pt x="2" y="28"/>
                    </a:lnTo>
                    <a:lnTo>
                      <a:pt x="12" y="24"/>
                    </a:lnTo>
                    <a:lnTo>
                      <a:pt x="22" y="22"/>
                    </a:lnTo>
                    <a:lnTo>
                      <a:pt x="34" y="20"/>
                    </a:lnTo>
                    <a:lnTo>
                      <a:pt x="40" y="18"/>
                    </a:lnTo>
                    <a:lnTo>
                      <a:pt x="46" y="16"/>
                    </a:lnTo>
                    <a:lnTo>
                      <a:pt x="50" y="14"/>
                    </a:lnTo>
                    <a:lnTo>
                      <a:pt x="52" y="12"/>
                    </a:lnTo>
                    <a:lnTo>
                      <a:pt x="56" y="12"/>
                    </a:lnTo>
                    <a:lnTo>
                      <a:pt x="58" y="12"/>
                    </a:lnTo>
                    <a:lnTo>
                      <a:pt x="62" y="14"/>
                    </a:lnTo>
                    <a:lnTo>
                      <a:pt x="64" y="20"/>
                    </a:lnTo>
                    <a:lnTo>
                      <a:pt x="66" y="24"/>
                    </a:lnTo>
                    <a:lnTo>
                      <a:pt x="66" y="28"/>
                    </a:lnTo>
                    <a:lnTo>
                      <a:pt x="64" y="32"/>
                    </a:lnTo>
                    <a:lnTo>
                      <a:pt x="62" y="36"/>
                    </a:lnTo>
                    <a:lnTo>
                      <a:pt x="70" y="40"/>
                    </a:lnTo>
                    <a:lnTo>
                      <a:pt x="82" y="46"/>
                    </a:lnTo>
                    <a:lnTo>
                      <a:pt x="98" y="50"/>
                    </a:lnTo>
                    <a:lnTo>
                      <a:pt x="112" y="54"/>
                    </a:lnTo>
                    <a:lnTo>
                      <a:pt x="122" y="54"/>
                    </a:lnTo>
                    <a:lnTo>
                      <a:pt x="128" y="50"/>
                    </a:lnTo>
                    <a:lnTo>
                      <a:pt x="118" y="42"/>
                    </a:lnTo>
                    <a:lnTo>
                      <a:pt x="108" y="36"/>
                    </a:lnTo>
                    <a:lnTo>
                      <a:pt x="96" y="34"/>
                    </a:lnTo>
                    <a:lnTo>
                      <a:pt x="92" y="34"/>
                    </a:lnTo>
                    <a:lnTo>
                      <a:pt x="88" y="34"/>
                    </a:lnTo>
                    <a:lnTo>
                      <a:pt x="86" y="34"/>
                    </a:lnTo>
                    <a:lnTo>
                      <a:pt x="82" y="32"/>
                    </a:lnTo>
                    <a:lnTo>
                      <a:pt x="80" y="32"/>
                    </a:lnTo>
                    <a:lnTo>
                      <a:pt x="80" y="28"/>
                    </a:lnTo>
                    <a:lnTo>
                      <a:pt x="80" y="26"/>
                    </a:lnTo>
                    <a:lnTo>
                      <a:pt x="82" y="22"/>
                    </a:lnTo>
                    <a:lnTo>
                      <a:pt x="86" y="20"/>
                    </a:lnTo>
                    <a:lnTo>
                      <a:pt x="88" y="20"/>
                    </a:lnTo>
                    <a:lnTo>
                      <a:pt x="92" y="18"/>
                    </a:lnTo>
                    <a:lnTo>
                      <a:pt x="96" y="18"/>
                    </a:lnTo>
                    <a:lnTo>
                      <a:pt x="98" y="14"/>
                    </a:lnTo>
                    <a:lnTo>
                      <a:pt x="90" y="12"/>
                    </a:lnTo>
                    <a:lnTo>
                      <a:pt x="84" y="8"/>
                    </a:lnTo>
                    <a:lnTo>
                      <a:pt x="96" y="0"/>
                    </a:lnTo>
                    <a:lnTo>
                      <a:pt x="108" y="0"/>
                    </a:lnTo>
                    <a:lnTo>
                      <a:pt x="120" y="6"/>
                    </a:lnTo>
                    <a:lnTo>
                      <a:pt x="122" y="10"/>
                    </a:lnTo>
                    <a:lnTo>
                      <a:pt x="122" y="12"/>
                    </a:lnTo>
                    <a:lnTo>
                      <a:pt x="122" y="16"/>
                    </a:lnTo>
                    <a:lnTo>
                      <a:pt x="122" y="18"/>
                    </a:lnTo>
                    <a:lnTo>
                      <a:pt x="120" y="18"/>
                    </a:lnTo>
                    <a:lnTo>
                      <a:pt x="118" y="22"/>
                    </a:lnTo>
                    <a:lnTo>
                      <a:pt x="118" y="24"/>
                    </a:lnTo>
                    <a:lnTo>
                      <a:pt x="118" y="28"/>
                    </a:lnTo>
                    <a:lnTo>
                      <a:pt x="120" y="32"/>
                    </a:lnTo>
                    <a:lnTo>
                      <a:pt x="124" y="38"/>
                    </a:lnTo>
                    <a:lnTo>
                      <a:pt x="128" y="42"/>
                    </a:lnTo>
                    <a:lnTo>
                      <a:pt x="132" y="46"/>
                    </a:lnTo>
                    <a:lnTo>
                      <a:pt x="134" y="50"/>
                    </a:lnTo>
                    <a:lnTo>
                      <a:pt x="136" y="52"/>
                    </a:lnTo>
                    <a:lnTo>
                      <a:pt x="138" y="56"/>
                    </a:lnTo>
                    <a:lnTo>
                      <a:pt x="140" y="58"/>
                    </a:lnTo>
                    <a:lnTo>
                      <a:pt x="142" y="58"/>
                    </a:lnTo>
                    <a:lnTo>
                      <a:pt x="146" y="58"/>
                    </a:lnTo>
                    <a:lnTo>
                      <a:pt x="150" y="54"/>
                    </a:lnTo>
                    <a:lnTo>
                      <a:pt x="152" y="58"/>
                    </a:lnTo>
                    <a:lnTo>
                      <a:pt x="156" y="64"/>
                    </a:lnTo>
                    <a:lnTo>
                      <a:pt x="158" y="66"/>
                    </a:lnTo>
                    <a:lnTo>
                      <a:pt x="158"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 name="Freeform 16"/>
              <p:cNvSpPr>
                <a:spLocks noChangeArrowheads="1"/>
              </p:cNvSpPr>
              <p:nvPr/>
            </p:nvSpPr>
            <p:spPr bwMode="auto">
              <a:xfrm>
                <a:off x="14" y="0"/>
                <a:ext cx="159" cy="84"/>
              </a:xfrm>
              <a:custGeom>
                <a:avLst/>
                <a:gdLst>
                  <a:gd name="T0" fmla="*/ 152 w 158"/>
                  <a:gd name="T1" fmla="*/ 70 h 84"/>
                  <a:gd name="T2" fmla="*/ 134 w 158"/>
                  <a:gd name="T3" fmla="*/ 70 h 84"/>
                  <a:gd name="T4" fmla="*/ 116 w 158"/>
                  <a:gd name="T5" fmla="*/ 70 h 84"/>
                  <a:gd name="T6" fmla="*/ 102 w 158"/>
                  <a:gd name="T7" fmla="*/ 80 h 84"/>
                  <a:gd name="T8" fmla="*/ 84 w 158"/>
                  <a:gd name="T9" fmla="*/ 84 h 84"/>
                  <a:gd name="T10" fmla="*/ 80 w 158"/>
                  <a:gd name="T11" fmla="*/ 74 h 84"/>
                  <a:gd name="T12" fmla="*/ 90 w 158"/>
                  <a:gd name="T13" fmla="*/ 70 h 84"/>
                  <a:gd name="T14" fmla="*/ 98 w 158"/>
                  <a:gd name="T15" fmla="*/ 68 h 84"/>
                  <a:gd name="T16" fmla="*/ 80 w 158"/>
                  <a:gd name="T17" fmla="*/ 66 h 84"/>
                  <a:gd name="T18" fmla="*/ 70 w 158"/>
                  <a:gd name="T19" fmla="*/ 66 h 84"/>
                  <a:gd name="T20" fmla="*/ 62 w 158"/>
                  <a:gd name="T21" fmla="*/ 66 h 84"/>
                  <a:gd name="T22" fmla="*/ 54 w 158"/>
                  <a:gd name="T23" fmla="*/ 64 h 84"/>
                  <a:gd name="T24" fmla="*/ 54 w 158"/>
                  <a:gd name="T25" fmla="*/ 58 h 84"/>
                  <a:gd name="T26" fmla="*/ 60 w 158"/>
                  <a:gd name="T27" fmla="*/ 52 h 84"/>
                  <a:gd name="T28" fmla="*/ 68 w 158"/>
                  <a:gd name="T29" fmla="*/ 50 h 84"/>
                  <a:gd name="T30" fmla="*/ 48 w 158"/>
                  <a:gd name="T31" fmla="*/ 36 h 84"/>
                  <a:gd name="T32" fmla="*/ 28 w 158"/>
                  <a:gd name="T33" fmla="*/ 44 h 84"/>
                  <a:gd name="T34" fmla="*/ 12 w 158"/>
                  <a:gd name="T35" fmla="*/ 48 h 84"/>
                  <a:gd name="T36" fmla="*/ 0 w 158"/>
                  <a:gd name="T37" fmla="*/ 34 h 84"/>
                  <a:gd name="T38" fmla="*/ 12 w 158"/>
                  <a:gd name="T39" fmla="*/ 24 h 84"/>
                  <a:gd name="T40" fmla="*/ 34 w 158"/>
                  <a:gd name="T41" fmla="*/ 20 h 84"/>
                  <a:gd name="T42" fmla="*/ 46 w 158"/>
                  <a:gd name="T43" fmla="*/ 16 h 84"/>
                  <a:gd name="T44" fmla="*/ 52 w 158"/>
                  <a:gd name="T45" fmla="*/ 12 h 84"/>
                  <a:gd name="T46" fmla="*/ 58 w 158"/>
                  <a:gd name="T47" fmla="*/ 12 h 84"/>
                  <a:gd name="T48" fmla="*/ 64 w 158"/>
                  <a:gd name="T49" fmla="*/ 20 h 84"/>
                  <a:gd name="T50" fmla="*/ 66 w 158"/>
                  <a:gd name="T51" fmla="*/ 28 h 84"/>
                  <a:gd name="T52" fmla="*/ 62 w 158"/>
                  <a:gd name="T53" fmla="*/ 36 h 84"/>
                  <a:gd name="T54" fmla="*/ 82 w 158"/>
                  <a:gd name="T55" fmla="*/ 46 h 84"/>
                  <a:gd name="T56" fmla="*/ 112 w 158"/>
                  <a:gd name="T57" fmla="*/ 54 h 84"/>
                  <a:gd name="T58" fmla="*/ 128 w 158"/>
                  <a:gd name="T59" fmla="*/ 50 h 84"/>
                  <a:gd name="T60" fmla="*/ 108 w 158"/>
                  <a:gd name="T61" fmla="*/ 36 h 84"/>
                  <a:gd name="T62" fmla="*/ 92 w 158"/>
                  <a:gd name="T63" fmla="*/ 34 h 84"/>
                  <a:gd name="T64" fmla="*/ 86 w 158"/>
                  <a:gd name="T65" fmla="*/ 34 h 84"/>
                  <a:gd name="T66" fmla="*/ 80 w 158"/>
                  <a:gd name="T67" fmla="*/ 32 h 84"/>
                  <a:gd name="T68" fmla="*/ 80 w 158"/>
                  <a:gd name="T69" fmla="*/ 26 h 84"/>
                  <a:gd name="T70" fmla="*/ 86 w 158"/>
                  <a:gd name="T71" fmla="*/ 20 h 84"/>
                  <a:gd name="T72" fmla="*/ 92 w 158"/>
                  <a:gd name="T73" fmla="*/ 18 h 84"/>
                  <a:gd name="T74" fmla="*/ 98 w 158"/>
                  <a:gd name="T75" fmla="*/ 14 h 84"/>
                  <a:gd name="T76" fmla="*/ 84 w 158"/>
                  <a:gd name="T77" fmla="*/ 8 h 84"/>
                  <a:gd name="T78" fmla="*/ 108 w 158"/>
                  <a:gd name="T79" fmla="*/ 0 h 84"/>
                  <a:gd name="T80" fmla="*/ 122 w 158"/>
                  <a:gd name="T81" fmla="*/ 10 h 84"/>
                  <a:gd name="T82" fmla="*/ 122 w 158"/>
                  <a:gd name="T83" fmla="*/ 16 h 84"/>
                  <a:gd name="T84" fmla="*/ 120 w 158"/>
                  <a:gd name="T85" fmla="*/ 18 h 84"/>
                  <a:gd name="T86" fmla="*/ 118 w 158"/>
                  <a:gd name="T87" fmla="*/ 24 h 84"/>
                  <a:gd name="T88" fmla="*/ 120 w 158"/>
                  <a:gd name="T89" fmla="*/ 32 h 84"/>
                  <a:gd name="T90" fmla="*/ 128 w 158"/>
                  <a:gd name="T91" fmla="*/ 42 h 84"/>
                  <a:gd name="T92" fmla="*/ 134 w 158"/>
                  <a:gd name="T93" fmla="*/ 50 h 84"/>
                  <a:gd name="T94" fmla="*/ 138 w 158"/>
                  <a:gd name="T95" fmla="*/ 56 h 84"/>
                  <a:gd name="T96" fmla="*/ 142 w 158"/>
                  <a:gd name="T97" fmla="*/ 58 h 84"/>
                  <a:gd name="T98" fmla="*/ 150 w 158"/>
                  <a:gd name="T99" fmla="*/ 54 h 84"/>
                  <a:gd name="T100" fmla="*/ 156 w 158"/>
                  <a:gd name="T101"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84">
                    <a:moveTo>
                      <a:pt x="158" y="64"/>
                    </a:moveTo>
                    <a:lnTo>
                      <a:pt x="152" y="70"/>
                    </a:lnTo>
                    <a:lnTo>
                      <a:pt x="144" y="70"/>
                    </a:lnTo>
                    <a:lnTo>
                      <a:pt x="134" y="70"/>
                    </a:lnTo>
                    <a:lnTo>
                      <a:pt x="124" y="70"/>
                    </a:lnTo>
                    <a:lnTo>
                      <a:pt x="116" y="70"/>
                    </a:lnTo>
                    <a:lnTo>
                      <a:pt x="110" y="74"/>
                    </a:lnTo>
                    <a:lnTo>
                      <a:pt x="102" y="80"/>
                    </a:lnTo>
                    <a:lnTo>
                      <a:pt x="92" y="84"/>
                    </a:lnTo>
                    <a:lnTo>
                      <a:pt x="84" y="84"/>
                    </a:lnTo>
                    <a:lnTo>
                      <a:pt x="78" y="78"/>
                    </a:lnTo>
                    <a:lnTo>
                      <a:pt x="80" y="74"/>
                    </a:lnTo>
                    <a:lnTo>
                      <a:pt x="84" y="70"/>
                    </a:lnTo>
                    <a:lnTo>
                      <a:pt x="90" y="70"/>
                    </a:lnTo>
                    <a:lnTo>
                      <a:pt x="94" y="68"/>
                    </a:lnTo>
                    <a:lnTo>
                      <a:pt x="98" y="68"/>
                    </a:lnTo>
                    <a:lnTo>
                      <a:pt x="90" y="66"/>
                    </a:lnTo>
                    <a:lnTo>
                      <a:pt x="80" y="66"/>
                    </a:lnTo>
                    <a:lnTo>
                      <a:pt x="76" y="66"/>
                    </a:lnTo>
                    <a:lnTo>
                      <a:pt x="70" y="66"/>
                    </a:lnTo>
                    <a:lnTo>
                      <a:pt x="66" y="66"/>
                    </a:lnTo>
                    <a:lnTo>
                      <a:pt x="62" y="66"/>
                    </a:lnTo>
                    <a:lnTo>
                      <a:pt x="58" y="66"/>
                    </a:lnTo>
                    <a:lnTo>
                      <a:pt x="54" y="64"/>
                    </a:lnTo>
                    <a:lnTo>
                      <a:pt x="54" y="60"/>
                    </a:lnTo>
                    <a:lnTo>
                      <a:pt x="54" y="58"/>
                    </a:lnTo>
                    <a:lnTo>
                      <a:pt x="56" y="56"/>
                    </a:lnTo>
                    <a:lnTo>
                      <a:pt x="60" y="52"/>
                    </a:lnTo>
                    <a:lnTo>
                      <a:pt x="64" y="52"/>
                    </a:lnTo>
                    <a:lnTo>
                      <a:pt x="68" y="50"/>
                    </a:lnTo>
                    <a:lnTo>
                      <a:pt x="58" y="38"/>
                    </a:lnTo>
                    <a:lnTo>
                      <a:pt x="48" y="36"/>
                    </a:lnTo>
                    <a:lnTo>
                      <a:pt x="36" y="40"/>
                    </a:lnTo>
                    <a:lnTo>
                      <a:pt x="28" y="44"/>
                    </a:lnTo>
                    <a:lnTo>
                      <a:pt x="20" y="48"/>
                    </a:lnTo>
                    <a:lnTo>
                      <a:pt x="12" y="48"/>
                    </a:lnTo>
                    <a:lnTo>
                      <a:pt x="2" y="44"/>
                    </a:lnTo>
                    <a:lnTo>
                      <a:pt x="0" y="34"/>
                    </a:lnTo>
                    <a:lnTo>
                      <a:pt x="2" y="28"/>
                    </a:lnTo>
                    <a:lnTo>
                      <a:pt x="12" y="24"/>
                    </a:lnTo>
                    <a:lnTo>
                      <a:pt x="22" y="22"/>
                    </a:lnTo>
                    <a:lnTo>
                      <a:pt x="34" y="20"/>
                    </a:lnTo>
                    <a:lnTo>
                      <a:pt x="40" y="18"/>
                    </a:lnTo>
                    <a:lnTo>
                      <a:pt x="46" y="16"/>
                    </a:lnTo>
                    <a:lnTo>
                      <a:pt x="50" y="14"/>
                    </a:lnTo>
                    <a:lnTo>
                      <a:pt x="52" y="12"/>
                    </a:lnTo>
                    <a:lnTo>
                      <a:pt x="56" y="12"/>
                    </a:lnTo>
                    <a:lnTo>
                      <a:pt x="58" y="12"/>
                    </a:lnTo>
                    <a:lnTo>
                      <a:pt x="62" y="14"/>
                    </a:lnTo>
                    <a:lnTo>
                      <a:pt x="64" y="20"/>
                    </a:lnTo>
                    <a:lnTo>
                      <a:pt x="66" y="24"/>
                    </a:lnTo>
                    <a:lnTo>
                      <a:pt x="66" y="28"/>
                    </a:lnTo>
                    <a:lnTo>
                      <a:pt x="64" y="32"/>
                    </a:lnTo>
                    <a:lnTo>
                      <a:pt x="62" y="36"/>
                    </a:lnTo>
                    <a:lnTo>
                      <a:pt x="70" y="40"/>
                    </a:lnTo>
                    <a:lnTo>
                      <a:pt x="82" y="46"/>
                    </a:lnTo>
                    <a:lnTo>
                      <a:pt x="98" y="50"/>
                    </a:lnTo>
                    <a:lnTo>
                      <a:pt x="112" y="54"/>
                    </a:lnTo>
                    <a:lnTo>
                      <a:pt x="122" y="54"/>
                    </a:lnTo>
                    <a:lnTo>
                      <a:pt x="128" y="50"/>
                    </a:lnTo>
                    <a:lnTo>
                      <a:pt x="118" y="42"/>
                    </a:lnTo>
                    <a:lnTo>
                      <a:pt x="108" y="36"/>
                    </a:lnTo>
                    <a:lnTo>
                      <a:pt x="96" y="34"/>
                    </a:lnTo>
                    <a:lnTo>
                      <a:pt x="92" y="34"/>
                    </a:lnTo>
                    <a:lnTo>
                      <a:pt x="88" y="34"/>
                    </a:lnTo>
                    <a:lnTo>
                      <a:pt x="86" y="34"/>
                    </a:lnTo>
                    <a:lnTo>
                      <a:pt x="82" y="32"/>
                    </a:lnTo>
                    <a:lnTo>
                      <a:pt x="80" y="32"/>
                    </a:lnTo>
                    <a:lnTo>
                      <a:pt x="80" y="28"/>
                    </a:lnTo>
                    <a:lnTo>
                      <a:pt x="80" y="26"/>
                    </a:lnTo>
                    <a:lnTo>
                      <a:pt x="82" y="22"/>
                    </a:lnTo>
                    <a:lnTo>
                      <a:pt x="86" y="20"/>
                    </a:lnTo>
                    <a:lnTo>
                      <a:pt x="88" y="20"/>
                    </a:lnTo>
                    <a:lnTo>
                      <a:pt x="92" y="18"/>
                    </a:lnTo>
                    <a:lnTo>
                      <a:pt x="96" y="18"/>
                    </a:lnTo>
                    <a:lnTo>
                      <a:pt x="98" y="14"/>
                    </a:lnTo>
                    <a:lnTo>
                      <a:pt x="90" y="12"/>
                    </a:lnTo>
                    <a:lnTo>
                      <a:pt x="84" y="8"/>
                    </a:lnTo>
                    <a:lnTo>
                      <a:pt x="96" y="0"/>
                    </a:lnTo>
                    <a:lnTo>
                      <a:pt x="108" y="0"/>
                    </a:lnTo>
                    <a:lnTo>
                      <a:pt x="120" y="6"/>
                    </a:lnTo>
                    <a:lnTo>
                      <a:pt x="122" y="10"/>
                    </a:lnTo>
                    <a:lnTo>
                      <a:pt x="122" y="12"/>
                    </a:lnTo>
                    <a:lnTo>
                      <a:pt x="122" y="16"/>
                    </a:lnTo>
                    <a:lnTo>
                      <a:pt x="122" y="18"/>
                    </a:lnTo>
                    <a:lnTo>
                      <a:pt x="120" y="18"/>
                    </a:lnTo>
                    <a:lnTo>
                      <a:pt x="118" y="22"/>
                    </a:lnTo>
                    <a:lnTo>
                      <a:pt x="118" y="24"/>
                    </a:lnTo>
                    <a:lnTo>
                      <a:pt x="118" y="28"/>
                    </a:lnTo>
                    <a:lnTo>
                      <a:pt x="120" y="32"/>
                    </a:lnTo>
                    <a:lnTo>
                      <a:pt x="124" y="38"/>
                    </a:lnTo>
                    <a:lnTo>
                      <a:pt x="128" y="42"/>
                    </a:lnTo>
                    <a:lnTo>
                      <a:pt x="132" y="46"/>
                    </a:lnTo>
                    <a:lnTo>
                      <a:pt x="134" y="50"/>
                    </a:lnTo>
                    <a:lnTo>
                      <a:pt x="136" y="52"/>
                    </a:lnTo>
                    <a:lnTo>
                      <a:pt x="138" y="56"/>
                    </a:lnTo>
                    <a:lnTo>
                      <a:pt x="140" y="58"/>
                    </a:lnTo>
                    <a:lnTo>
                      <a:pt x="142" y="58"/>
                    </a:lnTo>
                    <a:lnTo>
                      <a:pt x="146" y="58"/>
                    </a:lnTo>
                    <a:lnTo>
                      <a:pt x="150" y="54"/>
                    </a:lnTo>
                    <a:lnTo>
                      <a:pt x="152" y="58"/>
                    </a:lnTo>
                    <a:lnTo>
                      <a:pt x="156" y="64"/>
                    </a:lnTo>
                    <a:lnTo>
                      <a:pt x="158" y="6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 name="Freeform 17"/>
              <p:cNvSpPr>
                <a:spLocks noChangeArrowheads="1"/>
              </p:cNvSpPr>
              <p:nvPr/>
            </p:nvSpPr>
            <p:spPr bwMode="auto">
              <a:xfrm>
                <a:off x="1007" y="386"/>
                <a:ext cx="32" cy="58"/>
              </a:xfrm>
              <a:custGeom>
                <a:avLst/>
                <a:gdLst>
                  <a:gd name="T0" fmla="*/ 6 w 30"/>
                  <a:gd name="T1" fmla="*/ 56 h 58"/>
                  <a:gd name="T2" fmla="*/ 12 w 30"/>
                  <a:gd name="T3" fmla="*/ 58 h 58"/>
                  <a:gd name="T4" fmla="*/ 16 w 30"/>
                  <a:gd name="T5" fmla="*/ 56 h 58"/>
                  <a:gd name="T6" fmla="*/ 20 w 30"/>
                  <a:gd name="T7" fmla="*/ 54 h 58"/>
                  <a:gd name="T8" fmla="*/ 24 w 30"/>
                  <a:gd name="T9" fmla="*/ 50 h 58"/>
                  <a:gd name="T10" fmla="*/ 26 w 30"/>
                  <a:gd name="T11" fmla="*/ 46 h 58"/>
                  <a:gd name="T12" fmla="*/ 28 w 30"/>
                  <a:gd name="T13" fmla="*/ 40 h 58"/>
                  <a:gd name="T14" fmla="*/ 28 w 30"/>
                  <a:gd name="T15" fmla="*/ 36 h 58"/>
                  <a:gd name="T16" fmla="*/ 30 w 30"/>
                  <a:gd name="T17" fmla="*/ 30 h 58"/>
                  <a:gd name="T18" fmla="*/ 30 w 30"/>
                  <a:gd name="T19" fmla="*/ 24 h 58"/>
                  <a:gd name="T20" fmla="*/ 28 w 30"/>
                  <a:gd name="T21" fmla="*/ 20 h 58"/>
                  <a:gd name="T22" fmla="*/ 26 w 30"/>
                  <a:gd name="T23" fmla="*/ 16 h 58"/>
                  <a:gd name="T24" fmla="*/ 28 w 30"/>
                  <a:gd name="T25" fmla="*/ 10 h 58"/>
                  <a:gd name="T26" fmla="*/ 28 w 30"/>
                  <a:gd name="T27" fmla="*/ 2 h 58"/>
                  <a:gd name="T28" fmla="*/ 22 w 30"/>
                  <a:gd name="T29" fmla="*/ 0 h 58"/>
                  <a:gd name="T30" fmla="*/ 14 w 30"/>
                  <a:gd name="T31" fmla="*/ 0 h 58"/>
                  <a:gd name="T32" fmla="*/ 12 w 30"/>
                  <a:gd name="T33" fmla="*/ 10 h 58"/>
                  <a:gd name="T34" fmla="*/ 12 w 30"/>
                  <a:gd name="T35" fmla="*/ 22 h 58"/>
                  <a:gd name="T36" fmla="*/ 8 w 30"/>
                  <a:gd name="T37" fmla="*/ 22 h 58"/>
                  <a:gd name="T38" fmla="*/ 6 w 30"/>
                  <a:gd name="T39" fmla="*/ 22 h 58"/>
                  <a:gd name="T40" fmla="*/ 6 w 30"/>
                  <a:gd name="T41" fmla="*/ 28 h 58"/>
                  <a:gd name="T42" fmla="*/ 6 w 30"/>
                  <a:gd name="T43" fmla="*/ 32 h 58"/>
                  <a:gd name="T44" fmla="*/ 8 w 30"/>
                  <a:gd name="T45" fmla="*/ 36 h 58"/>
                  <a:gd name="T46" fmla="*/ 8 w 30"/>
                  <a:gd name="T47" fmla="*/ 40 h 58"/>
                  <a:gd name="T48" fmla="*/ 8 w 30"/>
                  <a:gd name="T49" fmla="*/ 44 h 58"/>
                  <a:gd name="T50" fmla="*/ 8 w 30"/>
                  <a:gd name="T51" fmla="*/ 46 h 58"/>
                  <a:gd name="T52" fmla="*/ 6 w 30"/>
                  <a:gd name="T53" fmla="*/ 48 h 58"/>
                  <a:gd name="T54" fmla="*/ 0 w 30"/>
                  <a:gd name="T55" fmla="*/ 50 h 58"/>
                  <a:gd name="T56" fmla="*/ 6 w 30"/>
                  <a:gd name="T57" fmla="*/ 52 h 58"/>
                  <a:gd name="T58" fmla="*/ 12 w 30"/>
                  <a:gd name="T59" fmla="*/ 54 h 58"/>
                  <a:gd name="T60" fmla="*/ 18 w 30"/>
                  <a:gd name="T61" fmla="*/ 56 h 58"/>
                  <a:gd name="T62" fmla="*/ 6 w 30"/>
                  <a:gd name="T63"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58">
                    <a:moveTo>
                      <a:pt x="6" y="56"/>
                    </a:moveTo>
                    <a:lnTo>
                      <a:pt x="12" y="58"/>
                    </a:lnTo>
                    <a:lnTo>
                      <a:pt x="16" y="56"/>
                    </a:lnTo>
                    <a:lnTo>
                      <a:pt x="20" y="54"/>
                    </a:lnTo>
                    <a:lnTo>
                      <a:pt x="24" y="50"/>
                    </a:lnTo>
                    <a:lnTo>
                      <a:pt x="26" y="46"/>
                    </a:lnTo>
                    <a:lnTo>
                      <a:pt x="28" y="40"/>
                    </a:lnTo>
                    <a:lnTo>
                      <a:pt x="28" y="36"/>
                    </a:lnTo>
                    <a:lnTo>
                      <a:pt x="30" y="30"/>
                    </a:lnTo>
                    <a:lnTo>
                      <a:pt x="30" y="24"/>
                    </a:lnTo>
                    <a:lnTo>
                      <a:pt x="28" y="20"/>
                    </a:lnTo>
                    <a:lnTo>
                      <a:pt x="26" y="16"/>
                    </a:lnTo>
                    <a:lnTo>
                      <a:pt x="28" y="10"/>
                    </a:lnTo>
                    <a:lnTo>
                      <a:pt x="28" y="2"/>
                    </a:lnTo>
                    <a:lnTo>
                      <a:pt x="22" y="0"/>
                    </a:lnTo>
                    <a:lnTo>
                      <a:pt x="14" y="0"/>
                    </a:lnTo>
                    <a:lnTo>
                      <a:pt x="12" y="10"/>
                    </a:lnTo>
                    <a:lnTo>
                      <a:pt x="12" y="22"/>
                    </a:lnTo>
                    <a:lnTo>
                      <a:pt x="8" y="22"/>
                    </a:lnTo>
                    <a:lnTo>
                      <a:pt x="6" y="22"/>
                    </a:lnTo>
                    <a:lnTo>
                      <a:pt x="6" y="28"/>
                    </a:lnTo>
                    <a:lnTo>
                      <a:pt x="6" y="32"/>
                    </a:lnTo>
                    <a:lnTo>
                      <a:pt x="8" y="36"/>
                    </a:lnTo>
                    <a:lnTo>
                      <a:pt x="8" y="40"/>
                    </a:lnTo>
                    <a:lnTo>
                      <a:pt x="8" y="44"/>
                    </a:lnTo>
                    <a:lnTo>
                      <a:pt x="8" y="46"/>
                    </a:lnTo>
                    <a:lnTo>
                      <a:pt x="6" y="48"/>
                    </a:lnTo>
                    <a:lnTo>
                      <a:pt x="0" y="50"/>
                    </a:lnTo>
                    <a:lnTo>
                      <a:pt x="6" y="52"/>
                    </a:lnTo>
                    <a:lnTo>
                      <a:pt x="12" y="54"/>
                    </a:lnTo>
                    <a:lnTo>
                      <a:pt x="18" y="56"/>
                    </a:lnTo>
                    <a:lnTo>
                      <a:pt x="6" y="5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 name="Freeform 18"/>
              <p:cNvSpPr>
                <a:spLocks noChangeArrowheads="1"/>
              </p:cNvSpPr>
              <p:nvPr/>
            </p:nvSpPr>
            <p:spPr bwMode="auto">
              <a:xfrm>
                <a:off x="1007" y="386"/>
                <a:ext cx="32" cy="58"/>
              </a:xfrm>
              <a:custGeom>
                <a:avLst/>
                <a:gdLst>
                  <a:gd name="T0" fmla="*/ 6 w 30"/>
                  <a:gd name="T1" fmla="*/ 56 h 58"/>
                  <a:gd name="T2" fmla="*/ 12 w 30"/>
                  <a:gd name="T3" fmla="*/ 58 h 58"/>
                  <a:gd name="T4" fmla="*/ 16 w 30"/>
                  <a:gd name="T5" fmla="*/ 56 h 58"/>
                  <a:gd name="T6" fmla="*/ 20 w 30"/>
                  <a:gd name="T7" fmla="*/ 54 h 58"/>
                  <a:gd name="T8" fmla="*/ 24 w 30"/>
                  <a:gd name="T9" fmla="*/ 50 h 58"/>
                  <a:gd name="T10" fmla="*/ 26 w 30"/>
                  <a:gd name="T11" fmla="*/ 46 h 58"/>
                  <a:gd name="T12" fmla="*/ 28 w 30"/>
                  <a:gd name="T13" fmla="*/ 40 h 58"/>
                  <a:gd name="T14" fmla="*/ 28 w 30"/>
                  <a:gd name="T15" fmla="*/ 36 h 58"/>
                  <a:gd name="T16" fmla="*/ 30 w 30"/>
                  <a:gd name="T17" fmla="*/ 30 h 58"/>
                  <a:gd name="T18" fmla="*/ 30 w 30"/>
                  <a:gd name="T19" fmla="*/ 24 h 58"/>
                  <a:gd name="T20" fmla="*/ 28 w 30"/>
                  <a:gd name="T21" fmla="*/ 20 h 58"/>
                  <a:gd name="T22" fmla="*/ 26 w 30"/>
                  <a:gd name="T23" fmla="*/ 16 h 58"/>
                  <a:gd name="T24" fmla="*/ 28 w 30"/>
                  <a:gd name="T25" fmla="*/ 10 h 58"/>
                  <a:gd name="T26" fmla="*/ 28 w 30"/>
                  <a:gd name="T27" fmla="*/ 2 h 58"/>
                  <a:gd name="T28" fmla="*/ 22 w 30"/>
                  <a:gd name="T29" fmla="*/ 0 h 58"/>
                  <a:gd name="T30" fmla="*/ 14 w 30"/>
                  <a:gd name="T31" fmla="*/ 0 h 58"/>
                  <a:gd name="T32" fmla="*/ 12 w 30"/>
                  <a:gd name="T33" fmla="*/ 10 h 58"/>
                  <a:gd name="T34" fmla="*/ 12 w 30"/>
                  <a:gd name="T35" fmla="*/ 22 h 58"/>
                  <a:gd name="T36" fmla="*/ 8 w 30"/>
                  <a:gd name="T37" fmla="*/ 22 h 58"/>
                  <a:gd name="T38" fmla="*/ 6 w 30"/>
                  <a:gd name="T39" fmla="*/ 22 h 58"/>
                  <a:gd name="T40" fmla="*/ 6 w 30"/>
                  <a:gd name="T41" fmla="*/ 28 h 58"/>
                  <a:gd name="T42" fmla="*/ 6 w 30"/>
                  <a:gd name="T43" fmla="*/ 32 h 58"/>
                  <a:gd name="T44" fmla="*/ 8 w 30"/>
                  <a:gd name="T45" fmla="*/ 36 h 58"/>
                  <a:gd name="T46" fmla="*/ 8 w 30"/>
                  <a:gd name="T47" fmla="*/ 40 h 58"/>
                  <a:gd name="T48" fmla="*/ 8 w 30"/>
                  <a:gd name="T49" fmla="*/ 44 h 58"/>
                  <a:gd name="T50" fmla="*/ 8 w 30"/>
                  <a:gd name="T51" fmla="*/ 46 h 58"/>
                  <a:gd name="T52" fmla="*/ 6 w 30"/>
                  <a:gd name="T53" fmla="*/ 48 h 58"/>
                  <a:gd name="T54" fmla="*/ 0 w 30"/>
                  <a:gd name="T55" fmla="*/ 50 h 58"/>
                  <a:gd name="T56" fmla="*/ 6 w 30"/>
                  <a:gd name="T57" fmla="*/ 52 h 58"/>
                  <a:gd name="T58" fmla="*/ 12 w 30"/>
                  <a:gd name="T59" fmla="*/ 54 h 58"/>
                  <a:gd name="T60" fmla="*/ 18 w 30"/>
                  <a:gd name="T61"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 h="58">
                    <a:moveTo>
                      <a:pt x="6" y="56"/>
                    </a:moveTo>
                    <a:lnTo>
                      <a:pt x="12" y="58"/>
                    </a:lnTo>
                    <a:lnTo>
                      <a:pt x="16" y="56"/>
                    </a:lnTo>
                    <a:lnTo>
                      <a:pt x="20" y="54"/>
                    </a:lnTo>
                    <a:lnTo>
                      <a:pt x="24" y="50"/>
                    </a:lnTo>
                    <a:lnTo>
                      <a:pt x="26" y="46"/>
                    </a:lnTo>
                    <a:lnTo>
                      <a:pt x="28" y="40"/>
                    </a:lnTo>
                    <a:lnTo>
                      <a:pt x="28" y="36"/>
                    </a:lnTo>
                    <a:lnTo>
                      <a:pt x="30" y="30"/>
                    </a:lnTo>
                    <a:lnTo>
                      <a:pt x="30" y="24"/>
                    </a:lnTo>
                    <a:lnTo>
                      <a:pt x="28" y="20"/>
                    </a:lnTo>
                    <a:lnTo>
                      <a:pt x="26" y="16"/>
                    </a:lnTo>
                    <a:lnTo>
                      <a:pt x="28" y="10"/>
                    </a:lnTo>
                    <a:lnTo>
                      <a:pt x="28" y="2"/>
                    </a:lnTo>
                    <a:lnTo>
                      <a:pt x="22" y="0"/>
                    </a:lnTo>
                    <a:lnTo>
                      <a:pt x="14" y="0"/>
                    </a:lnTo>
                    <a:lnTo>
                      <a:pt x="12" y="10"/>
                    </a:lnTo>
                    <a:lnTo>
                      <a:pt x="12" y="22"/>
                    </a:lnTo>
                    <a:lnTo>
                      <a:pt x="8" y="22"/>
                    </a:lnTo>
                    <a:lnTo>
                      <a:pt x="6" y="22"/>
                    </a:lnTo>
                    <a:lnTo>
                      <a:pt x="6" y="28"/>
                    </a:lnTo>
                    <a:lnTo>
                      <a:pt x="6" y="32"/>
                    </a:lnTo>
                    <a:lnTo>
                      <a:pt x="8" y="36"/>
                    </a:lnTo>
                    <a:lnTo>
                      <a:pt x="8" y="40"/>
                    </a:lnTo>
                    <a:lnTo>
                      <a:pt x="8" y="44"/>
                    </a:lnTo>
                    <a:lnTo>
                      <a:pt x="8" y="46"/>
                    </a:lnTo>
                    <a:lnTo>
                      <a:pt x="6" y="48"/>
                    </a:lnTo>
                    <a:lnTo>
                      <a:pt x="0" y="50"/>
                    </a:lnTo>
                    <a:lnTo>
                      <a:pt x="6" y="52"/>
                    </a:lnTo>
                    <a:lnTo>
                      <a:pt x="12" y="54"/>
                    </a:lnTo>
                    <a:lnTo>
                      <a:pt x="18" y="5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Freeform 19"/>
              <p:cNvSpPr>
                <a:spLocks noChangeArrowheads="1"/>
              </p:cNvSpPr>
              <p:nvPr/>
            </p:nvSpPr>
            <p:spPr bwMode="auto">
              <a:xfrm>
                <a:off x="1044" y="334"/>
                <a:ext cx="64" cy="116"/>
              </a:xfrm>
              <a:custGeom>
                <a:avLst/>
                <a:gdLst>
                  <a:gd name="T0" fmla="*/ 54 w 66"/>
                  <a:gd name="T1" fmla="*/ 84 h 116"/>
                  <a:gd name="T2" fmla="*/ 50 w 66"/>
                  <a:gd name="T3" fmla="*/ 78 h 116"/>
                  <a:gd name="T4" fmla="*/ 50 w 66"/>
                  <a:gd name="T5" fmla="*/ 72 h 116"/>
                  <a:gd name="T6" fmla="*/ 52 w 66"/>
                  <a:gd name="T7" fmla="*/ 64 h 116"/>
                  <a:gd name="T8" fmla="*/ 50 w 66"/>
                  <a:gd name="T9" fmla="*/ 58 h 116"/>
                  <a:gd name="T10" fmla="*/ 46 w 66"/>
                  <a:gd name="T11" fmla="*/ 54 h 116"/>
                  <a:gd name="T12" fmla="*/ 42 w 66"/>
                  <a:gd name="T13" fmla="*/ 46 h 116"/>
                  <a:gd name="T14" fmla="*/ 42 w 66"/>
                  <a:gd name="T15" fmla="*/ 38 h 116"/>
                  <a:gd name="T16" fmla="*/ 48 w 66"/>
                  <a:gd name="T17" fmla="*/ 34 h 116"/>
                  <a:gd name="T18" fmla="*/ 54 w 66"/>
                  <a:gd name="T19" fmla="*/ 28 h 116"/>
                  <a:gd name="T20" fmla="*/ 48 w 66"/>
                  <a:gd name="T21" fmla="*/ 24 h 116"/>
                  <a:gd name="T22" fmla="*/ 38 w 66"/>
                  <a:gd name="T23" fmla="*/ 20 h 116"/>
                  <a:gd name="T24" fmla="*/ 34 w 66"/>
                  <a:gd name="T25" fmla="*/ 12 h 116"/>
                  <a:gd name="T26" fmla="*/ 28 w 66"/>
                  <a:gd name="T27" fmla="*/ 0 h 116"/>
                  <a:gd name="T28" fmla="*/ 20 w 66"/>
                  <a:gd name="T29" fmla="*/ 6 h 116"/>
                  <a:gd name="T30" fmla="*/ 12 w 66"/>
                  <a:gd name="T31" fmla="*/ 10 h 116"/>
                  <a:gd name="T32" fmla="*/ 4 w 66"/>
                  <a:gd name="T33" fmla="*/ 14 h 116"/>
                  <a:gd name="T34" fmla="*/ 0 w 66"/>
                  <a:gd name="T35" fmla="*/ 22 h 116"/>
                  <a:gd name="T36" fmla="*/ 4 w 66"/>
                  <a:gd name="T37" fmla="*/ 30 h 116"/>
                  <a:gd name="T38" fmla="*/ 6 w 66"/>
                  <a:gd name="T39" fmla="*/ 40 h 116"/>
                  <a:gd name="T40" fmla="*/ 8 w 66"/>
                  <a:gd name="T41" fmla="*/ 46 h 116"/>
                  <a:gd name="T42" fmla="*/ 20 w 66"/>
                  <a:gd name="T43" fmla="*/ 50 h 116"/>
                  <a:gd name="T44" fmla="*/ 28 w 66"/>
                  <a:gd name="T45" fmla="*/ 58 h 116"/>
                  <a:gd name="T46" fmla="*/ 30 w 66"/>
                  <a:gd name="T47" fmla="*/ 70 h 116"/>
                  <a:gd name="T48" fmla="*/ 22 w 66"/>
                  <a:gd name="T49" fmla="*/ 72 h 116"/>
                  <a:gd name="T50" fmla="*/ 20 w 66"/>
                  <a:gd name="T51" fmla="*/ 78 h 116"/>
                  <a:gd name="T52" fmla="*/ 22 w 66"/>
                  <a:gd name="T53" fmla="*/ 88 h 116"/>
                  <a:gd name="T54" fmla="*/ 16 w 66"/>
                  <a:gd name="T55" fmla="*/ 94 h 116"/>
                  <a:gd name="T56" fmla="*/ 4 w 66"/>
                  <a:gd name="T57" fmla="*/ 100 h 116"/>
                  <a:gd name="T58" fmla="*/ 2 w 66"/>
                  <a:gd name="T59" fmla="*/ 116 h 116"/>
                  <a:gd name="T60" fmla="*/ 42 w 66"/>
                  <a:gd name="T61" fmla="*/ 108 h 116"/>
                  <a:gd name="T62" fmla="*/ 58 w 66"/>
                  <a:gd name="T63" fmla="*/ 112 h 116"/>
                  <a:gd name="T64" fmla="*/ 64 w 66"/>
                  <a:gd name="T65" fmla="*/ 106 h 116"/>
                  <a:gd name="T66" fmla="*/ 60 w 66"/>
                  <a:gd name="T67" fmla="*/ 9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 h="116">
                    <a:moveTo>
                      <a:pt x="60" y="86"/>
                    </a:moveTo>
                    <a:lnTo>
                      <a:pt x="54" y="84"/>
                    </a:lnTo>
                    <a:lnTo>
                      <a:pt x="50" y="82"/>
                    </a:lnTo>
                    <a:lnTo>
                      <a:pt x="50" y="78"/>
                    </a:lnTo>
                    <a:lnTo>
                      <a:pt x="50" y="76"/>
                    </a:lnTo>
                    <a:lnTo>
                      <a:pt x="50" y="72"/>
                    </a:lnTo>
                    <a:lnTo>
                      <a:pt x="52" y="68"/>
                    </a:lnTo>
                    <a:lnTo>
                      <a:pt x="52" y="64"/>
                    </a:lnTo>
                    <a:lnTo>
                      <a:pt x="52" y="60"/>
                    </a:lnTo>
                    <a:lnTo>
                      <a:pt x="50" y="58"/>
                    </a:lnTo>
                    <a:lnTo>
                      <a:pt x="48" y="56"/>
                    </a:lnTo>
                    <a:lnTo>
                      <a:pt x="46" y="54"/>
                    </a:lnTo>
                    <a:lnTo>
                      <a:pt x="44" y="50"/>
                    </a:lnTo>
                    <a:lnTo>
                      <a:pt x="42" y="46"/>
                    </a:lnTo>
                    <a:lnTo>
                      <a:pt x="42" y="42"/>
                    </a:lnTo>
                    <a:lnTo>
                      <a:pt x="42" y="38"/>
                    </a:lnTo>
                    <a:lnTo>
                      <a:pt x="46" y="36"/>
                    </a:lnTo>
                    <a:lnTo>
                      <a:pt x="48" y="34"/>
                    </a:lnTo>
                    <a:lnTo>
                      <a:pt x="52" y="30"/>
                    </a:lnTo>
                    <a:lnTo>
                      <a:pt x="54" y="28"/>
                    </a:lnTo>
                    <a:lnTo>
                      <a:pt x="56" y="24"/>
                    </a:lnTo>
                    <a:lnTo>
                      <a:pt x="48" y="24"/>
                    </a:lnTo>
                    <a:lnTo>
                      <a:pt x="42" y="22"/>
                    </a:lnTo>
                    <a:lnTo>
                      <a:pt x="38" y="20"/>
                    </a:lnTo>
                    <a:lnTo>
                      <a:pt x="36" y="16"/>
                    </a:lnTo>
                    <a:lnTo>
                      <a:pt x="34" y="12"/>
                    </a:lnTo>
                    <a:lnTo>
                      <a:pt x="30" y="6"/>
                    </a:lnTo>
                    <a:lnTo>
                      <a:pt x="28" y="0"/>
                    </a:lnTo>
                    <a:lnTo>
                      <a:pt x="24" y="4"/>
                    </a:lnTo>
                    <a:lnTo>
                      <a:pt x="20" y="6"/>
                    </a:lnTo>
                    <a:lnTo>
                      <a:pt x="16" y="8"/>
                    </a:lnTo>
                    <a:lnTo>
                      <a:pt x="12" y="10"/>
                    </a:lnTo>
                    <a:lnTo>
                      <a:pt x="6" y="12"/>
                    </a:lnTo>
                    <a:lnTo>
                      <a:pt x="4" y="14"/>
                    </a:lnTo>
                    <a:lnTo>
                      <a:pt x="0" y="20"/>
                    </a:lnTo>
                    <a:lnTo>
                      <a:pt x="0" y="22"/>
                    </a:lnTo>
                    <a:lnTo>
                      <a:pt x="2" y="24"/>
                    </a:lnTo>
                    <a:lnTo>
                      <a:pt x="4" y="30"/>
                    </a:lnTo>
                    <a:lnTo>
                      <a:pt x="4" y="34"/>
                    </a:lnTo>
                    <a:lnTo>
                      <a:pt x="6" y="40"/>
                    </a:lnTo>
                    <a:lnTo>
                      <a:pt x="8" y="44"/>
                    </a:lnTo>
                    <a:lnTo>
                      <a:pt x="8" y="46"/>
                    </a:lnTo>
                    <a:lnTo>
                      <a:pt x="14" y="48"/>
                    </a:lnTo>
                    <a:lnTo>
                      <a:pt x="20" y="50"/>
                    </a:lnTo>
                    <a:lnTo>
                      <a:pt x="24" y="54"/>
                    </a:lnTo>
                    <a:lnTo>
                      <a:pt x="28" y="58"/>
                    </a:lnTo>
                    <a:lnTo>
                      <a:pt x="30" y="64"/>
                    </a:lnTo>
                    <a:lnTo>
                      <a:pt x="30" y="70"/>
                    </a:lnTo>
                    <a:lnTo>
                      <a:pt x="26" y="70"/>
                    </a:lnTo>
                    <a:lnTo>
                      <a:pt x="22" y="72"/>
                    </a:lnTo>
                    <a:lnTo>
                      <a:pt x="18" y="72"/>
                    </a:lnTo>
                    <a:lnTo>
                      <a:pt x="20" y="78"/>
                    </a:lnTo>
                    <a:lnTo>
                      <a:pt x="20" y="82"/>
                    </a:lnTo>
                    <a:lnTo>
                      <a:pt x="22" y="88"/>
                    </a:lnTo>
                    <a:lnTo>
                      <a:pt x="24" y="92"/>
                    </a:lnTo>
                    <a:lnTo>
                      <a:pt x="16" y="94"/>
                    </a:lnTo>
                    <a:lnTo>
                      <a:pt x="10" y="96"/>
                    </a:lnTo>
                    <a:lnTo>
                      <a:pt x="4" y="100"/>
                    </a:lnTo>
                    <a:lnTo>
                      <a:pt x="2" y="108"/>
                    </a:lnTo>
                    <a:lnTo>
                      <a:pt x="2" y="116"/>
                    </a:lnTo>
                    <a:lnTo>
                      <a:pt x="22" y="110"/>
                    </a:lnTo>
                    <a:lnTo>
                      <a:pt x="42" y="108"/>
                    </a:lnTo>
                    <a:lnTo>
                      <a:pt x="50" y="110"/>
                    </a:lnTo>
                    <a:lnTo>
                      <a:pt x="58" y="112"/>
                    </a:lnTo>
                    <a:lnTo>
                      <a:pt x="66" y="114"/>
                    </a:lnTo>
                    <a:lnTo>
                      <a:pt x="64" y="106"/>
                    </a:lnTo>
                    <a:lnTo>
                      <a:pt x="62" y="100"/>
                    </a:lnTo>
                    <a:lnTo>
                      <a:pt x="60" y="92"/>
                    </a:lnTo>
                    <a:lnTo>
                      <a:pt x="60" y="8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 name="Freeform 20"/>
              <p:cNvSpPr>
                <a:spLocks noChangeArrowheads="1"/>
              </p:cNvSpPr>
              <p:nvPr/>
            </p:nvSpPr>
            <p:spPr bwMode="auto">
              <a:xfrm>
                <a:off x="1044" y="334"/>
                <a:ext cx="64" cy="116"/>
              </a:xfrm>
              <a:custGeom>
                <a:avLst/>
                <a:gdLst>
                  <a:gd name="T0" fmla="*/ 54 w 66"/>
                  <a:gd name="T1" fmla="*/ 84 h 116"/>
                  <a:gd name="T2" fmla="*/ 50 w 66"/>
                  <a:gd name="T3" fmla="*/ 78 h 116"/>
                  <a:gd name="T4" fmla="*/ 50 w 66"/>
                  <a:gd name="T5" fmla="*/ 72 h 116"/>
                  <a:gd name="T6" fmla="*/ 52 w 66"/>
                  <a:gd name="T7" fmla="*/ 64 h 116"/>
                  <a:gd name="T8" fmla="*/ 50 w 66"/>
                  <a:gd name="T9" fmla="*/ 58 h 116"/>
                  <a:gd name="T10" fmla="*/ 46 w 66"/>
                  <a:gd name="T11" fmla="*/ 54 h 116"/>
                  <a:gd name="T12" fmla="*/ 42 w 66"/>
                  <a:gd name="T13" fmla="*/ 46 h 116"/>
                  <a:gd name="T14" fmla="*/ 42 w 66"/>
                  <a:gd name="T15" fmla="*/ 38 h 116"/>
                  <a:gd name="T16" fmla="*/ 48 w 66"/>
                  <a:gd name="T17" fmla="*/ 34 h 116"/>
                  <a:gd name="T18" fmla="*/ 54 w 66"/>
                  <a:gd name="T19" fmla="*/ 28 h 116"/>
                  <a:gd name="T20" fmla="*/ 48 w 66"/>
                  <a:gd name="T21" fmla="*/ 24 h 116"/>
                  <a:gd name="T22" fmla="*/ 38 w 66"/>
                  <a:gd name="T23" fmla="*/ 20 h 116"/>
                  <a:gd name="T24" fmla="*/ 34 w 66"/>
                  <a:gd name="T25" fmla="*/ 12 h 116"/>
                  <a:gd name="T26" fmla="*/ 28 w 66"/>
                  <a:gd name="T27" fmla="*/ 0 h 116"/>
                  <a:gd name="T28" fmla="*/ 20 w 66"/>
                  <a:gd name="T29" fmla="*/ 6 h 116"/>
                  <a:gd name="T30" fmla="*/ 12 w 66"/>
                  <a:gd name="T31" fmla="*/ 10 h 116"/>
                  <a:gd name="T32" fmla="*/ 4 w 66"/>
                  <a:gd name="T33" fmla="*/ 14 h 116"/>
                  <a:gd name="T34" fmla="*/ 0 w 66"/>
                  <a:gd name="T35" fmla="*/ 22 h 116"/>
                  <a:gd name="T36" fmla="*/ 4 w 66"/>
                  <a:gd name="T37" fmla="*/ 30 h 116"/>
                  <a:gd name="T38" fmla="*/ 6 w 66"/>
                  <a:gd name="T39" fmla="*/ 40 h 116"/>
                  <a:gd name="T40" fmla="*/ 8 w 66"/>
                  <a:gd name="T41" fmla="*/ 46 h 116"/>
                  <a:gd name="T42" fmla="*/ 20 w 66"/>
                  <a:gd name="T43" fmla="*/ 50 h 116"/>
                  <a:gd name="T44" fmla="*/ 28 w 66"/>
                  <a:gd name="T45" fmla="*/ 58 h 116"/>
                  <a:gd name="T46" fmla="*/ 30 w 66"/>
                  <a:gd name="T47" fmla="*/ 70 h 116"/>
                  <a:gd name="T48" fmla="*/ 22 w 66"/>
                  <a:gd name="T49" fmla="*/ 72 h 116"/>
                  <a:gd name="T50" fmla="*/ 20 w 66"/>
                  <a:gd name="T51" fmla="*/ 78 h 116"/>
                  <a:gd name="T52" fmla="*/ 22 w 66"/>
                  <a:gd name="T53" fmla="*/ 88 h 116"/>
                  <a:gd name="T54" fmla="*/ 16 w 66"/>
                  <a:gd name="T55" fmla="*/ 94 h 116"/>
                  <a:gd name="T56" fmla="*/ 4 w 66"/>
                  <a:gd name="T57" fmla="*/ 100 h 116"/>
                  <a:gd name="T58" fmla="*/ 2 w 66"/>
                  <a:gd name="T59" fmla="*/ 116 h 116"/>
                  <a:gd name="T60" fmla="*/ 42 w 66"/>
                  <a:gd name="T61" fmla="*/ 108 h 116"/>
                  <a:gd name="T62" fmla="*/ 58 w 66"/>
                  <a:gd name="T63" fmla="*/ 112 h 116"/>
                  <a:gd name="T64" fmla="*/ 64 w 66"/>
                  <a:gd name="T65" fmla="*/ 106 h 116"/>
                  <a:gd name="T66" fmla="*/ 60 w 66"/>
                  <a:gd name="T67" fmla="*/ 9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 h="116">
                    <a:moveTo>
                      <a:pt x="60" y="86"/>
                    </a:moveTo>
                    <a:lnTo>
                      <a:pt x="54" y="84"/>
                    </a:lnTo>
                    <a:lnTo>
                      <a:pt x="50" y="82"/>
                    </a:lnTo>
                    <a:lnTo>
                      <a:pt x="50" y="78"/>
                    </a:lnTo>
                    <a:lnTo>
                      <a:pt x="50" y="76"/>
                    </a:lnTo>
                    <a:lnTo>
                      <a:pt x="50" y="72"/>
                    </a:lnTo>
                    <a:lnTo>
                      <a:pt x="52" y="68"/>
                    </a:lnTo>
                    <a:lnTo>
                      <a:pt x="52" y="64"/>
                    </a:lnTo>
                    <a:lnTo>
                      <a:pt x="52" y="60"/>
                    </a:lnTo>
                    <a:lnTo>
                      <a:pt x="50" y="58"/>
                    </a:lnTo>
                    <a:lnTo>
                      <a:pt x="48" y="56"/>
                    </a:lnTo>
                    <a:lnTo>
                      <a:pt x="46" y="54"/>
                    </a:lnTo>
                    <a:lnTo>
                      <a:pt x="44" y="50"/>
                    </a:lnTo>
                    <a:lnTo>
                      <a:pt x="42" y="46"/>
                    </a:lnTo>
                    <a:lnTo>
                      <a:pt x="42" y="42"/>
                    </a:lnTo>
                    <a:lnTo>
                      <a:pt x="42" y="38"/>
                    </a:lnTo>
                    <a:lnTo>
                      <a:pt x="46" y="36"/>
                    </a:lnTo>
                    <a:lnTo>
                      <a:pt x="48" y="34"/>
                    </a:lnTo>
                    <a:lnTo>
                      <a:pt x="52" y="30"/>
                    </a:lnTo>
                    <a:lnTo>
                      <a:pt x="54" y="28"/>
                    </a:lnTo>
                    <a:lnTo>
                      <a:pt x="56" y="24"/>
                    </a:lnTo>
                    <a:lnTo>
                      <a:pt x="48" y="24"/>
                    </a:lnTo>
                    <a:lnTo>
                      <a:pt x="42" y="22"/>
                    </a:lnTo>
                    <a:lnTo>
                      <a:pt x="38" y="20"/>
                    </a:lnTo>
                    <a:lnTo>
                      <a:pt x="36" y="16"/>
                    </a:lnTo>
                    <a:lnTo>
                      <a:pt x="34" y="12"/>
                    </a:lnTo>
                    <a:lnTo>
                      <a:pt x="30" y="6"/>
                    </a:lnTo>
                    <a:lnTo>
                      <a:pt x="28" y="0"/>
                    </a:lnTo>
                    <a:lnTo>
                      <a:pt x="24" y="4"/>
                    </a:lnTo>
                    <a:lnTo>
                      <a:pt x="20" y="6"/>
                    </a:lnTo>
                    <a:lnTo>
                      <a:pt x="16" y="8"/>
                    </a:lnTo>
                    <a:lnTo>
                      <a:pt x="12" y="10"/>
                    </a:lnTo>
                    <a:lnTo>
                      <a:pt x="6" y="12"/>
                    </a:lnTo>
                    <a:lnTo>
                      <a:pt x="4" y="14"/>
                    </a:lnTo>
                    <a:lnTo>
                      <a:pt x="0" y="20"/>
                    </a:lnTo>
                    <a:lnTo>
                      <a:pt x="0" y="22"/>
                    </a:lnTo>
                    <a:lnTo>
                      <a:pt x="2" y="24"/>
                    </a:lnTo>
                    <a:lnTo>
                      <a:pt x="4" y="30"/>
                    </a:lnTo>
                    <a:lnTo>
                      <a:pt x="4" y="34"/>
                    </a:lnTo>
                    <a:lnTo>
                      <a:pt x="6" y="40"/>
                    </a:lnTo>
                    <a:lnTo>
                      <a:pt x="8" y="44"/>
                    </a:lnTo>
                    <a:lnTo>
                      <a:pt x="8" y="46"/>
                    </a:lnTo>
                    <a:lnTo>
                      <a:pt x="14" y="48"/>
                    </a:lnTo>
                    <a:lnTo>
                      <a:pt x="20" y="50"/>
                    </a:lnTo>
                    <a:lnTo>
                      <a:pt x="24" y="54"/>
                    </a:lnTo>
                    <a:lnTo>
                      <a:pt x="28" y="58"/>
                    </a:lnTo>
                    <a:lnTo>
                      <a:pt x="30" y="64"/>
                    </a:lnTo>
                    <a:lnTo>
                      <a:pt x="30" y="70"/>
                    </a:lnTo>
                    <a:lnTo>
                      <a:pt x="26" y="70"/>
                    </a:lnTo>
                    <a:lnTo>
                      <a:pt x="22" y="72"/>
                    </a:lnTo>
                    <a:lnTo>
                      <a:pt x="18" y="72"/>
                    </a:lnTo>
                    <a:lnTo>
                      <a:pt x="20" y="78"/>
                    </a:lnTo>
                    <a:lnTo>
                      <a:pt x="20" y="82"/>
                    </a:lnTo>
                    <a:lnTo>
                      <a:pt x="22" y="88"/>
                    </a:lnTo>
                    <a:lnTo>
                      <a:pt x="24" y="92"/>
                    </a:lnTo>
                    <a:lnTo>
                      <a:pt x="16" y="94"/>
                    </a:lnTo>
                    <a:lnTo>
                      <a:pt x="10" y="96"/>
                    </a:lnTo>
                    <a:lnTo>
                      <a:pt x="4" y="100"/>
                    </a:lnTo>
                    <a:lnTo>
                      <a:pt x="2" y="108"/>
                    </a:lnTo>
                    <a:lnTo>
                      <a:pt x="2" y="116"/>
                    </a:lnTo>
                    <a:lnTo>
                      <a:pt x="22" y="110"/>
                    </a:lnTo>
                    <a:lnTo>
                      <a:pt x="42" y="108"/>
                    </a:lnTo>
                    <a:lnTo>
                      <a:pt x="50" y="110"/>
                    </a:lnTo>
                    <a:lnTo>
                      <a:pt x="58" y="112"/>
                    </a:lnTo>
                    <a:lnTo>
                      <a:pt x="66" y="114"/>
                    </a:lnTo>
                    <a:lnTo>
                      <a:pt x="64" y="106"/>
                    </a:lnTo>
                    <a:lnTo>
                      <a:pt x="62" y="100"/>
                    </a:lnTo>
                    <a:lnTo>
                      <a:pt x="60" y="92"/>
                    </a:lnTo>
                    <a:lnTo>
                      <a:pt x="60" y="8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3" name="Freeform 21"/>
              <p:cNvSpPr>
                <a:spLocks noChangeArrowheads="1"/>
              </p:cNvSpPr>
              <p:nvPr/>
            </p:nvSpPr>
            <p:spPr bwMode="auto">
              <a:xfrm>
                <a:off x="1776" y="137"/>
                <a:ext cx="8" cy="1"/>
              </a:xfrm>
              <a:custGeom>
                <a:avLst/>
                <a:gdLst>
                  <a:gd name="T0" fmla="*/ 8 w 8"/>
                  <a:gd name="T1" fmla="*/ 6 h 6"/>
                  <a:gd name="T2" fmla="*/ 4 w 8"/>
                  <a:gd name="T3" fmla="*/ 2 h 6"/>
                  <a:gd name="T4" fmla="*/ 0 w 8"/>
                  <a:gd name="T5" fmla="*/ 0 h 6"/>
                  <a:gd name="T6" fmla="*/ 4 w 8"/>
                  <a:gd name="T7" fmla="*/ 4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lnTo>
                      <a:pt x="4" y="2"/>
                    </a:lnTo>
                    <a:lnTo>
                      <a:pt x="0" y="0"/>
                    </a:lnTo>
                    <a:lnTo>
                      <a:pt x="4" y="4"/>
                    </a:lnTo>
                    <a:lnTo>
                      <a:pt x="8" y="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4" name="Freeform 22"/>
              <p:cNvSpPr>
                <a:spLocks noChangeArrowheads="1"/>
              </p:cNvSpPr>
              <p:nvPr/>
            </p:nvSpPr>
            <p:spPr bwMode="auto">
              <a:xfrm>
                <a:off x="1776" y="137"/>
                <a:ext cx="8" cy="1"/>
              </a:xfrm>
              <a:custGeom>
                <a:avLst/>
                <a:gdLst>
                  <a:gd name="T0" fmla="*/ 8 w 8"/>
                  <a:gd name="T1" fmla="*/ 6 h 6"/>
                  <a:gd name="T2" fmla="*/ 4 w 8"/>
                  <a:gd name="T3" fmla="*/ 2 h 6"/>
                  <a:gd name="T4" fmla="*/ 0 w 8"/>
                  <a:gd name="T5" fmla="*/ 0 h 6"/>
                  <a:gd name="T6" fmla="*/ 4 w 8"/>
                  <a:gd name="T7" fmla="*/ 4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lnTo>
                      <a:pt x="4" y="2"/>
                    </a:lnTo>
                    <a:lnTo>
                      <a:pt x="0" y="0"/>
                    </a:lnTo>
                    <a:lnTo>
                      <a:pt x="4" y="4"/>
                    </a:lnTo>
                    <a:lnTo>
                      <a:pt x="8" y="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5" name="Freeform 23"/>
              <p:cNvSpPr>
                <a:spLocks noChangeArrowheads="1"/>
              </p:cNvSpPr>
              <p:nvPr/>
            </p:nvSpPr>
            <p:spPr bwMode="auto">
              <a:xfrm>
                <a:off x="1568" y="32"/>
                <a:ext cx="142" cy="134"/>
              </a:xfrm>
              <a:custGeom>
                <a:avLst/>
                <a:gdLst>
                  <a:gd name="T0" fmla="*/ 52 w 142"/>
                  <a:gd name="T1" fmla="*/ 122 h 138"/>
                  <a:gd name="T2" fmla="*/ 38 w 142"/>
                  <a:gd name="T3" fmla="*/ 108 h 138"/>
                  <a:gd name="T4" fmla="*/ 32 w 142"/>
                  <a:gd name="T5" fmla="*/ 94 h 138"/>
                  <a:gd name="T6" fmla="*/ 34 w 142"/>
                  <a:gd name="T7" fmla="*/ 82 h 138"/>
                  <a:gd name="T8" fmla="*/ 44 w 142"/>
                  <a:gd name="T9" fmla="*/ 68 h 138"/>
                  <a:gd name="T10" fmla="*/ 62 w 142"/>
                  <a:gd name="T11" fmla="*/ 56 h 138"/>
                  <a:gd name="T12" fmla="*/ 72 w 142"/>
                  <a:gd name="T13" fmla="*/ 50 h 138"/>
                  <a:gd name="T14" fmla="*/ 88 w 142"/>
                  <a:gd name="T15" fmla="*/ 44 h 138"/>
                  <a:gd name="T16" fmla="*/ 106 w 142"/>
                  <a:gd name="T17" fmla="*/ 38 h 138"/>
                  <a:gd name="T18" fmla="*/ 124 w 142"/>
                  <a:gd name="T19" fmla="*/ 32 h 138"/>
                  <a:gd name="T20" fmla="*/ 136 w 142"/>
                  <a:gd name="T21" fmla="*/ 22 h 138"/>
                  <a:gd name="T22" fmla="*/ 142 w 142"/>
                  <a:gd name="T23" fmla="*/ 12 h 138"/>
                  <a:gd name="T24" fmla="*/ 140 w 142"/>
                  <a:gd name="T25" fmla="*/ 0 h 138"/>
                  <a:gd name="T26" fmla="*/ 116 w 142"/>
                  <a:gd name="T27" fmla="*/ 6 h 138"/>
                  <a:gd name="T28" fmla="*/ 96 w 142"/>
                  <a:gd name="T29" fmla="*/ 12 h 138"/>
                  <a:gd name="T30" fmla="*/ 90 w 142"/>
                  <a:gd name="T31" fmla="*/ 16 h 138"/>
                  <a:gd name="T32" fmla="*/ 84 w 142"/>
                  <a:gd name="T33" fmla="*/ 20 h 138"/>
                  <a:gd name="T34" fmla="*/ 78 w 142"/>
                  <a:gd name="T35" fmla="*/ 22 h 138"/>
                  <a:gd name="T36" fmla="*/ 72 w 142"/>
                  <a:gd name="T37" fmla="*/ 26 h 138"/>
                  <a:gd name="T38" fmla="*/ 66 w 142"/>
                  <a:gd name="T39" fmla="*/ 28 h 138"/>
                  <a:gd name="T40" fmla="*/ 62 w 142"/>
                  <a:gd name="T41" fmla="*/ 28 h 138"/>
                  <a:gd name="T42" fmla="*/ 56 w 142"/>
                  <a:gd name="T43" fmla="*/ 28 h 138"/>
                  <a:gd name="T44" fmla="*/ 52 w 142"/>
                  <a:gd name="T45" fmla="*/ 28 h 138"/>
                  <a:gd name="T46" fmla="*/ 46 w 142"/>
                  <a:gd name="T47" fmla="*/ 30 h 138"/>
                  <a:gd name="T48" fmla="*/ 44 w 142"/>
                  <a:gd name="T49" fmla="*/ 30 h 138"/>
                  <a:gd name="T50" fmla="*/ 40 w 142"/>
                  <a:gd name="T51" fmla="*/ 34 h 138"/>
                  <a:gd name="T52" fmla="*/ 38 w 142"/>
                  <a:gd name="T53" fmla="*/ 38 h 138"/>
                  <a:gd name="T54" fmla="*/ 36 w 142"/>
                  <a:gd name="T55" fmla="*/ 42 h 138"/>
                  <a:gd name="T56" fmla="*/ 34 w 142"/>
                  <a:gd name="T57" fmla="*/ 46 h 138"/>
                  <a:gd name="T58" fmla="*/ 32 w 142"/>
                  <a:gd name="T59" fmla="*/ 52 h 138"/>
                  <a:gd name="T60" fmla="*/ 28 w 142"/>
                  <a:gd name="T61" fmla="*/ 54 h 138"/>
                  <a:gd name="T62" fmla="*/ 24 w 142"/>
                  <a:gd name="T63" fmla="*/ 54 h 138"/>
                  <a:gd name="T64" fmla="*/ 20 w 142"/>
                  <a:gd name="T65" fmla="*/ 56 h 138"/>
                  <a:gd name="T66" fmla="*/ 16 w 142"/>
                  <a:gd name="T67" fmla="*/ 56 h 138"/>
                  <a:gd name="T68" fmla="*/ 12 w 142"/>
                  <a:gd name="T69" fmla="*/ 58 h 138"/>
                  <a:gd name="T70" fmla="*/ 4 w 142"/>
                  <a:gd name="T71" fmla="*/ 70 h 138"/>
                  <a:gd name="T72" fmla="*/ 0 w 142"/>
                  <a:gd name="T73" fmla="*/ 84 h 138"/>
                  <a:gd name="T74" fmla="*/ 0 w 142"/>
                  <a:gd name="T75" fmla="*/ 98 h 138"/>
                  <a:gd name="T76" fmla="*/ 2 w 142"/>
                  <a:gd name="T77" fmla="*/ 112 h 138"/>
                  <a:gd name="T78" fmla="*/ 6 w 142"/>
                  <a:gd name="T79" fmla="*/ 120 h 138"/>
                  <a:gd name="T80" fmla="*/ 8 w 142"/>
                  <a:gd name="T81" fmla="*/ 126 h 138"/>
                  <a:gd name="T82" fmla="*/ 12 w 142"/>
                  <a:gd name="T83" fmla="*/ 130 h 138"/>
                  <a:gd name="T84" fmla="*/ 18 w 142"/>
                  <a:gd name="T85" fmla="*/ 134 h 138"/>
                  <a:gd name="T86" fmla="*/ 24 w 142"/>
                  <a:gd name="T87" fmla="*/ 136 h 138"/>
                  <a:gd name="T88" fmla="*/ 32 w 142"/>
                  <a:gd name="T89" fmla="*/ 136 h 138"/>
                  <a:gd name="T90" fmla="*/ 50 w 142"/>
                  <a:gd name="T91" fmla="*/ 138 h 138"/>
                  <a:gd name="T92" fmla="*/ 70 w 142"/>
                  <a:gd name="T93" fmla="*/ 138 h 138"/>
                  <a:gd name="T94" fmla="*/ 64 w 142"/>
                  <a:gd name="T95" fmla="*/ 132 h 138"/>
                  <a:gd name="T96" fmla="*/ 58 w 142"/>
                  <a:gd name="T97" fmla="*/ 128 h 138"/>
                  <a:gd name="T98" fmla="*/ 52 w 142"/>
                  <a:gd name="T99"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 h="138">
                    <a:moveTo>
                      <a:pt x="52" y="122"/>
                    </a:moveTo>
                    <a:lnTo>
                      <a:pt x="38" y="108"/>
                    </a:lnTo>
                    <a:lnTo>
                      <a:pt x="32" y="94"/>
                    </a:lnTo>
                    <a:lnTo>
                      <a:pt x="34" y="82"/>
                    </a:lnTo>
                    <a:lnTo>
                      <a:pt x="44" y="68"/>
                    </a:lnTo>
                    <a:lnTo>
                      <a:pt x="62" y="56"/>
                    </a:lnTo>
                    <a:lnTo>
                      <a:pt x="72" y="50"/>
                    </a:lnTo>
                    <a:lnTo>
                      <a:pt x="88" y="44"/>
                    </a:lnTo>
                    <a:lnTo>
                      <a:pt x="106" y="38"/>
                    </a:lnTo>
                    <a:lnTo>
                      <a:pt x="124" y="32"/>
                    </a:lnTo>
                    <a:lnTo>
                      <a:pt x="136" y="22"/>
                    </a:lnTo>
                    <a:lnTo>
                      <a:pt x="142" y="12"/>
                    </a:lnTo>
                    <a:lnTo>
                      <a:pt x="140" y="0"/>
                    </a:lnTo>
                    <a:lnTo>
                      <a:pt x="116" y="6"/>
                    </a:lnTo>
                    <a:lnTo>
                      <a:pt x="96" y="12"/>
                    </a:lnTo>
                    <a:lnTo>
                      <a:pt x="90" y="16"/>
                    </a:lnTo>
                    <a:lnTo>
                      <a:pt x="84" y="20"/>
                    </a:lnTo>
                    <a:lnTo>
                      <a:pt x="78" y="22"/>
                    </a:lnTo>
                    <a:lnTo>
                      <a:pt x="72" y="26"/>
                    </a:lnTo>
                    <a:lnTo>
                      <a:pt x="66" y="28"/>
                    </a:lnTo>
                    <a:lnTo>
                      <a:pt x="62" y="28"/>
                    </a:lnTo>
                    <a:lnTo>
                      <a:pt x="56" y="28"/>
                    </a:lnTo>
                    <a:lnTo>
                      <a:pt x="52" y="28"/>
                    </a:lnTo>
                    <a:lnTo>
                      <a:pt x="46" y="30"/>
                    </a:lnTo>
                    <a:lnTo>
                      <a:pt x="44" y="30"/>
                    </a:lnTo>
                    <a:lnTo>
                      <a:pt x="40" y="34"/>
                    </a:lnTo>
                    <a:lnTo>
                      <a:pt x="38" y="38"/>
                    </a:lnTo>
                    <a:lnTo>
                      <a:pt x="36" y="42"/>
                    </a:lnTo>
                    <a:lnTo>
                      <a:pt x="34" y="46"/>
                    </a:lnTo>
                    <a:lnTo>
                      <a:pt x="32" y="52"/>
                    </a:lnTo>
                    <a:lnTo>
                      <a:pt x="28" y="54"/>
                    </a:lnTo>
                    <a:lnTo>
                      <a:pt x="24" y="54"/>
                    </a:lnTo>
                    <a:lnTo>
                      <a:pt x="20" y="56"/>
                    </a:lnTo>
                    <a:lnTo>
                      <a:pt x="16" y="56"/>
                    </a:lnTo>
                    <a:lnTo>
                      <a:pt x="12" y="58"/>
                    </a:lnTo>
                    <a:lnTo>
                      <a:pt x="4" y="70"/>
                    </a:lnTo>
                    <a:lnTo>
                      <a:pt x="0" y="84"/>
                    </a:lnTo>
                    <a:lnTo>
                      <a:pt x="0" y="98"/>
                    </a:lnTo>
                    <a:lnTo>
                      <a:pt x="2" y="112"/>
                    </a:lnTo>
                    <a:lnTo>
                      <a:pt x="6" y="120"/>
                    </a:lnTo>
                    <a:lnTo>
                      <a:pt x="8" y="126"/>
                    </a:lnTo>
                    <a:lnTo>
                      <a:pt x="12" y="130"/>
                    </a:lnTo>
                    <a:lnTo>
                      <a:pt x="18" y="134"/>
                    </a:lnTo>
                    <a:lnTo>
                      <a:pt x="24" y="136"/>
                    </a:lnTo>
                    <a:lnTo>
                      <a:pt x="32" y="136"/>
                    </a:lnTo>
                    <a:lnTo>
                      <a:pt x="50" y="138"/>
                    </a:lnTo>
                    <a:lnTo>
                      <a:pt x="70" y="138"/>
                    </a:lnTo>
                    <a:lnTo>
                      <a:pt x="64" y="132"/>
                    </a:lnTo>
                    <a:lnTo>
                      <a:pt x="58" y="128"/>
                    </a:lnTo>
                    <a:lnTo>
                      <a:pt x="52" y="12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 name="Freeform 24"/>
              <p:cNvSpPr>
                <a:spLocks noChangeArrowheads="1"/>
              </p:cNvSpPr>
              <p:nvPr/>
            </p:nvSpPr>
            <p:spPr bwMode="auto">
              <a:xfrm>
                <a:off x="1568" y="32"/>
                <a:ext cx="142" cy="134"/>
              </a:xfrm>
              <a:custGeom>
                <a:avLst/>
                <a:gdLst>
                  <a:gd name="T0" fmla="*/ 52 w 142"/>
                  <a:gd name="T1" fmla="*/ 122 h 138"/>
                  <a:gd name="T2" fmla="*/ 38 w 142"/>
                  <a:gd name="T3" fmla="*/ 108 h 138"/>
                  <a:gd name="T4" fmla="*/ 32 w 142"/>
                  <a:gd name="T5" fmla="*/ 94 h 138"/>
                  <a:gd name="T6" fmla="*/ 34 w 142"/>
                  <a:gd name="T7" fmla="*/ 82 h 138"/>
                  <a:gd name="T8" fmla="*/ 44 w 142"/>
                  <a:gd name="T9" fmla="*/ 68 h 138"/>
                  <a:gd name="T10" fmla="*/ 62 w 142"/>
                  <a:gd name="T11" fmla="*/ 56 h 138"/>
                  <a:gd name="T12" fmla="*/ 72 w 142"/>
                  <a:gd name="T13" fmla="*/ 50 h 138"/>
                  <a:gd name="T14" fmla="*/ 88 w 142"/>
                  <a:gd name="T15" fmla="*/ 44 h 138"/>
                  <a:gd name="T16" fmla="*/ 106 w 142"/>
                  <a:gd name="T17" fmla="*/ 38 h 138"/>
                  <a:gd name="T18" fmla="*/ 124 w 142"/>
                  <a:gd name="T19" fmla="*/ 32 h 138"/>
                  <a:gd name="T20" fmla="*/ 136 w 142"/>
                  <a:gd name="T21" fmla="*/ 22 h 138"/>
                  <a:gd name="T22" fmla="*/ 142 w 142"/>
                  <a:gd name="T23" fmla="*/ 12 h 138"/>
                  <a:gd name="T24" fmla="*/ 140 w 142"/>
                  <a:gd name="T25" fmla="*/ 0 h 138"/>
                  <a:gd name="T26" fmla="*/ 116 w 142"/>
                  <a:gd name="T27" fmla="*/ 6 h 138"/>
                  <a:gd name="T28" fmla="*/ 96 w 142"/>
                  <a:gd name="T29" fmla="*/ 12 h 138"/>
                  <a:gd name="T30" fmla="*/ 90 w 142"/>
                  <a:gd name="T31" fmla="*/ 16 h 138"/>
                  <a:gd name="T32" fmla="*/ 84 w 142"/>
                  <a:gd name="T33" fmla="*/ 20 h 138"/>
                  <a:gd name="T34" fmla="*/ 78 w 142"/>
                  <a:gd name="T35" fmla="*/ 22 h 138"/>
                  <a:gd name="T36" fmla="*/ 72 w 142"/>
                  <a:gd name="T37" fmla="*/ 26 h 138"/>
                  <a:gd name="T38" fmla="*/ 66 w 142"/>
                  <a:gd name="T39" fmla="*/ 28 h 138"/>
                  <a:gd name="T40" fmla="*/ 62 w 142"/>
                  <a:gd name="T41" fmla="*/ 28 h 138"/>
                  <a:gd name="T42" fmla="*/ 56 w 142"/>
                  <a:gd name="T43" fmla="*/ 28 h 138"/>
                  <a:gd name="T44" fmla="*/ 52 w 142"/>
                  <a:gd name="T45" fmla="*/ 28 h 138"/>
                  <a:gd name="T46" fmla="*/ 46 w 142"/>
                  <a:gd name="T47" fmla="*/ 30 h 138"/>
                  <a:gd name="T48" fmla="*/ 44 w 142"/>
                  <a:gd name="T49" fmla="*/ 30 h 138"/>
                  <a:gd name="T50" fmla="*/ 40 w 142"/>
                  <a:gd name="T51" fmla="*/ 34 h 138"/>
                  <a:gd name="T52" fmla="*/ 38 w 142"/>
                  <a:gd name="T53" fmla="*/ 38 h 138"/>
                  <a:gd name="T54" fmla="*/ 36 w 142"/>
                  <a:gd name="T55" fmla="*/ 42 h 138"/>
                  <a:gd name="T56" fmla="*/ 34 w 142"/>
                  <a:gd name="T57" fmla="*/ 46 h 138"/>
                  <a:gd name="T58" fmla="*/ 32 w 142"/>
                  <a:gd name="T59" fmla="*/ 52 h 138"/>
                  <a:gd name="T60" fmla="*/ 28 w 142"/>
                  <a:gd name="T61" fmla="*/ 54 h 138"/>
                  <a:gd name="T62" fmla="*/ 24 w 142"/>
                  <a:gd name="T63" fmla="*/ 54 h 138"/>
                  <a:gd name="T64" fmla="*/ 20 w 142"/>
                  <a:gd name="T65" fmla="*/ 56 h 138"/>
                  <a:gd name="T66" fmla="*/ 16 w 142"/>
                  <a:gd name="T67" fmla="*/ 56 h 138"/>
                  <a:gd name="T68" fmla="*/ 12 w 142"/>
                  <a:gd name="T69" fmla="*/ 58 h 138"/>
                  <a:gd name="T70" fmla="*/ 4 w 142"/>
                  <a:gd name="T71" fmla="*/ 70 h 138"/>
                  <a:gd name="T72" fmla="*/ 0 w 142"/>
                  <a:gd name="T73" fmla="*/ 84 h 138"/>
                  <a:gd name="T74" fmla="*/ 0 w 142"/>
                  <a:gd name="T75" fmla="*/ 98 h 138"/>
                  <a:gd name="T76" fmla="*/ 2 w 142"/>
                  <a:gd name="T77" fmla="*/ 112 h 138"/>
                  <a:gd name="T78" fmla="*/ 6 w 142"/>
                  <a:gd name="T79" fmla="*/ 120 h 138"/>
                  <a:gd name="T80" fmla="*/ 8 w 142"/>
                  <a:gd name="T81" fmla="*/ 126 h 138"/>
                  <a:gd name="T82" fmla="*/ 12 w 142"/>
                  <a:gd name="T83" fmla="*/ 130 h 138"/>
                  <a:gd name="T84" fmla="*/ 18 w 142"/>
                  <a:gd name="T85" fmla="*/ 134 h 138"/>
                  <a:gd name="T86" fmla="*/ 24 w 142"/>
                  <a:gd name="T87" fmla="*/ 136 h 138"/>
                  <a:gd name="T88" fmla="*/ 32 w 142"/>
                  <a:gd name="T89" fmla="*/ 136 h 138"/>
                  <a:gd name="T90" fmla="*/ 50 w 142"/>
                  <a:gd name="T91" fmla="*/ 138 h 138"/>
                  <a:gd name="T92" fmla="*/ 70 w 142"/>
                  <a:gd name="T93" fmla="*/ 138 h 138"/>
                  <a:gd name="T94" fmla="*/ 64 w 142"/>
                  <a:gd name="T95" fmla="*/ 132 h 138"/>
                  <a:gd name="T96" fmla="*/ 58 w 142"/>
                  <a:gd name="T97" fmla="*/ 128 h 138"/>
                  <a:gd name="T98" fmla="*/ 52 w 142"/>
                  <a:gd name="T99"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 h="138">
                    <a:moveTo>
                      <a:pt x="52" y="122"/>
                    </a:moveTo>
                    <a:lnTo>
                      <a:pt x="38" y="108"/>
                    </a:lnTo>
                    <a:lnTo>
                      <a:pt x="32" y="94"/>
                    </a:lnTo>
                    <a:lnTo>
                      <a:pt x="34" y="82"/>
                    </a:lnTo>
                    <a:lnTo>
                      <a:pt x="44" y="68"/>
                    </a:lnTo>
                    <a:lnTo>
                      <a:pt x="62" y="56"/>
                    </a:lnTo>
                    <a:lnTo>
                      <a:pt x="72" y="50"/>
                    </a:lnTo>
                    <a:lnTo>
                      <a:pt x="88" y="44"/>
                    </a:lnTo>
                    <a:lnTo>
                      <a:pt x="106" y="38"/>
                    </a:lnTo>
                    <a:lnTo>
                      <a:pt x="124" y="32"/>
                    </a:lnTo>
                    <a:lnTo>
                      <a:pt x="136" y="22"/>
                    </a:lnTo>
                    <a:lnTo>
                      <a:pt x="142" y="12"/>
                    </a:lnTo>
                    <a:lnTo>
                      <a:pt x="140" y="0"/>
                    </a:lnTo>
                    <a:lnTo>
                      <a:pt x="116" y="6"/>
                    </a:lnTo>
                    <a:lnTo>
                      <a:pt x="96" y="12"/>
                    </a:lnTo>
                    <a:lnTo>
                      <a:pt x="90" y="16"/>
                    </a:lnTo>
                    <a:lnTo>
                      <a:pt x="84" y="20"/>
                    </a:lnTo>
                    <a:lnTo>
                      <a:pt x="78" y="22"/>
                    </a:lnTo>
                    <a:lnTo>
                      <a:pt x="72" y="26"/>
                    </a:lnTo>
                    <a:lnTo>
                      <a:pt x="66" y="28"/>
                    </a:lnTo>
                    <a:lnTo>
                      <a:pt x="62" y="28"/>
                    </a:lnTo>
                    <a:lnTo>
                      <a:pt x="56" y="28"/>
                    </a:lnTo>
                    <a:lnTo>
                      <a:pt x="52" y="28"/>
                    </a:lnTo>
                    <a:lnTo>
                      <a:pt x="46" y="30"/>
                    </a:lnTo>
                    <a:lnTo>
                      <a:pt x="44" y="30"/>
                    </a:lnTo>
                    <a:lnTo>
                      <a:pt x="40" y="34"/>
                    </a:lnTo>
                    <a:lnTo>
                      <a:pt x="38" y="38"/>
                    </a:lnTo>
                    <a:lnTo>
                      <a:pt x="36" y="42"/>
                    </a:lnTo>
                    <a:lnTo>
                      <a:pt x="34" y="46"/>
                    </a:lnTo>
                    <a:lnTo>
                      <a:pt x="32" y="52"/>
                    </a:lnTo>
                    <a:lnTo>
                      <a:pt x="28" y="54"/>
                    </a:lnTo>
                    <a:lnTo>
                      <a:pt x="24" y="54"/>
                    </a:lnTo>
                    <a:lnTo>
                      <a:pt x="20" y="56"/>
                    </a:lnTo>
                    <a:lnTo>
                      <a:pt x="16" y="56"/>
                    </a:lnTo>
                    <a:lnTo>
                      <a:pt x="12" y="58"/>
                    </a:lnTo>
                    <a:lnTo>
                      <a:pt x="4" y="70"/>
                    </a:lnTo>
                    <a:lnTo>
                      <a:pt x="0" y="84"/>
                    </a:lnTo>
                    <a:lnTo>
                      <a:pt x="0" y="98"/>
                    </a:lnTo>
                    <a:lnTo>
                      <a:pt x="2" y="112"/>
                    </a:lnTo>
                    <a:lnTo>
                      <a:pt x="6" y="120"/>
                    </a:lnTo>
                    <a:lnTo>
                      <a:pt x="8" y="126"/>
                    </a:lnTo>
                    <a:lnTo>
                      <a:pt x="12" y="130"/>
                    </a:lnTo>
                    <a:lnTo>
                      <a:pt x="18" y="134"/>
                    </a:lnTo>
                    <a:lnTo>
                      <a:pt x="24" y="136"/>
                    </a:lnTo>
                    <a:lnTo>
                      <a:pt x="32" y="136"/>
                    </a:lnTo>
                    <a:lnTo>
                      <a:pt x="50" y="138"/>
                    </a:lnTo>
                    <a:lnTo>
                      <a:pt x="70" y="138"/>
                    </a:lnTo>
                    <a:lnTo>
                      <a:pt x="64" y="132"/>
                    </a:lnTo>
                    <a:lnTo>
                      <a:pt x="58" y="128"/>
                    </a:lnTo>
                    <a:lnTo>
                      <a:pt x="52" y="12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 name="Freeform 25"/>
              <p:cNvSpPr>
                <a:spLocks noEditPoints="1" noChangeArrowheads="1"/>
              </p:cNvSpPr>
              <p:nvPr/>
            </p:nvSpPr>
            <p:spPr bwMode="auto">
              <a:xfrm>
                <a:off x="946" y="46"/>
                <a:ext cx="1795" cy="1404"/>
              </a:xfrm>
              <a:custGeom>
                <a:avLst/>
                <a:gdLst>
                  <a:gd name="T0" fmla="*/ 1632 w 1796"/>
                  <a:gd name="T1" fmla="*/ 152 h 1416"/>
                  <a:gd name="T2" fmla="*/ 1476 w 1796"/>
                  <a:gd name="T3" fmla="*/ 114 h 1416"/>
                  <a:gd name="T4" fmla="*/ 1368 w 1796"/>
                  <a:gd name="T5" fmla="*/ 124 h 1416"/>
                  <a:gd name="T6" fmla="*/ 1224 w 1796"/>
                  <a:gd name="T7" fmla="*/ 90 h 1416"/>
                  <a:gd name="T8" fmla="*/ 1140 w 1796"/>
                  <a:gd name="T9" fmla="*/ 88 h 1416"/>
                  <a:gd name="T10" fmla="*/ 1150 w 1796"/>
                  <a:gd name="T11" fmla="*/ 18 h 1416"/>
                  <a:gd name="T12" fmla="*/ 946 w 1796"/>
                  <a:gd name="T13" fmla="*/ 30 h 1416"/>
                  <a:gd name="T14" fmla="*/ 894 w 1796"/>
                  <a:gd name="T15" fmla="*/ 106 h 1416"/>
                  <a:gd name="T16" fmla="*/ 876 w 1796"/>
                  <a:gd name="T17" fmla="*/ 116 h 1416"/>
                  <a:gd name="T18" fmla="*/ 840 w 1796"/>
                  <a:gd name="T19" fmla="*/ 120 h 1416"/>
                  <a:gd name="T20" fmla="*/ 794 w 1796"/>
                  <a:gd name="T21" fmla="*/ 78 h 1416"/>
                  <a:gd name="T22" fmla="*/ 696 w 1796"/>
                  <a:gd name="T23" fmla="*/ 150 h 1416"/>
                  <a:gd name="T24" fmla="*/ 560 w 1796"/>
                  <a:gd name="T25" fmla="*/ 174 h 1416"/>
                  <a:gd name="T26" fmla="*/ 518 w 1796"/>
                  <a:gd name="T27" fmla="*/ 204 h 1416"/>
                  <a:gd name="T28" fmla="*/ 466 w 1796"/>
                  <a:gd name="T29" fmla="*/ 170 h 1416"/>
                  <a:gd name="T30" fmla="*/ 338 w 1796"/>
                  <a:gd name="T31" fmla="*/ 114 h 1416"/>
                  <a:gd name="T32" fmla="*/ 272 w 1796"/>
                  <a:gd name="T33" fmla="*/ 210 h 1416"/>
                  <a:gd name="T34" fmla="*/ 206 w 1796"/>
                  <a:gd name="T35" fmla="*/ 302 h 1416"/>
                  <a:gd name="T36" fmla="*/ 286 w 1796"/>
                  <a:gd name="T37" fmla="*/ 344 h 1416"/>
                  <a:gd name="T38" fmla="*/ 304 w 1796"/>
                  <a:gd name="T39" fmla="*/ 224 h 1416"/>
                  <a:gd name="T40" fmla="*/ 368 w 1796"/>
                  <a:gd name="T41" fmla="*/ 228 h 1416"/>
                  <a:gd name="T42" fmla="*/ 428 w 1796"/>
                  <a:gd name="T43" fmla="*/ 266 h 1416"/>
                  <a:gd name="T44" fmla="*/ 388 w 1796"/>
                  <a:gd name="T45" fmla="*/ 304 h 1416"/>
                  <a:gd name="T46" fmla="*/ 258 w 1796"/>
                  <a:gd name="T47" fmla="*/ 366 h 1416"/>
                  <a:gd name="T48" fmla="*/ 172 w 1796"/>
                  <a:gd name="T49" fmla="*/ 414 h 1416"/>
                  <a:gd name="T50" fmla="*/ 76 w 1796"/>
                  <a:gd name="T51" fmla="*/ 512 h 1416"/>
                  <a:gd name="T52" fmla="*/ 150 w 1796"/>
                  <a:gd name="T53" fmla="*/ 550 h 1416"/>
                  <a:gd name="T54" fmla="*/ 274 w 1796"/>
                  <a:gd name="T55" fmla="*/ 536 h 1416"/>
                  <a:gd name="T56" fmla="*/ 320 w 1796"/>
                  <a:gd name="T57" fmla="*/ 548 h 1416"/>
                  <a:gd name="T58" fmla="*/ 350 w 1796"/>
                  <a:gd name="T59" fmla="*/ 592 h 1416"/>
                  <a:gd name="T60" fmla="*/ 370 w 1796"/>
                  <a:gd name="T61" fmla="*/ 538 h 1416"/>
                  <a:gd name="T62" fmla="*/ 468 w 1796"/>
                  <a:gd name="T63" fmla="*/ 652 h 1416"/>
                  <a:gd name="T64" fmla="*/ 254 w 1796"/>
                  <a:gd name="T65" fmla="*/ 602 h 1416"/>
                  <a:gd name="T66" fmla="*/ 84 w 1796"/>
                  <a:gd name="T67" fmla="*/ 638 h 1416"/>
                  <a:gd name="T68" fmla="*/ 64 w 1796"/>
                  <a:gd name="T69" fmla="*/ 960 h 1416"/>
                  <a:gd name="T70" fmla="*/ 230 w 1796"/>
                  <a:gd name="T71" fmla="*/ 972 h 1416"/>
                  <a:gd name="T72" fmla="*/ 290 w 1796"/>
                  <a:gd name="T73" fmla="*/ 1284 h 1416"/>
                  <a:gd name="T74" fmla="*/ 458 w 1796"/>
                  <a:gd name="T75" fmla="*/ 1292 h 1416"/>
                  <a:gd name="T76" fmla="*/ 530 w 1796"/>
                  <a:gd name="T77" fmla="*/ 1020 h 1416"/>
                  <a:gd name="T78" fmla="*/ 528 w 1796"/>
                  <a:gd name="T79" fmla="*/ 870 h 1416"/>
                  <a:gd name="T80" fmla="*/ 520 w 1796"/>
                  <a:gd name="T81" fmla="*/ 794 h 1416"/>
                  <a:gd name="T82" fmla="*/ 656 w 1796"/>
                  <a:gd name="T83" fmla="*/ 720 h 1416"/>
                  <a:gd name="T84" fmla="*/ 630 w 1796"/>
                  <a:gd name="T85" fmla="*/ 710 h 1416"/>
                  <a:gd name="T86" fmla="*/ 772 w 1796"/>
                  <a:gd name="T87" fmla="*/ 760 h 1416"/>
                  <a:gd name="T88" fmla="*/ 858 w 1796"/>
                  <a:gd name="T89" fmla="*/ 916 h 1416"/>
                  <a:gd name="T90" fmla="*/ 938 w 1796"/>
                  <a:gd name="T91" fmla="*/ 772 h 1416"/>
                  <a:gd name="T92" fmla="*/ 1004 w 1796"/>
                  <a:gd name="T93" fmla="*/ 834 h 1416"/>
                  <a:gd name="T94" fmla="*/ 1064 w 1796"/>
                  <a:gd name="T95" fmla="*/ 994 h 1416"/>
                  <a:gd name="T96" fmla="*/ 1118 w 1796"/>
                  <a:gd name="T97" fmla="*/ 862 h 1416"/>
                  <a:gd name="T98" fmla="*/ 1148 w 1796"/>
                  <a:gd name="T99" fmla="*/ 786 h 1416"/>
                  <a:gd name="T100" fmla="*/ 1232 w 1796"/>
                  <a:gd name="T101" fmla="*/ 588 h 1416"/>
                  <a:gd name="T102" fmla="*/ 1272 w 1796"/>
                  <a:gd name="T103" fmla="*/ 566 h 1416"/>
                  <a:gd name="T104" fmla="*/ 1300 w 1796"/>
                  <a:gd name="T105" fmla="*/ 546 h 1416"/>
                  <a:gd name="T106" fmla="*/ 1364 w 1796"/>
                  <a:gd name="T107" fmla="*/ 486 h 1416"/>
                  <a:gd name="T108" fmla="*/ 1330 w 1796"/>
                  <a:gd name="T109" fmla="*/ 366 h 1416"/>
                  <a:gd name="T110" fmla="*/ 1532 w 1796"/>
                  <a:gd name="T111" fmla="*/ 274 h 1416"/>
                  <a:gd name="T112" fmla="*/ 1552 w 1796"/>
                  <a:gd name="T113" fmla="*/ 406 h 1416"/>
                  <a:gd name="T114" fmla="*/ 1660 w 1796"/>
                  <a:gd name="T115" fmla="*/ 278 h 1416"/>
                  <a:gd name="T116" fmla="*/ 1768 w 1796"/>
                  <a:gd name="T117" fmla="*/ 206 h 1416"/>
                  <a:gd name="T118" fmla="*/ 812 w 1796"/>
                  <a:gd name="T119" fmla="*/ 188 h 1416"/>
                  <a:gd name="T120" fmla="*/ 834 w 1796"/>
                  <a:gd name="T121" fmla="*/ 162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416">
                    <a:moveTo>
                      <a:pt x="1702" y="140"/>
                    </a:moveTo>
                    <a:lnTo>
                      <a:pt x="1696" y="138"/>
                    </a:lnTo>
                    <a:lnTo>
                      <a:pt x="1692" y="136"/>
                    </a:lnTo>
                    <a:lnTo>
                      <a:pt x="1686" y="136"/>
                    </a:lnTo>
                    <a:lnTo>
                      <a:pt x="1680" y="134"/>
                    </a:lnTo>
                    <a:lnTo>
                      <a:pt x="1676" y="134"/>
                    </a:lnTo>
                    <a:lnTo>
                      <a:pt x="1672" y="134"/>
                    </a:lnTo>
                    <a:lnTo>
                      <a:pt x="1668" y="138"/>
                    </a:lnTo>
                    <a:lnTo>
                      <a:pt x="1666" y="140"/>
                    </a:lnTo>
                    <a:lnTo>
                      <a:pt x="1666" y="144"/>
                    </a:lnTo>
                    <a:lnTo>
                      <a:pt x="1666" y="148"/>
                    </a:lnTo>
                    <a:lnTo>
                      <a:pt x="1666" y="150"/>
                    </a:lnTo>
                    <a:lnTo>
                      <a:pt x="1664" y="154"/>
                    </a:lnTo>
                    <a:lnTo>
                      <a:pt x="1664" y="156"/>
                    </a:lnTo>
                    <a:lnTo>
                      <a:pt x="1660" y="158"/>
                    </a:lnTo>
                    <a:lnTo>
                      <a:pt x="1654" y="160"/>
                    </a:lnTo>
                    <a:lnTo>
                      <a:pt x="1648" y="160"/>
                    </a:lnTo>
                    <a:lnTo>
                      <a:pt x="1642" y="158"/>
                    </a:lnTo>
                    <a:lnTo>
                      <a:pt x="1638" y="154"/>
                    </a:lnTo>
                    <a:lnTo>
                      <a:pt x="1632" y="152"/>
                    </a:lnTo>
                    <a:lnTo>
                      <a:pt x="1628" y="148"/>
                    </a:lnTo>
                    <a:lnTo>
                      <a:pt x="1622" y="146"/>
                    </a:lnTo>
                    <a:lnTo>
                      <a:pt x="1604" y="146"/>
                    </a:lnTo>
                    <a:lnTo>
                      <a:pt x="1590" y="152"/>
                    </a:lnTo>
                    <a:lnTo>
                      <a:pt x="1588" y="150"/>
                    </a:lnTo>
                    <a:lnTo>
                      <a:pt x="1584" y="146"/>
                    </a:lnTo>
                    <a:lnTo>
                      <a:pt x="1582" y="144"/>
                    </a:lnTo>
                    <a:lnTo>
                      <a:pt x="1580" y="140"/>
                    </a:lnTo>
                    <a:lnTo>
                      <a:pt x="1580" y="146"/>
                    </a:lnTo>
                    <a:lnTo>
                      <a:pt x="1580" y="154"/>
                    </a:lnTo>
                    <a:lnTo>
                      <a:pt x="1580" y="160"/>
                    </a:lnTo>
                    <a:lnTo>
                      <a:pt x="1570" y="146"/>
                    </a:lnTo>
                    <a:lnTo>
                      <a:pt x="1566" y="136"/>
                    </a:lnTo>
                    <a:lnTo>
                      <a:pt x="1560" y="128"/>
                    </a:lnTo>
                    <a:lnTo>
                      <a:pt x="1552" y="122"/>
                    </a:lnTo>
                    <a:lnTo>
                      <a:pt x="1536" y="118"/>
                    </a:lnTo>
                    <a:lnTo>
                      <a:pt x="1520" y="118"/>
                    </a:lnTo>
                    <a:lnTo>
                      <a:pt x="1504" y="120"/>
                    </a:lnTo>
                    <a:lnTo>
                      <a:pt x="1488" y="118"/>
                    </a:lnTo>
                    <a:lnTo>
                      <a:pt x="1476" y="114"/>
                    </a:lnTo>
                    <a:lnTo>
                      <a:pt x="1470" y="102"/>
                    </a:lnTo>
                    <a:lnTo>
                      <a:pt x="1472" y="100"/>
                    </a:lnTo>
                    <a:lnTo>
                      <a:pt x="1474" y="98"/>
                    </a:lnTo>
                    <a:lnTo>
                      <a:pt x="1476" y="96"/>
                    </a:lnTo>
                    <a:lnTo>
                      <a:pt x="1462" y="98"/>
                    </a:lnTo>
                    <a:lnTo>
                      <a:pt x="1450" y="108"/>
                    </a:lnTo>
                    <a:lnTo>
                      <a:pt x="1442" y="118"/>
                    </a:lnTo>
                    <a:lnTo>
                      <a:pt x="1442" y="112"/>
                    </a:lnTo>
                    <a:lnTo>
                      <a:pt x="1440" y="106"/>
                    </a:lnTo>
                    <a:lnTo>
                      <a:pt x="1440" y="100"/>
                    </a:lnTo>
                    <a:lnTo>
                      <a:pt x="1428" y="98"/>
                    </a:lnTo>
                    <a:lnTo>
                      <a:pt x="1416" y="96"/>
                    </a:lnTo>
                    <a:lnTo>
                      <a:pt x="1402" y="96"/>
                    </a:lnTo>
                    <a:lnTo>
                      <a:pt x="1390" y="96"/>
                    </a:lnTo>
                    <a:lnTo>
                      <a:pt x="1380" y="98"/>
                    </a:lnTo>
                    <a:lnTo>
                      <a:pt x="1376" y="104"/>
                    </a:lnTo>
                    <a:lnTo>
                      <a:pt x="1376" y="112"/>
                    </a:lnTo>
                    <a:lnTo>
                      <a:pt x="1386" y="122"/>
                    </a:lnTo>
                    <a:lnTo>
                      <a:pt x="1374" y="126"/>
                    </a:lnTo>
                    <a:lnTo>
                      <a:pt x="1368" y="124"/>
                    </a:lnTo>
                    <a:lnTo>
                      <a:pt x="1362" y="120"/>
                    </a:lnTo>
                    <a:lnTo>
                      <a:pt x="1358" y="114"/>
                    </a:lnTo>
                    <a:lnTo>
                      <a:pt x="1354" y="106"/>
                    </a:lnTo>
                    <a:lnTo>
                      <a:pt x="1346" y="104"/>
                    </a:lnTo>
                    <a:lnTo>
                      <a:pt x="1340" y="102"/>
                    </a:lnTo>
                    <a:lnTo>
                      <a:pt x="1334" y="104"/>
                    </a:lnTo>
                    <a:lnTo>
                      <a:pt x="1330" y="106"/>
                    </a:lnTo>
                    <a:lnTo>
                      <a:pt x="1328" y="110"/>
                    </a:lnTo>
                    <a:lnTo>
                      <a:pt x="1324" y="116"/>
                    </a:lnTo>
                    <a:lnTo>
                      <a:pt x="1322" y="120"/>
                    </a:lnTo>
                    <a:lnTo>
                      <a:pt x="1320" y="126"/>
                    </a:lnTo>
                    <a:lnTo>
                      <a:pt x="1318" y="130"/>
                    </a:lnTo>
                    <a:lnTo>
                      <a:pt x="1296" y="116"/>
                    </a:lnTo>
                    <a:lnTo>
                      <a:pt x="1274" y="104"/>
                    </a:lnTo>
                    <a:lnTo>
                      <a:pt x="1248" y="94"/>
                    </a:lnTo>
                    <a:lnTo>
                      <a:pt x="1242" y="92"/>
                    </a:lnTo>
                    <a:lnTo>
                      <a:pt x="1238" y="94"/>
                    </a:lnTo>
                    <a:lnTo>
                      <a:pt x="1234" y="94"/>
                    </a:lnTo>
                    <a:lnTo>
                      <a:pt x="1228" y="92"/>
                    </a:lnTo>
                    <a:lnTo>
                      <a:pt x="1224" y="90"/>
                    </a:lnTo>
                    <a:lnTo>
                      <a:pt x="1222" y="86"/>
                    </a:lnTo>
                    <a:lnTo>
                      <a:pt x="1218" y="82"/>
                    </a:lnTo>
                    <a:lnTo>
                      <a:pt x="1216" y="78"/>
                    </a:lnTo>
                    <a:lnTo>
                      <a:pt x="1212" y="76"/>
                    </a:lnTo>
                    <a:lnTo>
                      <a:pt x="1206" y="76"/>
                    </a:lnTo>
                    <a:lnTo>
                      <a:pt x="1200" y="76"/>
                    </a:lnTo>
                    <a:lnTo>
                      <a:pt x="1196" y="76"/>
                    </a:lnTo>
                    <a:lnTo>
                      <a:pt x="1190" y="76"/>
                    </a:lnTo>
                    <a:lnTo>
                      <a:pt x="1186" y="74"/>
                    </a:lnTo>
                    <a:lnTo>
                      <a:pt x="1184" y="72"/>
                    </a:lnTo>
                    <a:lnTo>
                      <a:pt x="1180" y="68"/>
                    </a:lnTo>
                    <a:lnTo>
                      <a:pt x="1176" y="64"/>
                    </a:lnTo>
                    <a:lnTo>
                      <a:pt x="1172" y="62"/>
                    </a:lnTo>
                    <a:lnTo>
                      <a:pt x="1168" y="62"/>
                    </a:lnTo>
                    <a:lnTo>
                      <a:pt x="1160" y="66"/>
                    </a:lnTo>
                    <a:lnTo>
                      <a:pt x="1154" y="76"/>
                    </a:lnTo>
                    <a:lnTo>
                      <a:pt x="1152" y="86"/>
                    </a:lnTo>
                    <a:lnTo>
                      <a:pt x="1152" y="96"/>
                    </a:lnTo>
                    <a:lnTo>
                      <a:pt x="1146" y="92"/>
                    </a:lnTo>
                    <a:lnTo>
                      <a:pt x="1140" y="88"/>
                    </a:lnTo>
                    <a:lnTo>
                      <a:pt x="1136" y="82"/>
                    </a:lnTo>
                    <a:lnTo>
                      <a:pt x="1132" y="76"/>
                    </a:lnTo>
                    <a:lnTo>
                      <a:pt x="1108" y="90"/>
                    </a:lnTo>
                    <a:lnTo>
                      <a:pt x="1082" y="96"/>
                    </a:lnTo>
                    <a:lnTo>
                      <a:pt x="1084" y="90"/>
                    </a:lnTo>
                    <a:lnTo>
                      <a:pt x="1086" y="84"/>
                    </a:lnTo>
                    <a:lnTo>
                      <a:pt x="1088" y="82"/>
                    </a:lnTo>
                    <a:lnTo>
                      <a:pt x="1092" y="78"/>
                    </a:lnTo>
                    <a:lnTo>
                      <a:pt x="1096" y="76"/>
                    </a:lnTo>
                    <a:lnTo>
                      <a:pt x="1100" y="74"/>
                    </a:lnTo>
                    <a:lnTo>
                      <a:pt x="1104" y="70"/>
                    </a:lnTo>
                    <a:lnTo>
                      <a:pt x="1110" y="66"/>
                    </a:lnTo>
                    <a:lnTo>
                      <a:pt x="1114" y="60"/>
                    </a:lnTo>
                    <a:lnTo>
                      <a:pt x="1118" y="56"/>
                    </a:lnTo>
                    <a:lnTo>
                      <a:pt x="1122" y="52"/>
                    </a:lnTo>
                    <a:lnTo>
                      <a:pt x="1138" y="42"/>
                    </a:lnTo>
                    <a:lnTo>
                      <a:pt x="1154" y="38"/>
                    </a:lnTo>
                    <a:lnTo>
                      <a:pt x="1172" y="36"/>
                    </a:lnTo>
                    <a:lnTo>
                      <a:pt x="1160" y="28"/>
                    </a:lnTo>
                    <a:lnTo>
                      <a:pt x="1150" y="18"/>
                    </a:lnTo>
                    <a:lnTo>
                      <a:pt x="1138" y="12"/>
                    </a:lnTo>
                    <a:lnTo>
                      <a:pt x="1126" y="14"/>
                    </a:lnTo>
                    <a:lnTo>
                      <a:pt x="1114" y="18"/>
                    </a:lnTo>
                    <a:lnTo>
                      <a:pt x="1102" y="20"/>
                    </a:lnTo>
                    <a:lnTo>
                      <a:pt x="1094" y="14"/>
                    </a:lnTo>
                    <a:lnTo>
                      <a:pt x="1088" y="6"/>
                    </a:lnTo>
                    <a:lnTo>
                      <a:pt x="1082" y="0"/>
                    </a:lnTo>
                    <a:lnTo>
                      <a:pt x="1066" y="4"/>
                    </a:lnTo>
                    <a:lnTo>
                      <a:pt x="1052" y="12"/>
                    </a:lnTo>
                    <a:lnTo>
                      <a:pt x="1038" y="22"/>
                    </a:lnTo>
                    <a:lnTo>
                      <a:pt x="1030" y="26"/>
                    </a:lnTo>
                    <a:lnTo>
                      <a:pt x="1018" y="32"/>
                    </a:lnTo>
                    <a:lnTo>
                      <a:pt x="1006" y="40"/>
                    </a:lnTo>
                    <a:lnTo>
                      <a:pt x="1008" y="32"/>
                    </a:lnTo>
                    <a:lnTo>
                      <a:pt x="1010" y="24"/>
                    </a:lnTo>
                    <a:lnTo>
                      <a:pt x="1014" y="18"/>
                    </a:lnTo>
                    <a:lnTo>
                      <a:pt x="1000" y="18"/>
                    </a:lnTo>
                    <a:lnTo>
                      <a:pt x="980" y="20"/>
                    </a:lnTo>
                    <a:lnTo>
                      <a:pt x="962" y="24"/>
                    </a:lnTo>
                    <a:lnTo>
                      <a:pt x="946" y="30"/>
                    </a:lnTo>
                    <a:lnTo>
                      <a:pt x="932" y="36"/>
                    </a:lnTo>
                    <a:lnTo>
                      <a:pt x="916" y="38"/>
                    </a:lnTo>
                    <a:lnTo>
                      <a:pt x="918" y="42"/>
                    </a:lnTo>
                    <a:lnTo>
                      <a:pt x="922" y="46"/>
                    </a:lnTo>
                    <a:lnTo>
                      <a:pt x="928" y="50"/>
                    </a:lnTo>
                    <a:lnTo>
                      <a:pt x="932" y="52"/>
                    </a:lnTo>
                    <a:lnTo>
                      <a:pt x="938" y="54"/>
                    </a:lnTo>
                    <a:lnTo>
                      <a:pt x="932" y="60"/>
                    </a:lnTo>
                    <a:lnTo>
                      <a:pt x="920" y="66"/>
                    </a:lnTo>
                    <a:lnTo>
                      <a:pt x="902" y="70"/>
                    </a:lnTo>
                    <a:lnTo>
                      <a:pt x="886" y="74"/>
                    </a:lnTo>
                    <a:lnTo>
                      <a:pt x="876" y="80"/>
                    </a:lnTo>
                    <a:lnTo>
                      <a:pt x="880" y="82"/>
                    </a:lnTo>
                    <a:lnTo>
                      <a:pt x="884" y="84"/>
                    </a:lnTo>
                    <a:lnTo>
                      <a:pt x="890" y="88"/>
                    </a:lnTo>
                    <a:lnTo>
                      <a:pt x="894" y="90"/>
                    </a:lnTo>
                    <a:lnTo>
                      <a:pt x="896" y="94"/>
                    </a:lnTo>
                    <a:lnTo>
                      <a:pt x="898" y="98"/>
                    </a:lnTo>
                    <a:lnTo>
                      <a:pt x="898" y="102"/>
                    </a:lnTo>
                    <a:lnTo>
                      <a:pt x="894" y="106"/>
                    </a:lnTo>
                    <a:lnTo>
                      <a:pt x="886" y="110"/>
                    </a:lnTo>
                    <a:lnTo>
                      <a:pt x="888" y="114"/>
                    </a:lnTo>
                    <a:lnTo>
                      <a:pt x="890" y="120"/>
                    </a:lnTo>
                    <a:lnTo>
                      <a:pt x="894" y="124"/>
                    </a:lnTo>
                    <a:lnTo>
                      <a:pt x="898" y="126"/>
                    </a:lnTo>
                    <a:lnTo>
                      <a:pt x="902" y="128"/>
                    </a:lnTo>
                    <a:lnTo>
                      <a:pt x="904" y="134"/>
                    </a:lnTo>
                    <a:lnTo>
                      <a:pt x="902" y="140"/>
                    </a:lnTo>
                    <a:lnTo>
                      <a:pt x="900" y="144"/>
                    </a:lnTo>
                    <a:lnTo>
                      <a:pt x="896" y="146"/>
                    </a:lnTo>
                    <a:lnTo>
                      <a:pt x="892" y="146"/>
                    </a:lnTo>
                    <a:lnTo>
                      <a:pt x="888" y="146"/>
                    </a:lnTo>
                    <a:lnTo>
                      <a:pt x="884" y="144"/>
                    </a:lnTo>
                    <a:lnTo>
                      <a:pt x="878" y="140"/>
                    </a:lnTo>
                    <a:lnTo>
                      <a:pt x="874" y="136"/>
                    </a:lnTo>
                    <a:lnTo>
                      <a:pt x="872" y="132"/>
                    </a:lnTo>
                    <a:lnTo>
                      <a:pt x="870" y="126"/>
                    </a:lnTo>
                    <a:lnTo>
                      <a:pt x="872" y="122"/>
                    </a:lnTo>
                    <a:lnTo>
                      <a:pt x="872" y="118"/>
                    </a:lnTo>
                    <a:lnTo>
                      <a:pt x="876" y="116"/>
                    </a:lnTo>
                    <a:lnTo>
                      <a:pt x="878" y="114"/>
                    </a:lnTo>
                    <a:lnTo>
                      <a:pt x="880" y="112"/>
                    </a:lnTo>
                    <a:lnTo>
                      <a:pt x="880" y="108"/>
                    </a:lnTo>
                    <a:lnTo>
                      <a:pt x="880" y="104"/>
                    </a:lnTo>
                    <a:lnTo>
                      <a:pt x="876" y="100"/>
                    </a:lnTo>
                    <a:lnTo>
                      <a:pt x="870" y="96"/>
                    </a:lnTo>
                    <a:lnTo>
                      <a:pt x="864" y="94"/>
                    </a:lnTo>
                    <a:lnTo>
                      <a:pt x="858" y="92"/>
                    </a:lnTo>
                    <a:lnTo>
                      <a:pt x="852" y="90"/>
                    </a:lnTo>
                    <a:lnTo>
                      <a:pt x="852" y="92"/>
                    </a:lnTo>
                    <a:lnTo>
                      <a:pt x="850" y="96"/>
                    </a:lnTo>
                    <a:lnTo>
                      <a:pt x="848" y="100"/>
                    </a:lnTo>
                    <a:lnTo>
                      <a:pt x="848" y="104"/>
                    </a:lnTo>
                    <a:lnTo>
                      <a:pt x="844" y="104"/>
                    </a:lnTo>
                    <a:lnTo>
                      <a:pt x="842" y="102"/>
                    </a:lnTo>
                    <a:lnTo>
                      <a:pt x="846" y="106"/>
                    </a:lnTo>
                    <a:lnTo>
                      <a:pt x="850" y="108"/>
                    </a:lnTo>
                    <a:lnTo>
                      <a:pt x="850" y="114"/>
                    </a:lnTo>
                    <a:lnTo>
                      <a:pt x="850" y="118"/>
                    </a:lnTo>
                    <a:lnTo>
                      <a:pt x="840" y="120"/>
                    </a:lnTo>
                    <a:lnTo>
                      <a:pt x="830" y="118"/>
                    </a:lnTo>
                    <a:lnTo>
                      <a:pt x="822" y="114"/>
                    </a:lnTo>
                    <a:lnTo>
                      <a:pt x="816" y="108"/>
                    </a:lnTo>
                    <a:lnTo>
                      <a:pt x="816" y="104"/>
                    </a:lnTo>
                    <a:lnTo>
                      <a:pt x="816" y="102"/>
                    </a:lnTo>
                    <a:lnTo>
                      <a:pt x="818" y="98"/>
                    </a:lnTo>
                    <a:lnTo>
                      <a:pt x="820" y="96"/>
                    </a:lnTo>
                    <a:lnTo>
                      <a:pt x="822" y="92"/>
                    </a:lnTo>
                    <a:lnTo>
                      <a:pt x="824" y="88"/>
                    </a:lnTo>
                    <a:lnTo>
                      <a:pt x="824" y="86"/>
                    </a:lnTo>
                    <a:lnTo>
                      <a:pt x="824" y="82"/>
                    </a:lnTo>
                    <a:lnTo>
                      <a:pt x="822" y="82"/>
                    </a:lnTo>
                    <a:lnTo>
                      <a:pt x="818" y="80"/>
                    </a:lnTo>
                    <a:lnTo>
                      <a:pt x="812" y="80"/>
                    </a:lnTo>
                    <a:lnTo>
                      <a:pt x="806" y="100"/>
                    </a:lnTo>
                    <a:lnTo>
                      <a:pt x="804" y="126"/>
                    </a:lnTo>
                    <a:lnTo>
                      <a:pt x="796" y="114"/>
                    </a:lnTo>
                    <a:lnTo>
                      <a:pt x="792" y="100"/>
                    </a:lnTo>
                    <a:lnTo>
                      <a:pt x="790" y="90"/>
                    </a:lnTo>
                    <a:lnTo>
                      <a:pt x="794" y="78"/>
                    </a:lnTo>
                    <a:lnTo>
                      <a:pt x="780" y="76"/>
                    </a:lnTo>
                    <a:lnTo>
                      <a:pt x="768" y="82"/>
                    </a:lnTo>
                    <a:lnTo>
                      <a:pt x="760" y="92"/>
                    </a:lnTo>
                    <a:lnTo>
                      <a:pt x="754" y="106"/>
                    </a:lnTo>
                    <a:lnTo>
                      <a:pt x="752" y="120"/>
                    </a:lnTo>
                    <a:lnTo>
                      <a:pt x="754" y="128"/>
                    </a:lnTo>
                    <a:lnTo>
                      <a:pt x="760" y="138"/>
                    </a:lnTo>
                    <a:lnTo>
                      <a:pt x="764" y="148"/>
                    </a:lnTo>
                    <a:lnTo>
                      <a:pt x="766" y="156"/>
                    </a:lnTo>
                    <a:lnTo>
                      <a:pt x="762" y="164"/>
                    </a:lnTo>
                    <a:lnTo>
                      <a:pt x="750" y="166"/>
                    </a:lnTo>
                    <a:lnTo>
                      <a:pt x="740" y="160"/>
                    </a:lnTo>
                    <a:lnTo>
                      <a:pt x="730" y="150"/>
                    </a:lnTo>
                    <a:lnTo>
                      <a:pt x="722" y="142"/>
                    </a:lnTo>
                    <a:lnTo>
                      <a:pt x="712" y="138"/>
                    </a:lnTo>
                    <a:lnTo>
                      <a:pt x="704" y="136"/>
                    </a:lnTo>
                    <a:lnTo>
                      <a:pt x="694" y="136"/>
                    </a:lnTo>
                    <a:lnTo>
                      <a:pt x="696" y="140"/>
                    </a:lnTo>
                    <a:lnTo>
                      <a:pt x="696" y="144"/>
                    </a:lnTo>
                    <a:lnTo>
                      <a:pt x="696" y="150"/>
                    </a:lnTo>
                    <a:lnTo>
                      <a:pt x="692" y="158"/>
                    </a:lnTo>
                    <a:lnTo>
                      <a:pt x="684" y="162"/>
                    </a:lnTo>
                    <a:lnTo>
                      <a:pt x="678" y="160"/>
                    </a:lnTo>
                    <a:lnTo>
                      <a:pt x="668" y="156"/>
                    </a:lnTo>
                    <a:lnTo>
                      <a:pt x="660" y="152"/>
                    </a:lnTo>
                    <a:lnTo>
                      <a:pt x="652" y="150"/>
                    </a:lnTo>
                    <a:lnTo>
                      <a:pt x="646" y="152"/>
                    </a:lnTo>
                    <a:lnTo>
                      <a:pt x="638" y="154"/>
                    </a:lnTo>
                    <a:lnTo>
                      <a:pt x="632" y="158"/>
                    </a:lnTo>
                    <a:lnTo>
                      <a:pt x="626" y="162"/>
                    </a:lnTo>
                    <a:lnTo>
                      <a:pt x="628" y="158"/>
                    </a:lnTo>
                    <a:lnTo>
                      <a:pt x="630" y="152"/>
                    </a:lnTo>
                    <a:lnTo>
                      <a:pt x="634" y="148"/>
                    </a:lnTo>
                    <a:lnTo>
                      <a:pt x="618" y="150"/>
                    </a:lnTo>
                    <a:lnTo>
                      <a:pt x="604" y="160"/>
                    </a:lnTo>
                    <a:lnTo>
                      <a:pt x="588" y="174"/>
                    </a:lnTo>
                    <a:lnTo>
                      <a:pt x="572" y="186"/>
                    </a:lnTo>
                    <a:lnTo>
                      <a:pt x="558" y="188"/>
                    </a:lnTo>
                    <a:lnTo>
                      <a:pt x="558" y="182"/>
                    </a:lnTo>
                    <a:lnTo>
                      <a:pt x="560" y="174"/>
                    </a:lnTo>
                    <a:lnTo>
                      <a:pt x="566" y="168"/>
                    </a:lnTo>
                    <a:lnTo>
                      <a:pt x="562" y="162"/>
                    </a:lnTo>
                    <a:lnTo>
                      <a:pt x="558" y="160"/>
                    </a:lnTo>
                    <a:lnTo>
                      <a:pt x="552" y="158"/>
                    </a:lnTo>
                    <a:lnTo>
                      <a:pt x="546" y="158"/>
                    </a:lnTo>
                    <a:lnTo>
                      <a:pt x="544" y="164"/>
                    </a:lnTo>
                    <a:lnTo>
                      <a:pt x="542" y="170"/>
                    </a:lnTo>
                    <a:lnTo>
                      <a:pt x="542" y="174"/>
                    </a:lnTo>
                    <a:lnTo>
                      <a:pt x="540" y="180"/>
                    </a:lnTo>
                    <a:lnTo>
                      <a:pt x="538" y="184"/>
                    </a:lnTo>
                    <a:lnTo>
                      <a:pt x="534" y="188"/>
                    </a:lnTo>
                    <a:lnTo>
                      <a:pt x="536" y="192"/>
                    </a:lnTo>
                    <a:lnTo>
                      <a:pt x="536" y="196"/>
                    </a:lnTo>
                    <a:lnTo>
                      <a:pt x="534" y="198"/>
                    </a:lnTo>
                    <a:lnTo>
                      <a:pt x="530" y="200"/>
                    </a:lnTo>
                    <a:lnTo>
                      <a:pt x="526" y="200"/>
                    </a:lnTo>
                    <a:lnTo>
                      <a:pt x="522" y="200"/>
                    </a:lnTo>
                    <a:lnTo>
                      <a:pt x="518" y="198"/>
                    </a:lnTo>
                    <a:lnTo>
                      <a:pt x="514" y="196"/>
                    </a:lnTo>
                    <a:lnTo>
                      <a:pt x="518" y="204"/>
                    </a:lnTo>
                    <a:lnTo>
                      <a:pt x="518" y="212"/>
                    </a:lnTo>
                    <a:lnTo>
                      <a:pt x="518" y="220"/>
                    </a:lnTo>
                    <a:lnTo>
                      <a:pt x="512" y="222"/>
                    </a:lnTo>
                    <a:lnTo>
                      <a:pt x="506" y="222"/>
                    </a:lnTo>
                    <a:lnTo>
                      <a:pt x="502" y="220"/>
                    </a:lnTo>
                    <a:lnTo>
                      <a:pt x="500" y="218"/>
                    </a:lnTo>
                    <a:lnTo>
                      <a:pt x="500" y="214"/>
                    </a:lnTo>
                    <a:lnTo>
                      <a:pt x="498" y="210"/>
                    </a:lnTo>
                    <a:lnTo>
                      <a:pt x="498" y="206"/>
                    </a:lnTo>
                    <a:lnTo>
                      <a:pt x="496" y="202"/>
                    </a:lnTo>
                    <a:lnTo>
                      <a:pt x="494" y="196"/>
                    </a:lnTo>
                    <a:lnTo>
                      <a:pt x="486" y="204"/>
                    </a:lnTo>
                    <a:lnTo>
                      <a:pt x="476" y="212"/>
                    </a:lnTo>
                    <a:lnTo>
                      <a:pt x="466" y="218"/>
                    </a:lnTo>
                    <a:lnTo>
                      <a:pt x="466" y="206"/>
                    </a:lnTo>
                    <a:lnTo>
                      <a:pt x="462" y="196"/>
                    </a:lnTo>
                    <a:lnTo>
                      <a:pt x="456" y="188"/>
                    </a:lnTo>
                    <a:lnTo>
                      <a:pt x="450" y="180"/>
                    </a:lnTo>
                    <a:lnTo>
                      <a:pt x="444" y="170"/>
                    </a:lnTo>
                    <a:lnTo>
                      <a:pt x="466" y="170"/>
                    </a:lnTo>
                    <a:lnTo>
                      <a:pt x="488" y="174"/>
                    </a:lnTo>
                    <a:lnTo>
                      <a:pt x="510" y="176"/>
                    </a:lnTo>
                    <a:lnTo>
                      <a:pt x="494" y="150"/>
                    </a:lnTo>
                    <a:lnTo>
                      <a:pt x="474" y="134"/>
                    </a:lnTo>
                    <a:lnTo>
                      <a:pt x="448" y="128"/>
                    </a:lnTo>
                    <a:lnTo>
                      <a:pt x="420" y="130"/>
                    </a:lnTo>
                    <a:lnTo>
                      <a:pt x="422" y="126"/>
                    </a:lnTo>
                    <a:lnTo>
                      <a:pt x="424" y="122"/>
                    </a:lnTo>
                    <a:lnTo>
                      <a:pt x="426" y="118"/>
                    </a:lnTo>
                    <a:lnTo>
                      <a:pt x="428" y="114"/>
                    </a:lnTo>
                    <a:lnTo>
                      <a:pt x="418" y="106"/>
                    </a:lnTo>
                    <a:lnTo>
                      <a:pt x="408" y="106"/>
                    </a:lnTo>
                    <a:lnTo>
                      <a:pt x="398" y="112"/>
                    </a:lnTo>
                    <a:lnTo>
                      <a:pt x="388" y="118"/>
                    </a:lnTo>
                    <a:lnTo>
                      <a:pt x="378" y="120"/>
                    </a:lnTo>
                    <a:lnTo>
                      <a:pt x="366" y="120"/>
                    </a:lnTo>
                    <a:lnTo>
                      <a:pt x="360" y="116"/>
                    </a:lnTo>
                    <a:lnTo>
                      <a:pt x="356" y="112"/>
                    </a:lnTo>
                    <a:lnTo>
                      <a:pt x="350" y="110"/>
                    </a:lnTo>
                    <a:lnTo>
                      <a:pt x="338" y="114"/>
                    </a:lnTo>
                    <a:lnTo>
                      <a:pt x="332" y="118"/>
                    </a:lnTo>
                    <a:lnTo>
                      <a:pt x="326" y="122"/>
                    </a:lnTo>
                    <a:lnTo>
                      <a:pt x="320" y="128"/>
                    </a:lnTo>
                    <a:lnTo>
                      <a:pt x="316" y="134"/>
                    </a:lnTo>
                    <a:lnTo>
                      <a:pt x="314" y="140"/>
                    </a:lnTo>
                    <a:lnTo>
                      <a:pt x="312" y="146"/>
                    </a:lnTo>
                    <a:lnTo>
                      <a:pt x="312" y="150"/>
                    </a:lnTo>
                    <a:lnTo>
                      <a:pt x="312" y="156"/>
                    </a:lnTo>
                    <a:lnTo>
                      <a:pt x="312" y="160"/>
                    </a:lnTo>
                    <a:lnTo>
                      <a:pt x="308" y="166"/>
                    </a:lnTo>
                    <a:lnTo>
                      <a:pt x="302" y="168"/>
                    </a:lnTo>
                    <a:lnTo>
                      <a:pt x="298" y="172"/>
                    </a:lnTo>
                    <a:lnTo>
                      <a:pt x="292" y="174"/>
                    </a:lnTo>
                    <a:lnTo>
                      <a:pt x="288" y="176"/>
                    </a:lnTo>
                    <a:lnTo>
                      <a:pt x="282" y="180"/>
                    </a:lnTo>
                    <a:lnTo>
                      <a:pt x="278" y="184"/>
                    </a:lnTo>
                    <a:lnTo>
                      <a:pt x="274" y="190"/>
                    </a:lnTo>
                    <a:lnTo>
                      <a:pt x="272" y="194"/>
                    </a:lnTo>
                    <a:lnTo>
                      <a:pt x="272" y="200"/>
                    </a:lnTo>
                    <a:lnTo>
                      <a:pt x="272" y="210"/>
                    </a:lnTo>
                    <a:lnTo>
                      <a:pt x="260" y="214"/>
                    </a:lnTo>
                    <a:lnTo>
                      <a:pt x="250" y="220"/>
                    </a:lnTo>
                    <a:lnTo>
                      <a:pt x="242" y="228"/>
                    </a:lnTo>
                    <a:lnTo>
                      <a:pt x="232" y="234"/>
                    </a:lnTo>
                    <a:lnTo>
                      <a:pt x="220" y="234"/>
                    </a:lnTo>
                    <a:lnTo>
                      <a:pt x="220" y="240"/>
                    </a:lnTo>
                    <a:lnTo>
                      <a:pt x="220" y="246"/>
                    </a:lnTo>
                    <a:lnTo>
                      <a:pt x="222" y="252"/>
                    </a:lnTo>
                    <a:lnTo>
                      <a:pt x="220" y="260"/>
                    </a:lnTo>
                    <a:lnTo>
                      <a:pt x="220" y="264"/>
                    </a:lnTo>
                    <a:lnTo>
                      <a:pt x="216" y="268"/>
                    </a:lnTo>
                    <a:lnTo>
                      <a:pt x="212" y="272"/>
                    </a:lnTo>
                    <a:lnTo>
                      <a:pt x="208" y="276"/>
                    </a:lnTo>
                    <a:lnTo>
                      <a:pt x="204" y="278"/>
                    </a:lnTo>
                    <a:lnTo>
                      <a:pt x="200" y="282"/>
                    </a:lnTo>
                    <a:lnTo>
                      <a:pt x="198" y="288"/>
                    </a:lnTo>
                    <a:lnTo>
                      <a:pt x="198" y="292"/>
                    </a:lnTo>
                    <a:lnTo>
                      <a:pt x="200" y="296"/>
                    </a:lnTo>
                    <a:lnTo>
                      <a:pt x="202" y="300"/>
                    </a:lnTo>
                    <a:lnTo>
                      <a:pt x="206" y="302"/>
                    </a:lnTo>
                    <a:lnTo>
                      <a:pt x="210" y="304"/>
                    </a:lnTo>
                    <a:lnTo>
                      <a:pt x="214" y="306"/>
                    </a:lnTo>
                    <a:lnTo>
                      <a:pt x="218" y="308"/>
                    </a:lnTo>
                    <a:lnTo>
                      <a:pt x="220" y="310"/>
                    </a:lnTo>
                    <a:lnTo>
                      <a:pt x="220" y="314"/>
                    </a:lnTo>
                    <a:lnTo>
                      <a:pt x="220" y="318"/>
                    </a:lnTo>
                    <a:lnTo>
                      <a:pt x="240" y="302"/>
                    </a:lnTo>
                    <a:lnTo>
                      <a:pt x="262" y="290"/>
                    </a:lnTo>
                    <a:lnTo>
                      <a:pt x="286" y="286"/>
                    </a:lnTo>
                    <a:lnTo>
                      <a:pt x="286" y="298"/>
                    </a:lnTo>
                    <a:lnTo>
                      <a:pt x="282" y="306"/>
                    </a:lnTo>
                    <a:lnTo>
                      <a:pt x="272" y="310"/>
                    </a:lnTo>
                    <a:lnTo>
                      <a:pt x="262" y="310"/>
                    </a:lnTo>
                    <a:lnTo>
                      <a:pt x="252" y="306"/>
                    </a:lnTo>
                    <a:lnTo>
                      <a:pt x="252" y="316"/>
                    </a:lnTo>
                    <a:lnTo>
                      <a:pt x="258" y="324"/>
                    </a:lnTo>
                    <a:lnTo>
                      <a:pt x="266" y="328"/>
                    </a:lnTo>
                    <a:lnTo>
                      <a:pt x="272" y="334"/>
                    </a:lnTo>
                    <a:lnTo>
                      <a:pt x="274" y="344"/>
                    </a:lnTo>
                    <a:lnTo>
                      <a:pt x="286" y="344"/>
                    </a:lnTo>
                    <a:lnTo>
                      <a:pt x="296" y="340"/>
                    </a:lnTo>
                    <a:lnTo>
                      <a:pt x="302" y="332"/>
                    </a:lnTo>
                    <a:lnTo>
                      <a:pt x="304" y="324"/>
                    </a:lnTo>
                    <a:lnTo>
                      <a:pt x="300" y="316"/>
                    </a:lnTo>
                    <a:lnTo>
                      <a:pt x="290" y="310"/>
                    </a:lnTo>
                    <a:lnTo>
                      <a:pt x="298" y="306"/>
                    </a:lnTo>
                    <a:lnTo>
                      <a:pt x="308" y="304"/>
                    </a:lnTo>
                    <a:lnTo>
                      <a:pt x="318" y="300"/>
                    </a:lnTo>
                    <a:lnTo>
                      <a:pt x="328" y="298"/>
                    </a:lnTo>
                    <a:lnTo>
                      <a:pt x="334" y="290"/>
                    </a:lnTo>
                    <a:lnTo>
                      <a:pt x="334" y="278"/>
                    </a:lnTo>
                    <a:lnTo>
                      <a:pt x="316" y="276"/>
                    </a:lnTo>
                    <a:lnTo>
                      <a:pt x="308" y="272"/>
                    </a:lnTo>
                    <a:lnTo>
                      <a:pt x="306" y="264"/>
                    </a:lnTo>
                    <a:lnTo>
                      <a:pt x="310" y="254"/>
                    </a:lnTo>
                    <a:lnTo>
                      <a:pt x="314" y="242"/>
                    </a:lnTo>
                    <a:lnTo>
                      <a:pt x="320" y="228"/>
                    </a:lnTo>
                    <a:lnTo>
                      <a:pt x="314" y="226"/>
                    </a:lnTo>
                    <a:lnTo>
                      <a:pt x="310" y="224"/>
                    </a:lnTo>
                    <a:lnTo>
                      <a:pt x="304" y="224"/>
                    </a:lnTo>
                    <a:lnTo>
                      <a:pt x="316" y="222"/>
                    </a:lnTo>
                    <a:lnTo>
                      <a:pt x="326" y="220"/>
                    </a:lnTo>
                    <a:lnTo>
                      <a:pt x="336" y="222"/>
                    </a:lnTo>
                    <a:lnTo>
                      <a:pt x="344" y="220"/>
                    </a:lnTo>
                    <a:lnTo>
                      <a:pt x="352" y="216"/>
                    </a:lnTo>
                    <a:lnTo>
                      <a:pt x="356" y="208"/>
                    </a:lnTo>
                    <a:lnTo>
                      <a:pt x="356" y="194"/>
                    </a:lnTo>
                    <a:lnTo>
                      <a:pt x="362" y="194"/>
                    </a:lnTo>
                    <a:lnTo>
                      <a:pt x="368" y="194"/>
                    </a:lnTo>
                    <a:lnTo>
                      <a:pt x="374" y="194"/>
                    </a:lnTo>
                    <a:lnTo>
                      <a:pt x="378" y="194"/>
                    </a:lnTo>
                    <a:lnTo>
                      <a:pt x="380" y="194"/>
                    </a:lnTo>
                    <a:lnTo>
                      <a:pt x="382" y="196"/>
                    </a:lnTo>
                    <a:lnTo>
                      <a:pt x="384" y="200"/>
                    </a:lnTo>
                    <a:lnTo>
                      <a:pt x="384" y="206"/>
                    </a:lnTo>
                    <a:lnTo>
                      <a:pt x="382" y="210"/>
                    </a:lnTo>
                    <a:lnTo>
                      <a:pt x="378" y="214"/>
                    </a:lnTo>
                    <a:lnTo>
                      <a:pt x="376" y="218"/>
                    </a:lnTo>
                    <a:lnTo>
                      <a:pt x="372" y="222"/>
                    </a:lnTo>
                    <a:lnTo>
                      <a:pt x="368" y="228"/>
                    </a:lnTo>
                    <a:lnTo>
                      <a:pt x="366" y="230"/>
                    </a:lnTo>
                    <a:lnTo>
                      <a:pt x="364" y="232"/>
                    </a:lnTo>
                    <a:lnTo>
                      <a:pt x="362" y="234"/>
                    </a:lnTo>
                    <a:lnTo>
                      <a:pt x="360" y="238"/>
                    </a:lnTo>
                    <a:lnTo>
                      <a:pt x="358" y="240"/>
                    </a:lnTo>
                    <a:lnTo>
                      <a:pt x="356" y="242"/>
                    </a:lnTo>
                    <a:lnTo>
                      <a:pt x="356" y="244"/>
                    </a:lnTo>
                    <a:lnTo>
                      <a:pt x="356" y="262"/>
                    </a:lnTo>
                    <a:lnTo>
                      <a:pt x="362" y="274"/>
                    </a:lnTo>
                    <a:lnTo>
                      <a:pt x="374" y="280"/>
                    </a:lnTo>
                    <a:lnTo>
                      <a:pt x="388" y="276"/>
                    </a:lnTo>
                    <a:lnTo>
                      <a:pt x="404" y="266"/>
                    </a:lnTo>
                    <a:lnTo>
                      <a:pt x="408" y="270"/>
                    </a:lnTo>
                    <a:lnTo>
                      <a:pt x="414" y="274"/>
                    </a:lnTo>
                    <a:lnTo>
                      <a:pt x="420" y="276"/>
                    </a:lnTo>
                    <a:lnTo>
                      <a:pt x="424" y="278"/>
                    </a:lnTo>
                    <a:lnTo>
                      <a:pt x="432" y="278"/>
                    </a:lnTo>
                    <a:lnTo>
                      <a:pt x="432" y="274"/>
                    </a:lnTo>
                    <a:lnTo>
                      <a:pt x="430" y="270"/>
                    </a:lnTo>
                    <a:lnTo>
                      <a:pt x="428" y="266"/>
                    </a:lnTo>
                    <a:lnTo>
                      <a:pt x="426" y="262"/>
                    </a:lnTo>
                    <a:lnTo>
                      <a:pt x="424" y="258"/>
                    </a:lnTo>
                    <a:lnTo>
                      <a:pt x="424" y="254"/>
                    </a:lnTo>
                    <a:lnTo>
                      <a:pt x="426" y="250"/>
                    </a:lnTo>
                    <a:lnTo>
                      <a:pt x="428" y="246"/>
                    </a:lnTo>
                    <a:lnTo>
                      <a:pt x="434" y="246"/>
                    </a:lnTo>
                    <a:lnTo>
                      <a:pt x="438" y="246"/>
                    </a:lnTo>
                    <a:lnTo>
                      <a:pt x="444" y="250"/>
                    </a:lnTo>
                    <a:lnTo>
                      <a:pt x="448" y="254"/>
                    </a:lnTo>
                    <a:lnTo>
                      <a:pt x="450" y="260"/>
                    </a:lnTo>
                    <a:lnTo>
                      <a:pt x="452" y="264"/>
                    </a:lnTo>
                    <a:lnTo>
                      <a:pt x="452" y="268"/>
                    </a:lnTo>
                    <a:lnTo>
                      <a:pt x="448" y="280"/>
                    </a:lnTo>
                    <a:lnTo>
                      <a:pt x="438" y="286"/>
                    </a:lnTo>
                    <a:lnTo>
                      <a:pt x="424" y="290"/>
                    </a:lnTo>
                    <a:lnTo>
                      <a:pt x="408" y="292"/>
                    </a:lnTo>
                    <a:lnTo>
                      <a:pt x="396" y="294"/>
                    </a:lnTo>
                    <a:lnTo>
                      <a:pt x="396" y="298"/>
                    </a:lnTo>
                    <a:lnTo>
                      <a:pt x="398" y="302"/>
                    </a:lnTo>
                    <a:lnTo>
                      <a:pt x="388" y="304"/>
                    </a:lnTo>
                    <a:lnTo>
                      <a:pt x="376" y="306"/>
                    </a:lnTo>
                    <a:lnTo>
                      <a:pt x="366" y="306"/>
                    </a:lnTo>
                    <a:lnTo>
                      <a:pt x="366" y="308"/>
                    </a:lnTo>
                    <a:lnTo>
                      <a:pt x="364" y="312"/>
                    </a:lnTo>
                    <a:lnTo>
                      <a:pt x="364" y="314"/>
                    </a:lnTo>
                    <a:lnTo>
                      <a:pt x="370" y="314"/>
                    </a:lnTo>
                    <a:lnTo>
                      <a:pt x="374" y="314"/>
                    </a:lnTo>
                    <a:lnTo>
                      <a:pt x="370" y="318"/>
                    </a:lnTo>
                    <a:lnTo>
                      <a:pt x="366" y="320"/>
                    </a:lnTo>
                    <a:lnTo>
                      <a:pt x="360" y="322"/>
                    </a:lnTo>
                    <a:lnTo>
                      <a:pt x="354" y="322"/>
                    </a:lnTo>
                    <a:lnTo>
                      <a:pt x="350" y="324"/>
                    </a:lnTo>
                    <a:lnTo>
                      <a:pt x="346" y="328"/>
                    </a:lnTo>
                    <a:lnTo>
                      <a:pt x="340" y="338"/>
                    </a:lnTo>
                    <a:lnTo>
                      <a:pt x="340" y="354"/>
                    </a:lnTo>
                    <a:lnTo>
                      <a:pt x="340" y="366"/>
                    </a:lnTo>
                    <a:lnTo>
                      <a:pt x="316" y="372"/>
                    </a:lnTo>
                    <a:lnTo>
                      <a:pt x="290" y="372"/>
                    </a:lnTo>
                    <a:lnTo>
                      <a:pt x="264" y="368"/>
                    </a:lnTo>
                    <a:lnTo>
                      <a:pt x="258" y="366"/>
                    </a:lnTo>
                    <a:lnTo>
                      <a:pt x="252" y="366"/>
                    </a:lnTo>
                    <a:lnTo>
                      <a:pt x="250" y="366"/>
                    </a:lnTo>
                    <a:lnTo>
                      <a:pt x="248" y="366"/>
                    </a:lnTo>
                    <a:lnTo>
                      <a:pt x="248" y="368"/>
                    </a:lnTo>
                    <a:lnTo>
                      <a:pt x="246" y="368"/>
                    </a:lnTo>
                    <a:lnTo>
                      <a:pt x="246" y="370"/>
                    </a:lnTo>
                    <a:lnTo>
                      <a:pt x="244" y="372"/>
                    </a:lnTo>
                    <a:lnTo>
                      <a:pt x="242" y="374"/>
                    </a:lnTo>
                    <a:lnTo>
                      <a:pt x="238" y="378"/>
                    </a:lnTo>
                    <a:lnTo>
                      <a:pt x="220" y="388"/>
                    </a:lnTo>
                    <a:lnTo>
                      <a:pt x="200" y="392"/>
                    </a:lnTo>
                    <a:lnTo>
                      <a:pt x="200" y="398"/>
                    </a:lnTo>
                    <a:lnTo>
                      <a:pt x="198" y="400"/>
                    </a:lnTo>
                    <a:lnTo>
                      <a:pt x="196" y="402"/>
                    </a:lnTo>
                    <a:lnTo>
                      <a:pt x="192" y="404"/>
                    </a:lnTo>
                    <a:lnTo>
                      <a:pt x="190" y="406"/>
                    </a:lnTo>
                    <a:lnTo>
                      <a:pt x="186" y="408"/>
                    </a:lnTo>
                    <a:lnTo>
                      <a:pt x="184" y="410"/>
                    </a:lnTo>
                    <a:lnTo>
                      <a:pt x="178" y="412"/>
                    </a:lnTo>
                    <a:lnTo>
                      <a:pt x="172" y="414"/>
                    </a:lnTo>
                    <a:lnTo>
                      <a:pt x="166" y="414"/>
                    </a:lnTo>
                    <a:lnTo>
                      <a:pt x="166" y="418"/>
                    </a:lnTo>
                    <a:lnTo>
                      <a:pt x="166" y="424"/>
                    </a:lnTo>
                    <a:lnTo>
                      <a:pt x="164" y="428"/>
                    </a:lnTo>
                    <a:lnTo>
                      <a:pt x="156" y="434"/>
                    </a:lnTo>
                    <a:lnTo>
                      <a:pt x="144" y="440"/>
                    </a:lnTo>
                    <a:lnTo>
                      <a:pt x="130" y="444"/>
                    </a:lnTo>
                    <a:lnTo>
                      <a:pt x="120" y="450"/>
                    </a:lnTo>
                    <a:lnTo>
                      <a:pt x="134" y="458"/>
                    </a:lnTo>
                    <a:lnTo>
                      <a:pt x="146" y="468"/>
                    </a:lnTo>
                    <a:lnTo>
                      <a:pt x="154" y="480"/>
                    </a:lnTo>
                    <a:lnTo>
                      <a:pt x="156" y="492"/>
                    </a:lnTo>
                    <a:lnTo>
                      <a:pt x="152" y="506"/>
                    </a:lnTo>
                    <a:lnTo>
                      <a:pt x="138" y="516"/>
                    </a:lnTo>
                    <a:lnTo>
                      <a:pt x="126" y="520"/>
                    </a:lnTo>
                    <a:lnTo>
                      <a:pt x="114" y="516"/>
                    </a:lnTo>
                    <a:lnTo>
                      <a:pt x="102" y="512"/>
                    </a:lnTo>
                    <a:lnTo>
                      <a:pt x="92" y="508"/>
                    </a:lnTo>
                    <a:lnTo>
                      <a:pt x="82" y="506"/>
                    </a:lnTo>
                    <a:lnTo>
                      <a:pt x="76" y="512"/>
                    </a:lnTo>
                    <a:lnTo>
                      <a:pt x="74" y="516"/>
                    </a:lnTo>
                    <a:lnTo>
                      <a:pt x="74" y="522"/>
                    </a:lnTo>
                    <a:lnTo>
                      <a:pt x="76" y="526"/>
                    </a:lnTo>
                    <a:lnTo>
                      <a:pt x="78" y="530"/>
                    </a:lnTo>
                    <a:lnTo>
                      <a:pt x="82" y="534"/>
                    </a:lnTo>
                    <a:lnTo>
                      <a:pt x="82" y="538"/>
                    </a:lnTo>
                    <a:lnTo>
                      <a:pt x="82" y="544"/>
                    </a:lnTo>
                    <a:lnTo>
                      <a:pt x="80" y="550"/>
                    </a:lnTo>
                    <a:lnTo>
                      <a:pt x="78" y="554"/>
                    </a:lnTo>
                    <a:lnTo>
                      <a:pt x="76" y="560"/>
                    </a:lnTo>
                    <a:lnTo>
                      <a:pt x="76" y="564"/>
                    </a:lnTo>
                    <a:lnTo>
                      <a:pt x="76" y="580"/>
                    </a:lnTo>
                    <a:lnTo>
                      <a:pt x="82" y="588"/>
                    </a:lnTo>
                    <a:lnTo>
                      <a:pt x="90" y="590"/>
                    </a:lnTo>
                    <a:lnTo>
                      <a:pt x="100" y="588"/>
                    </a:lnTo>
                    <a:lnTo>
                      <a:pt x="112" y="582"/>
                    </a:lnTo>
                    <a:lnTo>
                      <a:pt x="124" y="574"/>
                    </a:lnTo>
                    <a:lnTo>
                      <a:pt x="134" y="566"/>
                    </a:lnTo>
                    <a:lnTo>
                      <a:pt x="144" y="556"/>
                    </a:lnTo>
                    <a:lnTo>
                      <a:pt x="150" y="550"/>
                    </a:lnTo>
                    <a:lnTo>
                      <a:pt x="160" y="536"/>
                    </a:lnTo>
                    <a:lnTo>
                      <a:pt x="168" y="518"/>
                    </a:lnTo>
                    <a:lnTo>
                      <a:pt x="176" y="508"/>
                    </a:lnTo>
                    <a:lnTo>
                      <a:pt x="188" y="502"/>
                    </a:lnTo>
                    <a:lnTo>
                      <a:pt x="200" y="502"/>
                    </a:lnTo>
                    <a:lnTo>
                      <a:pt x="212" y="500"/>
                    </a:lnTo>
                    <a:lnTo>
                      <a:pt x="222" y="490"/>
                    </a:lnTo>
                    <a:lnTo>
                      <a:pt x="226" y="494"/>
                    </a:lnTo>
                    <a:lnTo>
                      <a:pt x="230" y="498"/>
                    </a:lnTo>
                    <a:lnTo>
                      <a:pt x="234" y="500"/>
                    </a:lnTo>
                    <a:lnTo>
                      <a:pt x="240" y="500"/>
                    </a:lnTo>
                    <a:lnTo>
                      <a:pt x="244" y="502"/>
                    </a:lnTo>
                    <a:lnTo>
                      <a:pt x="248" y="506"/>
                    </a:lnTo>
                    <a:lnTo>
                      <a:pt x="252" y="512"/>
                    </a:lnTo>
                    <a:lnTo>
                      <a:pt x="256" y="516"/>
                    </a:lnTo>
                    <a:lnTo>
                      <a:pt x="258" y="522"/>
                    </a:lnTo>
                    <a:lnTo>
                      <a:pt x="262" y="528"/>
                    </a:lnTo>
                    <a:lnTo>
                      <a:pt x="266" y="530"/>
                    </a:lnTo>
                    <a:lnTo>
                      <a:pt x="270" y="534"/>
                    </a:lnTo>
                    <a:lnTo>
                      <a:pt x="274" y="536"/>
                    </a:lnTo>
                    <a:lnTo>
                      <a:pt x="278" y="538"/>
                    </a:lnTo>
                    <a:lnTo>
                      <a:pt x="282" y="542"/>
                    </a:lnTo>
                    <a:lnTo>
                      <a:pt x="286" y="548"/>
                    </a:lnTo>
                    <a:lnTo>
                      <a:pt x="288" y="554"/>
                    </a:lnTo>
                    <a:lnTo>
                      <a:pt x="290" y="562"/>
                    </a:lnTo>
                    <a:lnTo>
                      <a:pt x="290" y="572"/>
                    </a:lnTo>
                    <a:lnTo>
                      <a:pt x="272" y="576"/>
                    </a:lnTo>
                    <a:lnTo>
                      <a:pt x="254" y="580"/>
                    </a:lnTo>
                    <a:lnTo>
                      <a:pt x="268" y="588"/>
                    </a:lnTo>
                    <a:lnTo>
                      <a:pt x="282" y="594"/>
                    </a:lnTo>
                    <a:lnTo>
                      <a:pt x="298" y="598"/>
                    </a:lnTo>
                    <a:lnTo>
                      <a:pt x="310" y="596"/>
                    </a:lnTo>
                    <a:lnTo>
                      <a:pt x="314" y="590"/>
                    </a:lnTo>
                    <a:lnTo>
                      <a:pt x="314" y="582"/>
                    </a:lnTo>
                    <a:lnTo>
                      <a:pt x="308" y="572"/>
                    </a:lnTo>
                    <a:lnTo>
                      <a:pt x="304" y="564"/>
                    </a:lnTo>
                    <a:lnTo>
                      <a:pt x="300" y="554"/>
                    </a:lnTo>
                    <a:lnTo>
                      <a:pt x="306" y="552"/>
                    </a:lnTo>
                    <a:lnTo>
                      <a:pt x="312" y="550"/>
                    </a:lnTo>
                    <a:lnTo>
                      <a:pt x="320" y="548"/>
                    </a:lnTo>
                    <a:lnTo>
                      <a:pt x="304" y="538"/>
                    </a:lnTo>
                    <a:lnTo>
                      <a:pt x="288" y="524"/>
                    </a:lnTo>
                    <a:lnTo>
                      <a:pt x="270" y="510"/>
                    </a:lnTo>
                    <a:lnTo>
                      <a:pt x="252" y="500"/>
                    </a:lnTo>
                    <a:lnTo>
                      <a:pt x="234" y="496"/>
                    </a:lnTo>
                    <a:lnTo>
                      <a:pt x="250" y="492"/>
                    </a:lnTo>
                    <a:lnTo>
                      <a:pt x="266" y="488"/>
                    </a:lnTo>
                    <a:lnTo>
                      <a:pt x="280" y="484"/>
                    </a:lnTo>
                    <a:lnTo>
                      <a:pt x="292" y="474"/>
                    </a:lnTo>
                    <a:lnTo>
                      <a:pt x="298" y="488"/>
                    </a:lnTo>
                    <a:lnTo>
                      <a:pt x="306" y="500"/>
                    </a:lnTo>
                    <a:lnTo>
                      <a:pt x="316" y="512"/>
                    </a:lnTo>
                    <a:lnTo>
                      <a:pt x="322" y="520"/>
                    </a:lnTo>
                    <a:lnTo>
                      <a:pt x="330" y="526"/>
                    </a:lnTo>
                    <a:lnTo>
                      <a:pt x="336" y="532"/>
                    </a:lnTo>
                    <a:lnTo>
                      <a:pt x="340" y="542"/>
                    </a:lnTo>
                    <a:lnTo>
                      <a:pt x="348" y="558"/>
                    </a:lnTo>
                    <a:lnTo>
                      <a:pt x="350" y="574"/>
                    </a:lnTo>
                    <a:lnTo>
                      <a:pt x="346" y="592"/>
                    </a:lnTo>
                    <a:lnTo>
                      <a:pt x="350" y="592"/>
                    </a:lnTo>
                    <a:lnTo>
                      <a:pt x="356" y="592"/>
                    </a:lnTo>
                    <a:lnTo>
                      <a:pt x="362" y="592"/>
                    </a:lnTo>
                    <a:lnTo>
                      <a:pt x="368" y="592"/>
                    </a:lnTo>
                    <a:lnTo>
                      <a:pt x="372" y="590"/>
                    </a:lnTo>
                    <a:lnTo>
                      <a:pt x="378" y="586"/>
                    </a:lnTo>
                    <a:lnTo>
                      <a:pt x="380" y="584"/>
                    </a:lnTo>
                    <a:lnTo>
                      <a:pt x="380" y="580"/>
                    </a:lnTo>
                    <a:lnTo>
                      <a:pt x="378" y="578"/>
                    </a:lnTo>
                    <a:lnTo>
                      <a:pt x="376" y="576"/>
                    </a:lnTo>
                    <a:lnTo>
                      <a:pt x="374" y="572"/>
                    </a:lnTo>
                    <a:lnTo>
                      <a:pt x="372" y="568"/>
                    </a:lnTo>
                    <a:lnTo>
                      <a:pt x="370" y="566"/>
                    </a:lnTo>
                    <a:lnTo>
                      <a:pt x="368" y="562"/>
                    </a:lnTo>
                    <a:lnTo>
                      <a:pt x="364" y="560"/>
                    </a:lnTo>
                    <a:lnTo>
                      <a:pt x="362" y="556"/>
                    </a:lnTo>
                    <a:lnTo>
                      <a:pt x="360" y="552"/>
                    </a:lnTo>
                    <a:lnTo>
                      <a:pt x="360" y="548"/>
                    </a:lnTo>
                    <a:lnTo>
                      <a:pt x="362" y="544"/>
                    </a:lnTo>
                    <a:lnTo>
                      <a:pt x="366" y="540"/>
                    </a:lnTo>
                    <a:lnTo>
                      <a:pt x="370" y="538"/>
                    </a:lnTo>
                    <a:lnTo>
                      <a:pt x="376" y="536"/>
                    </a:lnTo>
                    <a:lnTo>
                      <a:pt x="382" y="538"/>
                    </a:lnTo>
                    <a:lnTo>
                      <a:pt x="388" y="540"/>
                    </a:lnTo>
                    <a:lnTo>
                      <a:pt x="398" y="548"/>
                    </a:lnTo>
                    <a:lnTo>
                      <a:pt x="400" y="560"/>
                    </a:lnTo>
                    <a:lnTo>
                      <a:pt x="400" y="574"/>
                    </a:lnTo>
                    <a:lnTo>
                      <a:pt x="402" y="586"/>
                    </a:lnTo>
                    <a:lnTo>
                      <a:pt x="404" y="596"/>
                    </a:lnTo>
                    <a:lnTo>
                      <a:pt x="414" y="604"/>
                    </a:lnTo>
                    <a:lnTo>
                      <a:pt x="426" y="606"/>
                    </a:lnTo>
                    <a:lnTo>
                      <a:pt x="438" y="604"/>
                    </a:lnTo>
                    <a:lnTo>
                      <a:pt x="448" y="600"/>
                    </a:lnTo>
                    <a:lnTo>
                      <a:pt x="458" y="602"/>
                    </a:lnTo>
                    <a:lnTo>
                      <a:pt x="466" y="610"/>
                    </a:lnTo>
                    <a:lnTo>
                      <a:pt x="470" y="608"/>
                    </a:lnTo>
                    <a:lnTo>
                      <a:pt x="474" y="606"/>
                    </a:lnTo>
                    <a:lnTo>
                      <a:pt x="478" y="604"/>
                    </a:lnTo>
                    <a:lnTo>
                      <a:pt x="484" y="620"/>
                    </a:lnTo>
                    <a:lnTo>
                      <a:pt x="478" y="638"/>
                    </a:lnTo>
                    <a:lnTo>
                      <a:pt x="468" y="652"/>
                    </a:lnTo>
                    <a:lnTo>
                      <a:pt x="452" y="664"/>
                    </a:lnTo>
                    <a:lnTo>
                      <a:pt x="438" y="672"/>
                    </a:lnTo>
                    <a:lnTo>
                      <a:pt x="420" y="674"/>
                    </a:lnTo>
                    <a:lnTo>
                      <a:pt x="404" y="672"/>
                    </a:lnTo>
                    <a:lnTo>
                      <a:pt x="390" y="666"/>
                    </a:lnTo>
                    <a:lnTo>
                      <a:pt x="376" y="660"/>
                    </a:lnTo>
                    <a:lnTo>
                      <a:pt x="362" y="654"/>
                    </a:lnTo>
                    <a:lnTo>
                      <a:pt x="346" y="654"/>
                    </a:lnTo>
                    <a:lnTo>
                      <a:pt x="342" y="664"/>
                    </a:lnTo>
                    <a:lnTo>
                      <a:pt x="332" y="668"/>
                    </a:lnTo>
                    <a:lnTo>
                      <a:pt x="320" y="666"/>
                    </a:lnTo>
                    <a:lnTo>
                      <a:pt x="306" y="662"/>
                    </a:lnTo>
                    <a:lnTo>
                      <a:pt x="290" y="656"/>
                    </a:lnTo>
                    <a:lnTo>
                      <a:pt x="276" y="648"/>
                    </a:lnTo>
                    <a:lnTo>
                      <a:pt x="264" y="644"/>
                    </a:lnTo>
                    <a:lnTo>
                      <a:pt x="254" y="642"/>
                    </a:lnTo>
                    <a:lnTo>
                      <a:pt x="250" y="622"/>
                    </a:lnTo>
                    <a:lnTo>
                      <a:pt x="252" y="604"/>
                    </a:lnTo>
                    <a:lnTo>
                      <a:pt x="254" y="608"/>
                    </a:lnTo>
                    <a:lnTo>
                      <a:pt x="254" y="602"/>
                    </a:lnTo>
                    <a:lnTo>
                      <a:pt x="254" y="598"/>
                    </a:lnTo>
                    <a:lnTo>
                      <a:pt x="254" y="592"/>
                    </a:lnTo>
                    <a:lnTo>
                      <a:pt x="236" y="590"/>
                    </a:lnTo>
                    <a:lnTo>
                      <a:pt x="214" y="590"/>
                    </a:lnTo>
                    <a:lnTo>
                      <a:pt x="194" y="590"/>
                    </a:lnTo>
                    <a:lnTo>
                      <a:pt x="174" y="592"/>
                    </a:lnTo>
                    <a:lnTo>
                      <a:pt x="162" y="594"/>
                    </a:lnTo>
                    <a:lnTo>
                      <a:pt x="156" y="596"/>
                    </a:lnTo>
                    <a:lnTo>
                      <a:pt x="148" y="602"/>
                    </a:lnTo>
                    <a:lnTo>
                      <a:pt x="140" y="606"/>
                    </a:lnTo>
                    <a:lnTo>
                      <a:pt x="126" y="608"/>
                    </a:lnTo>
                    <a:lnTo>
                      <a:pt x="114" y="604"/>
                    </a:lnTo>
                    <a:lnTo>
                      <a:pt x="104" y="606"/>
                    </a:lnTo>
                    <a:lnTo>
                      <a:pt x="102" y="608"/>
                    </a:lnTo>
                    <a:lnTo>
                      <a:pt x="98" y="612"/>
                    </a:lnTo>
                    <a:lnTo>
                      <a:pt x="96" y="618"/>
                    </a:lnTo>
                    <a:lnTo>
                      <a:pt x="92" y="624"/>
                    </a:lnTo>
                    <a:lnTo>
                      <a:pt x="90" y="628"/>
                    </a:lnTo>
                    <a:lnTo>
                      <a:pt x="88" y="632"/>
                    </a:lnTo>
                    <a:lnTo>
                      <a:pt x="84" y="638"/>
                    </a:lnTo>
                    <a:lnTo>
                      <a:pt x="78" y="642"/>
                    </a:lnTo>
                    <a:lnTo>
                      <a:pt x="74" y="646"/>
                    </a:lnTo>
                    <a:lnTo>
                      <a:pt x="72" y="652"/>
                    </a:lnTo>
                    <a:lnTo>
                      <a:pt x="68" y="658"/>
                    </a:lnTo>
                    <a:lnTo>
                      <a:pt x="58" y="676"/>
                    </a:lnTo>
                    <a:lnTo>
                      <a:pt x="46" y="690"/>
                    </a:lnTo>
                    <a:lnTo>
                      <a:pt x="32" y="708"/>
                    </a:lnTo>
                    <a:lnTo>
                      <a:pt x="20" y="726"/>
                    </a:lnTo>
                    <a:lnTo>
                      <a:pt x="8" y="746"/>
                    </a:lnTo>
                    <a:lnTo>
                      <a:pt x="2" y="766"/>
                    </a:lnTo>
                    <a:lnTo>
                      <a:pt x="2" y="790"/>
                    </a:lnTo>
                    <a:lnTo>
                      <a:pt x="4" y="812"/>
                    </a:lnTo>
                    <a:lnTo>
                      <a:pt x="4" y="832"/>
                    </a:lnTo>
                    <a:lnTo>
                      <a:pt x="2" y="848"/>
                    </a:lnTo>
                    <a:lnTo>
                      <a:pt x="0" y="864"/>
                    </a:lnTo>
                    <a:lnTo>
                      <a:pt x="4" y="880"/>
                    </a:lnTo>
                    <a:lnTo>
                      <a:pt x="16" y="898"/>
                    </a:lnTo>
                    <a:lnTo>
                      <a:pt x="30" y="920"/>
                    </a:lnTo>
                    <a:lnTo>
                      <a:pt x="48" y="942"/>
                    </a:lnTo>
                    <a:lnTo>
                      <a:pt x="64" y="960"/>
                    </a:lnTo>
                    <a:lnTo>
                      <a:pt x="80" y="972"/>
                    </a:lnTo>
                    <a:lnTo>
                      <a:pt x="96" y="978"/>
                    </a:lnTo>
                    <a:lnTo>
                      <a:pt x="112" y="982"/>
                    </a:lnTo>
                    <a:lnTo>
                      <a:pt x="126" y="978"/>
                    </a:lnTo>
                    <a:lnTo>
                      <a:pt x="130" y="976"/>
                    </a:lnTo>
                    <a:lnTo>
                      <a:pt x="132" y="972"/>
                    </a:lnTo>
                    <a:lnTo>
                      <a:pt x="134" y="968"/>
                    </a:lnTo>
                    <a:lnTo>
                      <a:pt x="138" y="962"/>
                    </a:lnTo>
                    <a:lnTo>
                      <a:pt x="140" y="960"/>
                    </a:lnTo>
                    <a:lnTo>
                      <a:pt x="146" y="958"/>
                    </a:lnTo>
                    <a:lnTo>
                      <a:pt x="150" y="958"/>
                    </a:lnTo>
                    <a:lnTo>
                      <a:pt x="156" y="958"/>
                    </a:lnTo>
                    <a:lnTo>
                      <a:pt x="162" y="958"/>
                    </a:lnTo>
                    <a:lnTo>
                      <a:pt x="174" y="952"/>
                    </a:lnTo>
                    <a:lnTo>
                      <a:pt x="186" y="944"/>
                    </a:lnTo>
                    <a:lnTo>
                      <a:pt x="198" y="942"/>
                    </a:lnTo>
                    <a:lnTo>
                      <a:pt x="210" y="948"/>
                    </a:lnTo>
                    <a:lnTo>
                      <a:pt x="218" y="962"/>
                    </a:lnTo>
                    <a:lnTo>
                      <a:pt x="220" y="976"/>
                    </a:lnTo>
                    <a:lnTo>
                      <a:pt x="230" y="972"/>
                    </a:lnTo>
                    <a:lnTo>
                      <a:pt x="240" y="968"/>
                    </a:lnTo>
                    <a:lnTo>
                      <a:pt x="250" y="960"/>
                    </a:lnTo>
                    <a:lnTo>
                      <a:pt x="250" y="980"/>
                    </a:lnTo>
                    <a:lnTo>
                      <a:pt x="250" y="998"/>
                    </a:lnTo>
                    <a:lnTo>
                      <a:pt x="246" y="1018"/>
                    </a:lnTo>
                    <a:lnTo>
                      <a:pt x="244" y="1032"/>
                    </a:lnTo>
                    <a:lnTo>
                      <a:pt x="248" y="1044"/>
                    </a:lnTo>
                    <a:lnTo>
                      <a:pt x="254" y="1056"/>
                    </a:lnTo>
                    <a:lnTo>
                      <a:pt x="264" y="1072"/>
                    </a:lnTo>
                    <a:lnTo>
                      <a:pt x="270" y="1086"/>
                    </a:lnTo>
                    <a:lnTo>
                      <a:pt x="272" y="1096"/>
                    </a:lnTo>
                    <a:lnTo>
                      <a:pt x="270" y="1108"/>
                    </a:lnTo>
                    <a:lnTo>
                      <a:pt x="268" y="1120"/>
                    </a:lnTo>
                    <a:lnTo>
                      <a:pt x="268" y="1134"/>
                    </a:lnTo>
                    <a:lnTo>
                      <a:pt x="270" y="1154"/>
                    </a:lnTo>
                    <a:lnTo>
                      <a:pt x="272" y="1174"/>
                    </a:lnTo>
                    <a:lnTo>
                      <a:pt x="270" y="1194"/>
                    </a:lnTo>
                    <a:lnTo>
                      <a:pt x="272" y="1222"/>
                    </a:lnTo>
                    <a:lnTo>
                      <a:pt x="280" y="1254"/>
                    </a:lnTo>
                    <a:lnTo>
                      <a:pt x="290" y="1284"/>
                    </a:lnTo>
                    <a:lnTo>
                      <a:pt x="300" y="1314"/>
                    </a:lnTo>
                    <a:lnTo>
                      <a:pt x="310" y="1346"/>
                    </a:lnTo>
                    <a:lnTo>
                      <a:pt x="318" y="1380"/>
                    </a:lnTo>
                    <a:lnTo>
                      <a:pt x="322" y="1416"/>
                    </a:lnTo>
                    <a:lnTo>
                      <a:pt x="346" y="1412"/>
                    </a:lnTo>
                    <a:lnTo>
                      <a:pt x="366" y="1404"/>
                    </a:lnTo>
                    <a:lnTo>
                      <a:pt x="382" y="1394"/>
                    </a:lnTo>
                    <a:lnTo>
                      <a:pt x="400" y="1382"/>
                    </a:lnTo>
                    <a:lnTo>
                      <a:pt x="418" y="1370"/>
                    </a:lnTo>
                    <a:lnTo>
                      <a:pt x="424" y="1366"/>
                    </a:lnTo>
                    <a:lnTo>
                      <a:pt x="430" y="1364"/>
                    </a:lnTo>
                    <a:lnTo>
                      <a:pt x="436" y="1360"/>
                    </a:lnTo>
                    <a:lnTo>
                      <a:pt x="440" y="1358"/>
                    </a:lnTo>
                    <a:lnTo>
                      <a:pt x="442" y="1354"/>
                    </a:lnTo>
                    <a:lnTo>
                      <a:pt x="446" y="1350"/>
                    </a:lnTo>
                    <a:lnTo>
                      <a:pt x="448" y="1342"/>
                    </a:lnTo>
                    <a:lnTo>
                      <a:pt x="448" y="1326"/>
                    </a:lnTo>
                    <a:lnTo>
                      <a:pt x="446" y="1310"/>
                    </a:lnTo>
                    <a:lnTo>
                      <a:pt x="446" y="1294"/>
                    </a:lnTo>
                    <a:lnTo>
                      <a:pt x="458" y="1292"/>
                    </a:lnTo>
                    <a:lnTo>
                      <a:pt x="466" y="1286"/>
                    </a:lnTo>
                    <a:lnTo>
                      <a:pt x="468" y="1276"/>
                    </a:lnTo>
                    <a:lnTo>
                      <a:pt x="468" y="1264"/>
                    </a:lnTo>
                    <a:lnTo>
                      <a:pt x="466" y="1252"/>
                    </a:lnTo>
                    <a:lnTo>
                      <a:pt x="466" y="1240"/>
                    </a:lnTo>
                    <a:lnTo>
                      <a:pt x="468" y="1224"/>
                    </a:lnTo>
                    <a:lnTo>
                      <a:pt x="476" y="1214"/>
                    </a:lnTo>
                    <a:lnTo>
                      <a:pt x="486" y="1208"/>
                    </a:lnTo>
                    <a:lnTo>
                      <a:pt x="496" y="1204"/>
                    </a:lnTo>
                    <a:lnTo>
                      <a:pt x="508" y="1200"/>
                    </a:lnTo>
                    <a:lnTo>
                      <a:pt x="518" y="1192"/>
                    </a:lnTo>
                    <a:lnTo>
                      <a:pt x="526" y="1180"/>
                    </a:lnTo>
                    <a:lnTo>
                      <a:pt x="530" y="1160"/>
                    </a:lnTo>
                    <a:lnTo>
                      <a:pt x="526" y="1140"/>
                    </a:lnTo>
                    <a:lnTo>
                      <a:pt x="518" y="1118"/>
                    </a:lnTo>
                    <a:lnTo>
                      <a:pt x="508" y="1096"/>
                    </a:lnTo>
                    <a:lnTo>
                      <a:pt x="504" y="1076"/>
                    </a:lnTo>
                    <a:lnTo>
                      <a:pt x="506" y="1056"/>
                    </a:lnTo>
                    <a:lnTo>
                      <a:pt x="516" y="1038"/>
                    </a:lnTo>
                    <a:lnTo>
                      <a:pt x="530" y="1020"/>
                    </a:lnTo>
                    <a:lnTo>
                      <a:pt x="548" y="1002"/>
                    </a:lnTo>
                    <a:lnTo>
                      <a:pt x="564" y="986"/>
                    </a:lnTo>
                    <a:lnTo>
                      <a:pt x="580" y="970"/>
                    </a:lnTo>
                    <a:lnTo>
                      <a:pt x="586" y="960"/>
                    </a:lnTo>
                    <a:lnTo>
                      <a:pt x="596" y="948"/>
                    </a:lnTo>
                    <a:lnTo>
                      <a:pt x="606" y="932"/>
                    </a:lnTo>
                    <a:lnTo>
                      <a:pt x="616" y="918"/>
                    </a:lnTo>
                    <a:lnTo>
                      <a:pt x="620" y="904"/>
                    </a:lnTo>
                    <a:lnTo>
                      <a:pt x="618" y="892"/>
                    </a:lnTo>
                    <a:lnTo>
                      <a:pt x="608" y="884"/>
                    </a:lnTo>
                    <a:lnTo>
                      <a:pt x="594" y="882"/>
                    </a:lnTo>
                    <a:lnTo>
                      <a:pt x="580" y="886"/>
                    </a:lnTo>
                    <a:lnTo>
                      <a:pt x="564" y="892"/>
                    </a:lnTo>
                    <a:lnTo>
                      <a:pt x="550" y="894"/>
                    </a:lnTo>
                    <a:lnTo>
                      <a:pt x="536" y="890"/>
                    </a:lnTo>
                    <a:lnTo>
                      <a:pt x="534" y="888"/>
                    </a:lnTo>
                    <a:lnTo>
                      <a:pt x="532" y="884"/>
                    </a:lnTo>
                    <a:lnTo>
                      <a:pt x="530" y="878"/>
                    </a:lnTo>
                    <a:lnTo>
                      <a:pt x="530" y="874"/>
                    </a:lnTo>
                    <a:lnTo>
                      <a:pt x="528" y="870"/>
                    </a:lnTo>
                    <a:lnTo>
                      <a:pt x="524" y="862"/>
                    </a:lnTo>
                    <a:lnTo>
                      <a:pt x="518" y="856"/>
                    </a:lnTo>
                    <a:lnTo>
                      <a:pt x="514" y="850"/>
                    </a:lnTo>
                    <a:lnTo>
                      <a:pt x="504" y="830"/>
                    </a:lnTo>
                    <a:lnTo>
                      <a:pt x="496" y="810"/>
                    </a:lnTo>
                    <a:lnTo>
                      <a:pt x="488" y="794"/>
                    </a:lnTo>
                    <a:lnTo>
                      <a:pt x="478" y="780"/>
                    </a:lnTo>
                    <a:lnTo>
                      <a:pt x="468" y="766"/>
                    </a:lnTo>
                    <a:lnTo>
                      <a:pt x="462" y="742"/>
                    </a:lnTo>
                    <a:lnTo>
                      <a:pt x="456" y="718"/>
                    </a:lnTo>
                    <a:lnTo>
                      <a:pt x="446" y="694"/>
                    </a:lnTo>
                    <a:lnTo>
                      <a:pt x="458" y="688"/>
                    </a:lnTo>
                    <a:lnTo>
                      <a:pt x="468" y="690"/>
                    </a:lnTo>
                    <a:lnTo>
                      <a:pt x="474" y="698"/>
                    </a:lnTo>
                    <a:lnTo>
                      <a:pt x="480" y="708"/>
                    </a:lnTo>
                    <a:lnTo>
                      <a:pt x="484" y="720"/>
                    </a:lnTo>
                    <a:lnTo>
                      <a:pt x="502" y="750"/>
                    </a:lnTo>
                    <a:lnTo>
                      <a:pt x="518" y="780"/>
                    </a:lnTo>
                    <a:lnTo>
                      <a:pt x="520" y="788"/>
                    </a:lnTo>
                    <a:lnTo>
                      <a:pt x="520" y="794"/>
                    </a:lnTo>
                    <a:lnTo>
                      <a:pt x="520" y="800"/>
                    </a:lnTo>
                    <a:lnTo>
                      <a:pt x="522" y="806"/>
                    </a:lnTo>
                    <a:lnTo>
                      <a:pt x="524" y="810"/>
                    </a:lnTo>
                    <a:lnTo>
                      <a:pt x="526" y="814"/>
                    </a:lnTo>
                    <a:lnTo>
                      <a:pt x="528" y="818"/>
                    </a:lnTo>
                    <a:lnTo>
                      <a:pt x="532" y="824"/>
                    </a:lnTo>
                    <a:lnTo>
                      <a:pt x="540" y="850"/>
                    </a:lnTo>
                    <a:lnTo>
                      <a:pt x="548" y="876"/>
                    </a:lnTo>
                    <a:lnTo>
                      <a:pt x="590" y="856"/>
                    </a:lnTo>
                    <a:lnTo>
                      <a:pt x="634" y="830"/>
                    </a:lnTo>
                    <a:lnTo>
                      <a:pt x="672" y="800"/>
                    </a:lnTo>
                    <a:lnTo>
                      <a:pt x="684" y="790"/>
                    </a:lnTo>
                    <a:lnTo>
                      <a:pt x="692" y="778"/>
                    </a:lnTo>
                    <a:lnTo>
                      <a:pt x="694" y="766"/>
                    </a:lnTo>
                    <a:lnTo>
                      <a:pt x="686" y="752"/>
                    </a:lnTo>
                    <a:lnTo>
                      <a:pt x="678" y="746"/>
                    </a:lnTo>
                    <a:lnTo>
                      <a:pt x="670" y="742"/>
                    </a:lnTo>
                    <a:lnTo>
                      <a:pt x="664" y="740"/>
                    </a:lnTo>
                    <a:lnTo>
                      <a:pt x="660" y="732"/>
                    </a:lnTo>
                    <a:lnTo>
                      <a:pt x="656" y="720"/>
                    </a:lnTo>
                    <a:lnTo>
                      <a:pt x="652" y="718"/>
                    </a:lnTo>
                    <a:lnTo>
                      <a:pt x="646" y="718"/>
                    </a:lnTo>
                    <a:lnTo>
                      <a:pt x="644" y="718"/>
                    </a:lnTo>
                    <a:lnTo>
                      <a:pt x="642" y="720"/>
                    </a:lnTo>
                    <a:lnTo>
                      <a:pt x="638" y="724"/>
                    </a:lnTo>
                    <a:lnTo>
                      <a:pt x="636" y="728"/>
                    </a:lnTo>
                    <a:lnTo>
                      <a:pt x="634" y="732"/>
                    </a:lnTo>
                    <a:lnTo>
                      <a:pt x="632" y="734"/>
                    </a:lnTo>
                    <a:lnTo>
                      <a:pt x="630" y="738"/>
                    </a:lnTo>
                    <a:lnTo>
                      <a:pt x="626" y="740"/>
                    </a:lnTo>
                    <a:lnTo>
                      <a:pt x="612" y="726"/>
                    </a:lnTo>
                    <a:lnTo>
                      <a:pt x="596" y="712"/>
                    </a:lnTo>
                    <a:lnTo>
                      <a:pt x="584" y="696"/>
                    </a:lnTo>
                    <a:lnTo>
                      <a:pt x="576" y="676"/>
                    </a:lnTo>
                    <a:lnTo>
                      <a:pt x="590" y="672"/>
                    </a:lnTo>
                    <a:lnTo>
                      <a:pt x="600" y="676"/>
                    </a:lnTo>
                    <a:lnTo>
                      <a:pt x="608" y="684"/>
                    </a:lnTo>
                    <a:lnTo>
                      <a:pt x="614" y="694"/>
                    </a:lnTo>
                    <a:lnTo>
                      <a:pt x="620" y="704"/>
                    </a:lnTo>
                    <a:lnTo>
                      <a:pt x="630" y="710"/>
                    </a:lnTo>
                    <a:lnTo>
                      <a:pt x="642" y="712"/>
                    </a:lnTo>
                    <a:lnTo>
                      <a:pt x="656" y="708"/>
                    </a:lnTo>
                    <a:lnTo>
                      <a:pt x="668" y="706"/>
                    </a:lnTo>
                    <a:lnTo>
                      <a:pt x="672" y="720"/>
                    </a:lnTo>
                    <a:lnTo>
                      <a:pt x="680" y="726"/>
                    </a:lnTo>
                    <a:lnTo>
                      <a:pt x="690" y="728"/>
                    </a:lnTo>
                    <a:lnTo>
                      <a:pt x="704" y="726"/>
                    </a:lnTo>
                    <a:lnTo>
                      <a:pt x="718" y="724"/>
                    </a:lnTo>
                    <a:lnTo>
                      <a:pt x="730" y="724"/>
                    </a:lnTo>
                    <a:lnTo>
                      <a:pt x="736" y="724"/>
                    </a:lnTo>
                    <a:lnTo>
                      <a:pt x="740" y="726"/>
                    </a:lnTo>
                    <a:lnTo>
                      <a:pt x="742" y="726"/>
                    </a:lnTo>
                    <a:lnTo>
                      <a:pt x="744" y="726"/>
                    </a:lnTo>
                    <a:lnTo>
                      <a:pt x="744" y="728"/>
                    </a:lnTo>
                    <a:lnTo>
                      <a:pt x="744" y="730"/>
                    </a:lnTo>
                    <a:lnTo>
                      <a:pt x="746" y="732"/>
                    </a:lnTo>
                    <a:lnTo>
                      <a:pt x="748" y="736"/>
                    </a:lnTo>
                    <a:lnTo>
                      <a:pt x="750" y="742"/>
                    </a:lnTo>
                    <a:lnTo>
                      <a:pt x="760" y="752"/>
                    </a:lnTo>
                    <a:lnTo>
                      <a:pt x="772" y="760"/>
                    </a:lnTo>
                    <a:lnTo>
                      <a:pt x="786" y="760"/>
                    </a:lnTo>
                    <a:lnTo>
                      <a:pt x="786" y="766"/>
                    </a:lnTo>
                    <a:lnTo>
                      <a:pt x="784" y="770"/>
                    </a:lnTo>
                    <a:lnTo>
                      <a:pt x="780" y="774"/>
                    </a:lnTo>
                    <a:lnTo>
                      <a:pt x="776" y="776"/>
                    </a:lnTo>
                    <a:lnTo>
                      <a:pt x="780" y="780"/>
                    </a:lnTo>
                    <a:lnTo>
                      <a:pt x="786" y="784"/>
                    </a:lnTo>
                    <a:lnTo>
                      <a:pt x="792" y="784"/>
                    </a:lnTo>
                    <a:lnTo>
                      <a:pt x="800" y="786"/>
                    </a:lnTo>
                    <a:lnTo>
                      <a:pt x="800" y="810"/>
                    </a:lnTo>
                    <a:lnTo>
                      <a:pt x="804" y="834"/>
                    </a:lnTo>
                    <a:lnTo>
                      <a:pt x="812" y="858"/>
                    </a:lnTo>
                    <a:lnTo>
                      <a:pt x="822" y="874"/>
                    </a:lnTo>
                    <a:lnTo>
                      <a:pt x="832" y="892"/>
                    </a:lnTo>
                    <a:lnTo>
                      <a:pt x="840" y="910"/>
                    </a:lnTo>
                    <a:lnTo>
                      <a:pt x="844" y="928"/>
                    </a:lnTo>
                    <a:lnTo>
                      <a:pt x="848" y="926"/>
                    </a:lnTo>
                    <a:lnTo>
                      <a:pt x="852" y="924"/>
                    </a:lnTo>
                    <a:lnTo>
                      <a:pt x="854" y="922"/>
                    </a:lnTo>
                    <a:lnTo>
                      <a:pt x="858" y="916"/>
                    </a:lnTo>
                    <a:lnTo>
                      <a:pt x="856" y="928"/>
                    </a:lnTo>
                    <a:lnTo>
                      <a:pt x="858" y="938"/>
                    </a:lnTo>
                    <a:lnTo>
                      <a:pt x="864" y="950"/>
                    </a:lnTo>
                    <a:lnTo>
                      <a:pt x="874" y="958"/>
                    </a:lnTo>
                    <a:lnTo>
                      <a:pt x="876" y="942"/>
                    </a:lnTo>
                    <a:lnTo>
                      <a:pt x="872" y="926"/>
                    </a:lnTo>
                    <a:lnTo>
                      <a:pt x="866" y="910"/>
                    </a:lnTo>
                    <a:lnTo>
                      <a:pt x="864" y="890"/>
                    </a:lnTo>
                    <a:lnTo>
                      <a:pt x="864" y="870"/>
                    </a:lnTo>
                    <a:lnTo>
                      <a:pt x="866" y="850"/>
                    </a:lnTo>
                    <a:lnTo>
                      <a:pt x="866" y="836"/>
                    </a:lnTo>
                    <a:lnTo>
                      <a:pt x="870" y="830"/>
                    </a:lnTo>
                    <a:lnTo>
                      <a:pt x="874" y="826"/>
                    </a:lnTo>
                    <a:lnTo>
                      <a:pt x="884" y="824"/>
                    </a:lnTo>
                    <a:lnTo>
                      <a:pt x="896" y="818"/>
                    </a:lnTo>
                    <a:lnTo>
                      <a:pt x="908" y="806"/>
                    </a:lnTo>
                    <a:lnTo>
                      <a:pt x="918" y="792"/>
                    </a:lnTo>
                    <a:lnTo>
                      <a:pt x="930" y="780"/>
                    </a:lnTo>
                    <a:lnTo>
                      <a:pt x="932" y="776"/>
                    </a:lnTo>
                    <a:lnTo>
                      <a:pt x="938" y="772"/>
                    </a:lnTo>
                    <a:lnTo>
                      <a:pt x="944" y="766"/>
                    </a:lnTo>
                    <a:lnTo>
                      <a:pt x="948" y="762"/>
                    </a:lnTo>
                    <a:lnTo>
                      <a:pt x="954" y="758"/>
                    </a:lnTo>
                    <a:lnTo>
                      <a:pt x="958" y="756"/>
                    </a:lnTo>
                    <a:lnTo>
                      <a:pt x="964" y="754"/>
                    </a:lnTo>
                    <a:lnTo>
                      <a:pt x="968" y="754"/>
                    </a:lnTo>
                    <a:lnTo>
                      <a:pt x="970" y="754"/>
                    </a:lnTo>
                    <a:lnTo>
                      <a:pt x="972" y="756"/>
                    </a:lnTo>
                    <a:lnTo>
                      <a:pt x="974" y="760"/>
                    </a:lnTo>
                    <a:lnTo>
                      <a:pt x="974" y="762"/>
                    </a:lnTo>
                    <a:lnTo>
                      <a:pt x="974" y="766"/>
                    </a:lnTo>
                    <a:lnTo>
                      <a:pt x="974" y="772"/>
                    </a:lnTo>
                    <a:lnTo>
                      <a:pt x="974" y="776"/>
                    </a:lnTo>
                    <a:lnTo>
                      <a:pt x="976" y="780"/>
                    </a:lnTo>
                    <a:lnTo>
                      <a:pt x="982" y="792"/>
                    </a:lnTo>
                    <a:lnTo>
                      <a:pt x="988" y="800"/>
                    </a:lnTo>
                    <a:lnTo>
                      <a:pt x="994" y="810"/>
                    </a:lnTo>
                    <a:lnTo>
                      <a:pt x="998" y="820"/>
                    </a:lnTo>
                    <a:lnTo>
                      <a:pt x="996" y="834"/>
                    </a:lnTo>
                    <a:lnTo>
                      <a:pt x="1004" y="834"/>
                    </a:lnTo>
                    <a:lnTo>
                      <a:pt x="1012" y="832"/>
                    </a:lnTo>
                    <a:lnTo>
                      <a:pt x="1018" y="828"/>
                    </a:lnTo>
                    <a:lnTo>
                      <a:pt x="1020" y="850"/>
                    </a:lnTo>
                    <a:lnTo>
                      <a:pt x="1026" y="868"/>
                    </a:lnTo>
                    <a:lnTo>
                      <a:pt x="1032" y="888"/>
                    </a:lnTo>
                    <a:lnTo>
                      <a:pt x="1032" y="902"/>
                    </a:lnTo>
                    <a:lnTo>
                      <a:pt x="1032" y="916"/>
                    </a:lnTo>
                    <a:lnTo>
                      <a:pt x="1034" y="930"/>
                    </a:lnTo>
                    <a:lnTo>
                      <a:pt x="1038" y="936"/>
                    </a:lnTo>
                    <a:lnTo>
                      <a:pt x="1042" y="940"/>
                    </a:lnTo>
                    <a:lnTo>
                      <a:pt x="1048" y="946"/>
                    </a:lnTo>
                    <a:lnTo>
                      <a:pt x="1052" y="950"/>
                    </a:lnTo>
                    <a:lnTo>
                      <a:pt x="1054" y="956"/>
                    </a:lnTo>
                    <a:lnTo>
                      <a:pt x="1056" y="962"/>
                    </a:lnTo>
                    <a:lnTo>
                      <a:pt x="1056" y="970"/>
                    </a:lnTo>
                    <a:lnTo>
                      <a:pt x="1058" y="976"/>
                    </a:lnTo>
                    <a:lnTo>
                      <a:pt x="1058" y="980"/>
                    </a:lnTo>
                    <a:lnTo>
                      <a:pt x="1060" y="986"/>
                    </a:lnTo>
                    <a:lnTo>
                      <a:pt x="1062" y="990"/>
                    </a:lnTo>
                    <a:lnTo>
                      <a:pt x="1064" y="994"/>
                    </a:lnTo>
                    <a:lnTo>
                      <a:pt x="1068" y="996"/>
                    </a:lnTo>
                    <a:lnTo>
                      <a:pt x="1074" y="998"/>
                    </a:lnTo>
                    <a:lnTo>
                      <a:pt x="1080" y="996"/>
                    </a:lnTo>
                    <a:lnTo>
                      <a:pt x="1080" y="980"/>
                    </a:lnTo>
                    <a:lnTo>
                      <a:pt x="1074" y="966"/>
                    </a:lnTo>
                    <a:lnTo>
                      <a:pt x="1064" y="954"/>
                    </a:lnTo>
                    <a:lnTo>
                      <a:pt x="1054" y="942"/>
                    </a:lnTo>
                    <a:lnTo>
                      <a:pt x="1048" y="928"/>
                    </a:lnTo>
                    <a:lnTo>
                      <a:pt x="1042" y="908"/>
                    </a:lnTo>
                    <a:lnTo>
                      <a:pt x="1042" y="886"/>
                    </a:lnTo>
                    <a:lnTo>
                      <a:pt x="1044" y="866"/>
                    </a:lnTo>
                    <a:lnTo>
                      <a:pt x="1056" y="864"/>
                    </a:lnTo>
                    <a:lnTo>
                      <a:pt x="1066" y="870"/>
                    </a:lnTo>
                    <a:lnTo>
                      <a:pt x="1074" y="880"/>
                    </a:lnTo>
                    <a:lnTo>
                      <a:pt x="1080" y="894"/>
                    </a:lnTo>
                    <a:lnTo>
                      <a:pt x="1086" y="906"/>
                    </a:lnTo>
                    <a:lnTo>
                      <a:pt x="1090" y="918"/>
                    </a:lnTo>
                    <a:lnTo>
                      <a:pt x="1104" y="902"/>
                    </a:lnTo>
                    <a:lnTo>
                      <a:pt x="1114" y="884"/>
                    </a:lnTo>
                    <a:lnTo>
                      <a:pt x="1118" y="862"/>
                    </a:lnTo>
                    <a:lnTo>
                      <a:pt x="1112" y="842"/>
                    </a:lnTo>
                    <a:lnTo>
                      <a:pt x="1104" y="832"/>
                    </a:lnTo>
                    <a:lnTo>
                      <a:pt x="1096" y="824"/>
                    </a:lnTo>
                    <a:lnTo>
                      <a:pt x="1090" y="816"/>
                    </a:lnTo>
                    <a:lnTo>
                      <a:pt x="1090" y="804"/>
                    </a:lnTo>
                    <a:lnTo>
                      <a:pt x="1094" y="792"/>
                    </a:lnTo>
                    <a:lnTo>
                      <a:pt x="1104" y="782"/>
                    </a:lnTo>
                    <a:lnTo>
                      <a:pt x="1116" y="774"/>
                    </a:lnTo>
                    <a:lnTo>
                      <a:pt x="1128" y="768"/>
                    </a:lnTo>
                    <a:lnTo>
                      <a:pt x="1130" y="774"/>
                    </a:lnTo>
                    <a:lnTo>
                      <a:pt x="1128" y="784"/>
                    </a:lnTo>
                    <a:lnTo>
                      <a:pt x="1124" y="794"/>
                    </a:lnTo>
                    <a:lnTo>
                      <a:pt x="1120" y="804"/>
                    </a:lnTo>
                    <a:lnTo>
                      <a:pt x="1118" y="812"/>
                    </a:lnTo>
                    <a:lnTo>
                      <a:pt x="1118" y="818"/>
                    </a:lnTo>
                    <a:lnTo>
                      <a:pt x="1124" y="820"/>
                    </a:lnTo>
                    <a:lnTo>
                      <a:pt x="1134" y="818"/>
                    </a:lnTo>
                    <a:lnTo>
                      <a:pt x="1146" y="810"/>
                    </a:lnTo>
                    <a:lnTo>
                      <a:pt x="1148" y="800"/>
                    </a:lnTo>
                    <a:lnTo>
                      <a:pt x="1148" y="786"/>
                    </a:lnTo>
                    <a:lnTo>
                      <a:pt x="1148" y="774"/>
                    </a:lnTo>
                    <a:lnTo>
                      <a:pt x="1152" y="764"/>
                    </a:lnTo>
                    <a:lnTo>
                      <a:pt x="1160" y="756"/>
                    </a:lnTo>
                    <a:lnTo>
                      <a:pt x="1172" y="752"/>
                    </a:lnTo>
                    <a:lnTo>
                      <a:pt x="1184" y="750"/>
                    </a:lnTo>
                    <a:lnTo>
                      <a:pt x="1196" y="748"/>
                    </a:lnTo>
                    <a:lnTo>
                      <a:pt x="1208" y="742"/>
                    </a:lnTo>
                    <a:lnTo>
                      <a:pt x="1216" y="730"/>
                    </a:lnTo>
                    <a:lnTo>
                      <a:pt x="1218" y="716"/>
                    </a:lnTo>
                    <a:lnTo>
                      <a:pt x="1218" y="700"/>
                    </a:lnTo>
                    <a:lnTo>
                      <a:pt x="1224" y="688"/>
                    </a:lnTo>
                    <a:lnTo>
                      <a:pt x="1232" y="674"/>
                    </a:lnTo>
                    <a:lnTo>
                      <a:pt x="1232" y="660"/>
                    </a:lnTo>
                    <a:lnTo>
                      <a:pt x="1228" y="652"/>
                    </a:lnTo>
                    <a:lnTo>
                      <a:pt x="1222" y="644"/>
                    </a:lnTo>
                    <a:lnTo>
                      <a:pt x="1216" y="634"/>
                    </a:lnTo>
                    <a:lnTo>
                      <a:pt x="1212" y="624"/>
                    </a:lnTo>
                    <a:lnTo>
                      <a:pt x="1214" y="610"/>
                    </a:lnTo>
                    <a:lnTo>
                      <a:pt x="1222" y="598"/>
                    </a:lnTo>
                    <a:lnTo>
                      <a:pt x="1232" y="588"/>
                    </a:lnTo>
                    <a:lnTo>
                      <a:pt x="1222" y="586"/>
                    </a:lnTo>
                    <a:lnTo>
                      <a:pt x="1212" y="588"/>
                    </a:lnTo>
                    <a:lnTo>
                      <a:pt x="1204" y="590"/>
                    </a:lnTo>
                    <a:lnTo>
                      <a:pt x="1196" y="586"/>
                    </a:lnTo>
                    <a:lnTo>
                      <a:pt x="1194" y="576"/>
                    </a:lnTo>
                    <a:lnTo>
                      <a:pt x="1196" y="564"/>
                    </a:lnTo>
                    <a:lnTo>
                      <a:pt x="1206" y="552"/>
                    </a:lnTo>
                    <a:lnTo>
                      <a:pt x="1218" y="542"/>
                    </a:lnTo>
                    <a:lnTo>
                      <a:pt x="1230" y="536"/>
                    </a:lnTo>
                    <a:lnTo>
                      <a:pt x="1242" y="534"/>
                    </a:lnTo>
                    <a:lnTo>
                      <a:pt x="1242" y="542"/>
                    </a:lnTo>
                    <a:lnTo>
                      <a:pt x="1240" y="548"/>
                    </a:lnTo>
                    <a:lnTo>
                      <a:pt x="1236" y="556"/>
                    </a:lnTo>
                    <a:lnTo>
                      <a:pt x="1232" y="562"/>
                    </a:lnTo>
                    <a:lnTo>
                      <a:pt x="1238" y="562"/>
                    </a:lnTo>
                    <a:lnTo>
                      <a:pt x="1248" y="560"/>
                    </a:lnTo>
                    <a:lnTo>
                      <a:pt x="1256" y="558"/>
                    </a:lnTo>
                    <a:lnTo>
                      <a:pt x="1264" y="558"/>
                    </a:lnTo>
                    <a:lnTo>
                      <a:pt x="1270" y="560"/>
                    </a:lnTo>
                    <a:lnTo>
                      <a:pt x="1272" y="566"/>
                    </a:lnTo>
                    <a:lnTo>
                      <a:pt x="1268" y="578"/>
                    </a:lnTo>
                    <a:lnTo>
                      <a:pt x="1280" y="582"/>
                    </a:lnTo>
                    <a:lnTo>
                      <a:pt x="1282" y="590"/>
                    </a:lnTo>
                    <a:lnTo>
                      <a:pt x="1282" y="600"/>
                    </a:lnTo>
                    <a:lnTo>
                      <a:pt x="1276" y="610"/>
                    </a:lnTo>
                    <a:lnTo>
                      <a:pt x="1272" y="620"/>
                    </a:lnTo>
                    <a:lnTo>
                      <a:pt x="1270" y="628"/>
                    </a:lnTo>
                    <a:lnTo>
                      <a:pt x="1278" y="626"/>
                    </a:lnTo>
                    <a:lnTo>
                      <a:pt x="1284" y="624"/>
                    </a:lnTo>
                    <a:lnTo>
                      <a:pt x="1292" y="618"/>
                    </a:lnTo>
                    <a:lnTo>
                      <a:pt x="1296" y="610"/>
                    </a:lnTo>
                    <a:lnTo>
                      <a:pt x="1300" y="600"/>
                    </a:lnTo>
                    <a:lnTo>
                      <a:pt x="1300" y="592"/>
                    </a:lnTo>
                    <a:lnTo>
                      <a:pt x="1296" y="588"/>
                    </a:lnTo>
                    <a:lnTo>
                      <a:pt x="1290" y="580"/>
                    </a:lnTo>
                    <a:lnTo>
                      <a:pt x="1286" y="572"/>
                    </a:lnTo>
                    <a:lnTo>
                      <a:pt x="1284" y="562"/>
                    </a:lnTo>
                    <a:lnTo>
                      <a:pt x="1288" y="556"/>
                    </a:lnTo>
                    <a:lnTo>
                      <a:pt x="1294" y="550"/>
                    </a:lnTo>
                    <a:lnTo>
                      <a:pt x="1300" y="546"/>
                    </a:lnTo>
                    <a:lnTo>
                      <a:pt x="1306" y="536"/>
                    </a:lnTo>
                    <a:lnTo>
                      <a:pt x="1306" y="532"/>
                    </a:lnTo>
                    <a:lnTo>
                      <a:pt x="1306" y="528"/>
                    </a:lnTo>
                    <a:lnTo>
                      <a:pt x="1304" y="526"/>
                    </a:lnTo>
                    <a:lnTo>
                      <a:pt x="1304" y="522"/>
                    </a:lnTo>
                    <a:lnTo>
                      <a:pt x="1304" y="518"/>
                    </a:lnTo>
                    <a:lnTo>
                      <a:pt x="1306" y="514"/>
                    </a:lnTo>
                    <a:lnTo>
                      <a:pt x="1310" y="510"/>
                    </a:lnTo>
                    <a:lnTo>
                      <a:pt x="1314" y="506"/>
                    </a:lnTo>
                    <a:lnTo>
                      <a:pt x="1320" y="502"/>
                    </a:lnTo>
                    <a:lnTo>
                      <a:pt x="1326" y="500"/>
                    </a:lnTo>
                    <a:lnTo>
                      <a:pt x="1330" y="494"/>
                    </a:lnTo>
                    <a:lnTo>
                      <a:pt x="1330" y="500"/>
                    </a:lnTo>
                    <a:lnTo>
                      <a:pt x="1330" y="504"/>
                    </a:lnTo>
                    <a:lnTo>
                      <a:pt x="1334" y="508"/>
                    </a:lnTo>
                    <a:lnTo>
                      <a:pt x="1336" y="512"/>
                    </a:lnTo>
                    <a:lnTo>
                      <a:pt x="1340" y="516"/>
                    </a:lnTo>
                    <a:lnTo>
                      <a:pt x="1346" y="518"/>
                    </a:lnTo>
                    <a:lnTo>
                      <a:pt x="1352" y="502"/>
                    </a:lnTo>
                    <a:lnTo>
                      <a:pt x="1364" y="486"/>
                    </a:lnTo>
                    <a:lnTo>
                      <a:pt x="1376" y="472"/>
                    </a:lnTo>
                    <a:lnTo>
                      <a:pt x="1386" y="458"/>
                    </a:lnTo>
                    <a:lnTo>
                      <a:pt x="1394" y="442"/>
                    </a:lnTo>
                    <a:lnTo>
                      <a:pt x="1398" y="424"/>
                    </a:lnTo>
                    <a:lnTo>
                      <a:pt x="1398" y="410"/>
                    </a:lnTo>
                    <a:lnTo>
                      <a:pt x="1394" y="396"/>
                    </a:lnTo>
                    <a:lnTo>
                      <a:pt x="1388" y="386"/>
                    </a:lnTo>
                    <a:lnTo>
                      <a:pt x="1378" y="382"/>
                    </a:lnTo>
                    <a:lnTo>
                      <a:pt x="1364" y="384"/>
                    </a:lnTo>
                    <a:lnTo>
                      <a:pt x="1362" y="380"/>
                    </a:lnTo>
                    <a:lnTo>
                      <a:pt x="1360" y="376"/>
                    </a:lnTo>
                    <a:lnTo>
                      <a:pt x="1360" y="374"/>
                    </a:lnTo>
                    <a:lnTo>
                      <a:pt x="1356" y="374"/>
                    </a:lnTo>
                    <a:lnTo>
                      <a:pt x="1352" y="374"/>
                    </a:lnTo>
                    <a:lnTo>
                      <a:pt x="1346" y="374"/>
                    </a:lnTo>
                    <a:lnTo>
                      <a:pt x="1342" y="374"/>
                    </a:lnTo>
                    <a:lnTo>
                      <a:pt x="1338" y="374"/>
                    </a:lnTo>
                    <a:lnTo>
                      <a:pt x="1334" y="372"/>
                    </a:lnTo>
                    <a:lnTo>
                      <a:pt x="1332" y="370"/>
                    </a:lnTo>
                    <a:lnTo>
                      <a:pt x="1330" y="366"/>
                    </a:lnTo>
                    <a:lnTo>
                      <a:pt x="1330" y="362"/>
                    </a:lnTo>
                    <a:lnTo>
                      <a:pt x="1332" y="356"/>
                    </a:lnTo>
                    <a:lnTo>
                      <a:pt x="1340" y="350"/>
                    </a:lnTo>
                    <a:lnTo>
                      <a:pt x="1352" y="346"/>
                    </a:lnTo>
                    <a:lnTo>
                      <a:pt x="1366" y="344"/>
                    </a:lnTo>
                    <a:lnTo>
                      <a:pt x="1376" y="340"/>
                    </a:lnTo>
                    <a:lnTo>
                      <a:pt x="1384" y="334"/>
                    </a:lnTo>
                    <a:lnTo>
                      <a:pt x="1390" y="328"/>
                    </a:lnTo>
                    <a:lnTo>
                      <a:pt x="1396" y="320"/>
                    </a:lnTo>
                    <a:lnTo>
                      <a:pt x="1402" y="312"/>
                    </a:lnTo>
                    <a:lnTo>
                      <a:pt x="1424" y="294"/>
                    </a:lnTo>
                    <a:lnTo>
                      <a:pt x="1446" y="282"/>
                    </a:lnTo>
                    <a:lnTo>
                      <a:pt x="1472" y="278"/>
                    </a:lnTo>
                    <a:lnTo>
                      <a:pt x="1500" y="278"/>
                    </a:lnTo>
                    <a:lnTo>
                      <a:pt x="1498" y="290"/>
                    </a:lnTo>
                    <a:lnTo>
                      <a:pt x="1494" y="300"/>
                    </a:lnTo>
                    <a:lnTo>
                      <a:pt x="1508" y="300"/>
                    </a:lnTo>
                    <a:lnTo>
                      <a:pt x="1518" y="294"/>
                    </a:lnTo>
                    <a:lnTo>
                      <a:pt x="1524" y="284"/>
                    </a:lnTo>
                    <a:lnTo>
                      <a:pt x="1532" y="274"/>
                    </a:lnTo>
                    <a:lnTo>
                      <a:pt x="1540" y="264"/>
                    </a:lnTo>
                    <a:lnTo>
                      <a:pt x="1548" y="260"/>
                    </a:lnTo>
                    <a:lnTo>
                      <a:pt x="1560" y="258"/>
                    </a:lnTo>
                    <a:lnTo>
                      <a:pt x="1570" y="258"/>
                    </a:lnTo>
                    <a:lnTo>
                      <a:pt x="1578" y="262"/>
                    </a:lnTo>
                    <a:lnTo>
                      <a:pt x="1580" y="270"/>
                    </a:lnTo>
                    <a:lnTo>
                      <a:pt x="1588" y="258"/>
                    </a:lnTo>
                    <a:lnTo>
                      <a:pt x="1600" y="246"/>
                    </a:lnTo>
                    <a:lnTo>
                      <a:pt x="1614" y="242"/>
                    </a:lnTo>
                    <a:lnTo>
                      <a:pt x="1614" y="260"/>
                    </a:lnTo>
                    <a:lnTo>
                      <a:pt x="1608" y="274"/>
                    </a:lnTo>
                    <a:lnTo>
                      <a:pt x="1598" y="286"/>
                    </a:lnTo>
                    <a:lnTo>
                      <a:pt x="1584" y="296"/>
                    </a:lnTo>
                    <a:lnTo>
                      <a:pt x="1572" y="306"/>
                    </a:lnTo>
                    <a:lnTo>
                      <a:pt x="1560" y="316"/>
                    </a:lnTo>
                    <a:lnTo>
                      <a:pt x="1550" y="330"/>
                    </a:lnTo>
                    <a:lnTo>
                      <a:pt x="1540" y="358"/>
                    </a:lnTo>
                    <a:lnTo>
                      <a:pt x="1538" y="388"/>
                    </a:lnTo>
                    <a:lnTo>
                      <a:pt x="1544" y="420"/>
                    </a:lnTo>
                    <a:lnTo>
                      <a:pt x="1552" y="406"/>
                    </a:lnTo>
                    <a:lnTo>
                      <a:pt x="1560" y="390"/>
                    </a:lnTo>
                    <a:lnTo>
                      <a:pt x="1568" y="376"/>
                    </a:lnTo>
                    <a:lnTo>
                      <a:pt x="1574" y="372"/>
                    </a:lnTo>
                    <a:lnTo>
                      <a:pt x="1578" y="368"/>
                    </a:lnTo>
                    <a:lnTo>
                      <a:pt x="1584" y="364"/>
                    </a:lnTo>
                    <a:lnTo>
                      <a:pt x="1588" y="358"/>
                    </a:lnTo>
                    <a:lnTo>
                      <a:pt x="1592" y="352"/>
                    </a:lnTo>
                    <a:lnTo>
                      <a:pt x="1598" y="336"/>
                    </a:lnTo>
                    <a:lnTo>
                      <a:pt x="1602" y="322"/>
                    </a:lnTo>
                    <a:lnTo>
                      <a:pt x="1606" y="308"/>
                    </a:lnTo>
                    <a:lnTo>
                      <a:pt x="1614" y="296"/>
                    </a:lnTo>
                    <a:lnTo>
                      <a:pt x="1628" y="284"/>
                    </a:lnTo>
                    <a:lnTo>
                      <a:pt x="1632" y="284"/>
                    </a:lnTo>
                    <a:lnTo>
                      <a:pt x="1638" y="282"/>
                    </a:lnTo>
                    <a:lnTo>
                      <a:pt x="1644" y="282"/>
                    </a:lnTo>
                    <a:lnTo>
                      <a:pt x="1650" y="280"/>
                    </a:lnTo>
                    <a:lnTo>
                      <a:pt x="1654" y="280"/>
                    </a:lnTo>
                    <a:lnTo>
                      <a:pt x="1656" y="278"/>
                    </a:lnTo>
                    <a:lnTo>
                      <a:pt x="1658" y="278"/>
                    </a:lnTo>
                    <a:lnTo>
                      <a:pt x="1660" y="278"/>
                    </a:lnTo>
                    <a:lnTo>
                      <a:pt x="1662" y="278"/>
                    </a:lnTo>
                    <a:lnTo>
                      <a:pt x="1664" y="276"/>
                    </a:lnTo>
                    <a:lnTo>
                      <a:pt x="1666" y="274"/>
                    </a:lnTo>
                    <a:lnTo>
                      <a:pt x="1672" y="270"/>
                    </a:lnTo>
                    <a:lnTo>
                      <a:pt x="1688" y="256"/>
                    </a:lnTo>
                    <a:lnTo>
                      <a:pt x="1700" y="250"/>
                    </a:lnTo>
                    <a:lnTo>
                      <a:pt x="1714" y="248"/>
                    </a:lnTo>
                    <a:lnTo>
                      <a:pt x="1732" y="248"/>
                    </a:lnTo>
                    <a:lnTo>
                      <a:pt x="1732" y="242"/>
                    </a:lnTo>
                    <a:lnTo>
                      <a:pt x="1730" y="238"/>
                    </a:lnTo>
                    <a:lnTo>
                      <a:pt x="1728" y="232"/>
                    </a:lnTo>
                    <a:lnTo>
                      <a:pt x="1724" y="228"/>
                    </a:lnTo>
                    <a:lnTo>
                      <a:pt x="1736" y="226"/>
                    </a:lnTo>
                    <a:lnTo>
                      <a:pt x="1744" y="218"/>
                    </a:lnTo>
                    <a:lnTo>
                      <a:pt x="1746" y="208"/>
                    </a:lnTo>
                    <a:lnTo>
                      <a:pt x="1746" y="194"/>
                    </a:lnTo>
                    <a:lnTo>
                      <a:pt x="1752" y="194"/>
                    </a:lnTo>
                    <a:lnTo>
                      <a:pt x="1758" y="198"/>
                    </a:lnTo>
                    <a:lnTo>
                      <a:pt x="1764" y="202"/>
                    </a:lnTo>
                    <a:lnTo>
                      <a:pt x="1768" y="206"/>
                    </a:lnTo>
                    <a:lnTo>
                      <a:pt x="1774" y="210"/>
                    </a:lnTo>
                    <a:lnTo>
                      <a:pt x="1778" y="214"/>
                    </a:lnTo>
                    <a:lnTo>
                      <a:pt x="1792" y="204"/>
                    </a:lnTo>
                    <a:lnTo>
                      <a:pt x="1796" y="194"/>
                    </a:lnTo>
                    <a:lnTo>
                      <a:pt x="1790" y="184"/>
                    </a:lnTo>
                    <a:lnTo>
                      <a:pt x="1778" y="172"/>
                    </a:lnTo>
                    <a:lnTo>
                      <a:pt x="1764" y="162"/>
                    </a:lnTo>
                    <a:lnTo>
                      <a:pt x="1746" y="154"/>
                    </a:lnTo>
                    <a:lnTo>
                      <a:pt x="1728" y="146"/>
                    </a:lnTo>
                    <a:lnTo>
                      <a:pt x="1712" y="142"/>
                    </a:lnTo>
                    <a:lnTo>
                      <a:pt x="1702" y="140"/>
                    </a:lnTo>
                    <a:close/>
                    <a:moveTo>
                      <a:pt x="818" y="196"/>
                    </a:moveTo>
                    <a:lnTo>
                      <a:pt x="822" y="188"/>
                    </a:lnTo>
                    <a:lnTo>
                      <a:pt x="824" y="182"/>
                    </a:lnTo>
                    <a:lnTo>
                      <a:pt x="828" y="174"/>
                    </a:lnTo>
                    <a:lnTo>
                      <a:pt x="824" y="172"/>
                    </a:lnTo>
                    <a:lnTo>
                      <a:pt x="822" y="170"/>
                    </a:lnTo>
                    <a:lnTo>
                      <a:pt x="818" y="176"/>
                    </a:lnTo>
                    <a:lnTo>
                      <a:pt x="816" y="182"/>
                    </a:lnTo>
                    <a:lnTo>
                      <a:pt x="812" y="188"/>
                    </a:lnTo>
                    <a:lnTo>
                      <a:pt x="808" y="194"/>
                    </a:lnTo>
                    <a:lnTo>
                      <a:pt x="804" y="198"/>
                    </a:lnTo>
                    <a:lnTo>
                      <a:pt x="798" y="200"/>
                    </a:lnTo>
                    <a:lnTo>
                      <a:pt x="792" y="200"/>
                    </a:lnTo>
                    <a:lnTo>
                      <a:pt x="790" y="194"/>
                    </a:lnTo>
                    <a:lnTo>
                      <a:pt x="790" y="190"/>
                    </a:lnTo>
                    <a:lnTo>
                      <a:pt x="792" y="186"/>
                    </a:lnTo>
                    <a:lnTo>
                      <a:pt x="794" y="184"/>
                    </a:lnTo>
                    <a:lnTo>
                      <a:pt x="798" y="182"/>
                    </a:lnTo>
                    <a:lnTo>
                      <a:pt x="802" y="178"/>
                    </a:lnTo>
                    <a:lnTo>
                      <a:pt x="804" y="176"/>
                    </a:lnTo>
                    <a:lnTo>
                      <a:pt x="808" y="170"/>
                    </a:lnTo>
                    <a:lnTo>
                      <a:pt x="810" y="166"/>
                    </a:lnTo>
                    <a:lnTo>
                      <a:pt x="812" y="164"/>
                    </a:lnTo>
                    <a:lnTo>
                      <a:pt x="814" y="160"/>
                    </a:lnTo>
                    <a:lnTo>
                      <a:pt x="814" y="158"/>
                    </a:lnTo>
                    <a:lnTo>
                      <a:pt x="814" y="154"/>
                    </a:lnTo>
                    <a:lnTo>
                      <a:pt x="812" y="148"/>
                    </a:lnTo>
                    <a:lnTo>
                      <a:pt x="826" y="154"/>
                    </a:lnTo>
                    <a:lnTo>
                      <a:pt x="834" y="162"/>
                    </a:lnTo>
                    <a:lnTo>
                      <a:pt x="842" y="172"/>
                    </a:lnTo>
                    <a:lnTo>
                      <a:pt x="844" y="182"/>
                    </a:lnTo>
                    <a:lnTo>
                      <a:pt x="840" y="190"/>
                    </a:lnTo>
                    <a:lnTo>
                      <a:pt x="832" y="196"/>
                    </a:lnTo>
                    <a:lnTo>
                      <a:pt x="818" y="19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 name="Freeform 26"/>
              <p:cNvSpPr>
                <a:spLocks noChangeArrowheads="1"/>
              </p:cNvSpPr>
              <p:nvPr/>
            </p:nvSpPr>
            <p:spPr bwMode="auto">
              <a:xfrm>
                <a:off x="946" y="46"/>
                <a:ext cx="1795" cy="1404"/>
              </a:xfrm>
              <a:custGeom>
                <a:avLst/>
                <a:gdLst>
                  <a:gd name="T0" fmla="*/ 1638 w 1796"/>
                  <a:gd name="T1" fmla="*/ 154 h 1416"/>
                  <a:gd name="T2" fmla="*/ 1504 w 1796"/>
                  <a:gd name="T3" fmla="*/ 120 h 1416"/>
                  <a:gd name="T4" fmla="*/ 1376 w 1796"/>
                  <a:gd name="T5" fmla="*/ 112 h 1416"/>
                  <a:gd name="T6" fmla="*/ 1242 w 1796"/>
                  <a:gd name="T7" fmla="*/ 92 h 1416"/>
                  <a:gd name="T8" fmla="*/ 1160 w 1796"/>
                  <a:gd name="T9" fmla="*/ 66 h 1416"/>
                  <a:gd name="T10" fmla="*/ 1118 w 1796"/>
                  <a:gd name="T11" fmla="*/ 56 h 1416"/>
                  <a:gd name="T12" fmla="*/ 1006 w 1796"/>
                  <a:gd name="T13" fmla="*/ 40 h 1416"/>
                  <a:gd name="T14" fmla="*/ 876 w 1796"/>
                  <a:gd name="T15" fmla="*/ 80 h 1416"/>
                  <a:gd name="T16" fmla="*/ 892 w 1796"/>
                  <a:gd name="T17" fmla="*/ 146 h 1416"/>
                  <a:gd name="T18" fmla="*/ 852 w 1796"/>
                  <a:gd name="T19" fmla="*/ 92 h 1416"/>
                  <a:gd name="T20" fmla="*/ 824 w 1796"/>
                  <a:gd name="T21" fmla="*/ 88 h 1416"/>
                  <a:gd name="T22" fmla="*/ 764 w 1796"/>
                  <a:gd name="T23" fmla="*/ 148 h 1416"/>
                  <a:gd name="T24" fmla="*/ 646 w 1796"/>
                  <a:gd name="T25" fmla="*/ 152 h 1416"/>
                  <a:gd name="T26" fmla="*/ 544 w 1796"/>
                  <a:gd name="T27" fmla="*/ 164 h 1416"/>
                  <a:gd name="T28" fmla="*/ 502 w 1796"/>
                  <a:gd name="T29" fmla="*/ 220 h 1416"/>
                  <a:gd name="T30" fmla="*/ 474 w 1796"/>
                  <a:gd name="T31" fmla="*/ 134 h 1416"/>
                  <a:gd name="T32" fmla="*/ 320 w 1796"/>
                  <a:gd name="T33" fmla="*/ 128 h 1416"/>
                  <a:gd name="T34" fmla="*/ 250 w 1796"/>
                  <a:gd name="T35" fmla="*/ 220 h 1416"/>
                  <a:gd name="T36" fmla="*/ 210 w 1796"/>
                  <a:gd name="T37" fmla="*/ 304 h 1416"/>
                  <a:gd name="T38" fmla="*/ 286 w 1796"/>
                  <a:gd name="T39" fmla="*/ 344 h 1416"/>
                  <a:gd name="T40" fmla="*/ 310 w 1796"/>
                  <a:gd name="T41" fmla="*/ 224 h 1416"/>
                  <a:gd name="T42" fmla="*/ 376 w 1796"/>
                  <a:gd name="T43" fmla="*/ 218 h 1416"/>
                  <a:gd name="T44" fmla="*/ 432 w 1796"/>
                  <a:gd name="T45" fmla="*/ 278 h 1416"/>
                  <a:gd name="T46" fmla="*/ 408 w 1796"/>
                  <a:gd name="T47" fmla="*/ 292 h 1416"/>
                  <a:gd name="T48" fmla="*/ 340 w 1796"/>
                  <a:gd name="T49" fmla="*/ 354 h 1416"/>
                  <a:gd name="T50" fmla="*/ 196 w 1796"/>
                  <a:gd name="T51" fmla="*/ 402 h 1416"/>
                  <a:gd name="T52" fmla="*/ 152 w 1796"/>
                  <a:gd name="T53" fmla="*/ 506 h 1416"/>
                  <a:gd name="T54" fmla="*/ 76 w 1796"/>
                  <a:gd name="T55" fmla="*/ 580 h 1416"/>
                  <a:gd name="T56" fmla="*/ 240 w 1796"/>
                  <a:gd name="T57" fmla="*/ 500 h 1416"/>
                  <a:gd name="T58" fmla="*/ 282 w 1796"/>
                  <a:gd name="T59" fmla="*/ 594 h 1416"/>
                  <a:gd name="T60" fmla="*/ 292 w 1796"/>
                  <a:gd name="T61" fmla="*/ 474 h 1416"/>
                  <a:gd name="T62" fmla="*/ 378 w 1796"/>
                  <a:gd name="T63" fmla="*/ 578 h 1416"/>
                  <a:gd name="T64" fmla="*/ 402 w 1796"/>
                  <a:gd name="T65" fmla="*/ 586 h 1416"/>
                  <a:gd name="T66" fmla="*/ 376 w 1796"/>
                  <a:gd name="T67" fmla="*/ 660 h 1416"/>
                  <a:gd name="T68" fmla="*/ 194 w 1796"/>
                  <a:gd name="T69" fmla="*/ 590 h 1416"/>
                  <a:gd name="T70" fmla="*/ 68 w 1796"/>
                  <a:gd name="T71" fmla="*/ 658 h 1416"/>
                  <a:gd name="T72" fmla="*/ 112 w 1796"/>
                  <a:gd name="T73" fmla="*/ 982 h 1416"/>
                  <a:gd name="T74" fmla="*/ 250 w 1796"/>
                  <a:gd name="T75" fmla="*/ 960 h 1416"/>
                  <a:gd name="T76" fmla="*/ 300 w 1796"/>
                  <a:gd name="T77" fmla="*/ 1314 h 1416"/>
                  <a:gd name="T78" fmla="*/ 458 w 1796"/>
                  <a:gd name="T79" fmla="*/ 1292 h 1416"/>
                  <a:gd name="T80" fmla="*/ 516 w 1796"/>
                  <a:gd name="T81" fmla="*/ 1038 h 1416"/>
                  <a:gd name="T82" fmla="*/ 530 w 1796"/>
                  <a:gd name="T83" fmla="*/ 878 h 1416"/>
                  <a:gd name="T84" fmla="*/ 502 w 1796"/>
                  <a:gd name="T85" fmla="*/ 750 h 1416"/>
                  <a:gd name="T86" fmla="*/ 678 w 1796"/>
                  <a:gd name="T87" fmla="*/ 746 h 1416"/>
                  <a:gd name="T88" fmla="*/ 590 w 1796"/>
                  <a:gd name="T89" fmla="*/ 672 h 1416"/>
                  <a:gd name="T90" fmla="*/ 744 w 1796"/>
                  <a:gd name="T91" fmla="*/ 728 h 1416"/>
                  <a:gd name="T92" fmla="*/ 822 w 1796"/>
                  <a:gd name="T93" fmla="*/ 874 h 1416"/>
                  <a:gd name="T94" fmla="*/ 870 w 1796"/>
                  <a:gd name="T95" fmla="*/ 830 h 1416"/>
                  <a:gd name="T96" fmla="*/ 974 w 1796"/>
                  <a:gd name="T97" fmla="*/ 766 h 1416"/>
                  <a:gd name="T98" fmla="*/ 1042 w 1796"/>
                  <a:gd name="T99" fmla="*/ 940 h 1416"/>
                  <a:gd name="T100" fmla="*/ 1042 w 1796"/>
                  <a:gd name="T101" fmla="*/ 908 h 1416"/>
                  <a:gd name="T102" fmla="*/ 1116 w 1796"/>
                  <a:gd name="T103" fmla="*/ 774 h 1416"/>
                  <a:gd name="T104" fmla="*/ 1208 w 1796"/>
                  <a:gd name="T105" fmla="*/ 742 h 1416"/>
                  <a:gd name="T106" fmla="*/ 1196 w 1796"/>
                  <a:gd name="T107" fmla="*/ 564 h 1416"/>
                  <a:gd name="T108" fmla="*/ 1276 w 1796"/>
                  <a:gd name="T109" fmla="*/ 610 h 1416"/>
                  <a:gd name="T110" fmla="*/ 1304 w 1796"/>
                  <a:gd name="T111" fmla="*/ 526 h 1416"/>
                  <a:gd name="T112" fmla="*/ 1394 w 1796"/>
                  <a:gd name="T113" fmla="*/ 442 h 1416"/>
                  <a:gd name="T114" fmla="*/ 1332 w 1796"/>
                  <a:gd name="T115" fmla="*/ 356 h 1416"/>
                  <a:gd name="T116" fmla="*/ 1540 w 1796"/>
                  <a:gd name="T117" fmla="*/ 264 h 1416"/>
                  <a:gd name="T118" fmla="*/ 1552 w 1796"/>
                  <a:gd name="T119" fmla="*/ 406 h 1416"/>
                  <a:gd name="T120" fmla="*/ 1658 w 1796"/>
                  <a:gd name="T121" fmla="*/ 278 h 1416"/>
                  <a:gd name="T122" fmla="*/ 1758 w 1796"/>
                  <a:gd name="T123" fmla="*/ 198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6" h="1416">
                    <a:moveTo>
                      <a:pt x="1702" y="140"/>
                    </a:moveTo>
                    <a:lnTo>
                      <a:pt x="1696" y="138"/>
                    </a:lnTo>
                    <a:lnTo>
                      <a:pt x="1692" y="136"/>
                    </a:lnTo>
                    <a:lnTo>
                      <a:pt x="1686" y="136"/>
                    </a:lnTo>
                    <a:lnTo>
                      <a:pt x="1680" y="134"/>
                    </a:lnTo>
                    <a:lnTo>
                      <a:pt x="1676" y="134"/>
                    </a:lnTo>
                    <a:lnTo>
                      <a:pt x="1672" y="134"/>
                    </a:lnTo>
                    <a:lnTo>
                      <a:pt x="1668" y="138"/>
                    </a:lnTo>
                    <a:lnTo>
                      <a:pt x="1666" y="140"/>
                    </a:lnTo>
                    <a:lnTo>
                      <a:pt x="1666" y="144"/>
                    </a:lnTo>
                    <a:lnTo>
                      <a:pt x="1666" y="148"/>
                    </a:lnTo>
                    <a:lnTo>
                      <a:pt x="1666" y="150"/>
                    </a:lnTo>
                    <a:lnTo>
                      <a:pt x="1664" y="154"/>
                    </a:lnTo>
                    <a:lnTo>
                      <a:pt x="1664" y="156"/>
                    </a:lnTo>
                    <a:lnTo>
                      <a:pt x="1660" y="158"/>
                    </a:lnTo>
                    <a:lnTo>
                      <a:pt x="1654" y="160"/>
                    </a:lnTo>
                    <a:lnTo>
                      <a:pt x="1648" y="160"/>
                    </a:lnTo>
                    <a:lnTo>
                      <a:pt x="1642" y="158"/>
                    </a:lnTo>
                    <a:lnTo>
                      <a:pt x="1638" y="154"/>
                    </a:lnTo>
                    <a:lnTo>
                      <a:pt x="1632" y="152"/>
                    </a:lnTo>
                    <a:lnTo>
                      <a:pt x="1628" y="148"/>
                    </a:lnTo>
                    <a:lnTo>
                      <a:pt x="1622" y="146"/>
                    </a:lnTo>
                    <a:lnTo>
                      <a:pt x="1604" y="146"/>
                    </a:lnTo>
                    <a:lnTo>
                      <a:pt x="1590" y="152"/>
                    </a:lnTo>
                    <a:lnTo>
                      <a:pt x="1588" y="150"/>
                    </a:lnTo>
                    <a:lnTo>
                      <a:pt x="1584" y="146"/>
                    </a:lnTo>
                    <a:lnTo>
                      <a:pt x="1582" y="144"/>
                    </a:lnTo>
                    <a:lnTo>
                      <a:pt x="1580" y="140"/>
                    </a:lnTo>
                    <a:lnTo>
                      <a:pt x="1580" y="146"/>
                    </a:lnTo>
                    <a:lnTo>
                      <a:pt x="1580" y="154"/>
                    </a:lnTo>
                    <a:lnTo>
                      <a:pt x="1580" y="160"/>
                    </a:lnTo>
                    <a:lnTo>
                      <a:pt x="1570" y="146"/>
                    </a:lnTo>
                    <a:lnTo>
                      <a:pt x="1566" y="136"/>
                    </a:lnTo>
                    <a:lnTo>
                      <a:pt x="1560" y="128"/>
                    </a:lnTo>
                    <a:lnTo>
                      <a:pt x="1552" y="122"/>
                    </a:lnTo>
                    <a:lnTo>
                      <a:pt x="1536" y="118"/>
                    </a:lnTo>
                    <a:lnTo>
                      <a:pt x="1520" y="118"/>
                    </a:lnTo>
                    <a:lnTo>
                      <a:pt x="1504" y="120"/>
                    </a:lnTo>
                    <a:lnTo>
                      <a:pt x="1488" y="118"/>
                    </a:lnTo>
                    <a:lnTo>
                      <a:pt x="1476" y="114"/>
                    </a:lnTo>
                    <a:lnTo>
                      <a:pt x="1470" y="102"/>
                    </a:lnTo>
                    <a:lnTo>
                      <a:pt x="1472" y="100"/>
                    </a:lnTo>
                    <a:lnTo>
                      <a:pt x="1474" y="98"/>
                    </a:lnTo>
                    <a:lnTo>
                      <a:pt x="1476" y="96"/>
                    </a:lnTo>
                    <a:lnTo>
                      <a:pt x="1462" y="98"/>
                    </a:lnTo>
                    <a:lnTo>
                      <a:pt x="1450" y="108"/>
                    </a:lnTo>
                    <a:lnTo>
                      <a:pt x="1442" y="118"/>
                    </a:lnTo>
                    <a:lnTo>
                      <a:pt x="1442" y="112"/>
                    </a:lnTo>
                    <a:lnTo>
                      <a:pt x="1440" y="106"/>
                    </a:lnTo>
                    <a:lnTo>
                      <a:pt x="1440" y="100"/>
                    </a:lnTo>
                    <a:lnTo>
                      <a:pt x="1428" y="98"/>
                    </a:lnTo>
                    <a:lnTo>
                      <a:pt x="1416" y="96"/>
                    </a:lnTo>
                    <a:lnTo>
                      <a:pt x="1402" y="96"/>
                    </a:lnTo>
                    <a:lnTo>
                      <a:pt x="1390" y="96"/>
                    </a:lnTo>
                    <a:lnTo>
                      <a:pt x="1380" y="98"/>
                    </a:lnTo>
                    <a:lnTo>
                      <a:pt x="1376" y="104"/>
                    </a:lnTo>
                    <a:lnTo>
                      <a:pt x="1376" y="112"/>
                    </a:lnTo>
                    <a:lnTo>
                      <a:pt x="1386" y="122"/>
                    </a:lnTo>
                    <a:lnTo>
                      <a:pt x="1374" y="126"/>
                    </a:lnTo>
                    <a:lnTo>
                      <a:pt x="1368" y="124"/>
                    </a:lnTo>
                    <a:lnTo>
                      <a:pt x="1362" y="120"/>
                    </a:lnTo>
                    <a:lnTo>
                      <a:pt x="1358" y="114"/>
                    </a:lnTo>
                    <a:lnTo>
                      <a:pt x="1354" y="106"/>
                    </a:lnTo>
                    <a:lnTo>
                      <a:pt x="1346" y="104"/>
                    </a:lnTo>
                    <a:lnTo>
                      <a:pt x="1340" y="102"/>
                    </a:lnTo>
                    <a:lnTo>
                      <a:pt x="1334" y="104"/>
                    </a:lnTo>
                    <a:lnTo>
                      <a:pt x="1330" y="106"/>
                    </a:lnTo>
                    <a:lnTo>
                      <a:pt x="1328" y="110"/>
                    </a:lnTo>
                    <a:lnTo>
                      <a:pt x="1324" y="116"/>
                    </a:lnTo>
                    <a:lnTo>
                      <a:pt x="1322" y="120"/>
                    </a:lnTo>
                    <a:lnTo>
                      <a:pt x="1320" y="126"/>
                    </a:lnTo>
                    <a:lnTo>
                      <a:pt x="1318" y="130"/>
                    </a:lnTo>
                    <a:lnTo>
                      <a:pt x="1296" y="116"/>
                    </a:lnTo>
                    <a:lnTo>
                      <a:pt x="1274" y="104"/>
                    </a:lnTo>
                    <a:lnTo>
                      <a:pt x="1248" y="94"/>
                    </a:lnTo>
                    <a:lnTo>
                      <a:pt x="1242" y="92"/>
                    </a:lnTo>
                    <a:lnTo>
                      <a:pt x="1238" y="94"/>
                    </a:lnTo>
                    <a:lnTo>
                      <a:pt x="1234" y="94"/>
                    </a:lnTo>
                    <a:lnTo>
                      <a:pt x="1228" y="92"/>
                    </a:lnTo>
                    <a:lnTo>
                      <a:pt x="1224" y="90"/>
                    </a:lnTo>
                    <a:lnTo>
                      <a:pt x="1222" y="86"/>
                    </a:lnTo>
                    <a:lnTo>
                      <a:pt x="1218" y="82"/>
                    </a:lnTo>
                    <a:lnTo>
                      <a:pt x="1216" y="78"/>
                    </a:lnTo>
                    <a:lnTo>
                      <a:pt x="1212" y="76"/>
                    </a:lnTo>
                    <a:lnTo>
                      <a:pt x="1206" y="76"/>
                    </a:lnTo>
                    <a:lnTo>
                      <a:pt x="1200" y="76"/>
                    </a:lnTo>
                    <a:lnTo>
                      <a:pt x="1196" y="76"/>
                    </a:lnTo>
                    <a:lnTo>
                      <a:pt x="1190" y="76"/>
                    </a:lnTo>
                    <a:lnTo>
                      <a:pt x="1186" y="74"/>
                    </a:lnTo>
                    <a:lnTo>
                      <a:pt x="1184" y="72"/>
                    </a:lnTo>
                    <a:lnTo>
                      <a:pt x="1180" y="68"/>
                    </a:lnTo>
                    <a:lnTo>
                      <a:pt x="1176" y="64"/>
                    </a:lnTo>
                    <a:lnTo>
                      <a:pt x="1172" y="62"/>
                    </a:lnTo>
                    <a:lnTo>
                      <a:pt x="1168" y="62"/>
                    </a:lnTo>
                    <a:lnTo>
                      <a:pt x="1160" y="66"/>
                    </a:lnTo>
                    <a:lnTo>
                      <a:pt x="1154" y="76"/>
                    </a:lnTo>
                    <a:lnTo>
                      <a:pt x="1152" y="86"/>
                    </a:lnTo>
                    <a:lnTo>
                      <a:pt x="1152" y="96"/>
                    </a:lnTo>
                    <a:lnTo>
                      <a:pt x="1146" y="92"/>
                    </a:lnTo>
                    <a:lnTo>
                      <a:pt x="1140" y="88"/>
                    </a:lnTo>
                    <a:lnTo>
                      <a:pt x="1136" y="82"/>
                    </a:lnTo>
                    <a:lnTo>
                      <a:pt x="1132" y="76"/>
                    </a:lnTo>
                    <a:lnTo>
                      <a:pt x="1108" y="90"/>
                    </a:lnTo>
                    <a:lnTo>
                      <a:pt x="1082" y="96"/>
                    </a:lnTo>
                    <a:lnTo>
                      <a:pt x="1084" y="90"/>
                    </a:lnTo>
                    <a:lnTo>
                      <a:pt x="1086" y="84"/>
                    </a:lnTo>
                    <a:lnTo>
                      <a:pt x="1088" y="82"/>
                    </a:lnTo>
                    <a:lnTo>
                      <a:pt x="1092" y="78"/>
                    </a:lnTo>
                    <a:lnTo>
                      <a:pt x="1096" y="76"/>
                    </a:lnTo>
                    <a:lnTo>
                      <a:pt x="1100" y="74"/>
                    </a:lnTo>
                    <a:lnTo>
                      <a:pt x="1104" y="70"/>
                    </a:lnTo>
                    <a:lnTo>
                      <a:pt x="1110" y="66"/>
                    </a:lnTo>
                    <a:lnTo>
                      <a:pt x="1114" y="60"/>
                    </a:lnTo>
                    <a:lnTo>
                      <a:pt x="1118" y="56"/>
                    </a:lnTo>
                    <a:lnTo>
                      <a:pt x="1122" y="52"/>
                    </a:lnTo>
                    <a:lnTo>
                      <a:pt x="1138" y="42"/>
                    </a:lnTo>
                    <a:lnTo>
                      <a:pt x="1154" y="38"/>
                    </a:lnTo>
                    <a:lnTo>
                      <a:pt x="1172" y="36"/>
                    </a:lnTo>
                    <a:lnTo>
                      <a:pt x="1160" y="28"/>
                    </a:lnTo>
                    <a:lnTo>
                      <a:pt x="1150" y="18"/>
                    </a:lnTo>
                    <a:lnTo>
                      <a:pt x="1138" y="12"/>
                    </a:lnTo>
                    <a:lnTo>
                      <a:pt x="1126" y="14"/>
                    </a:lnTo>
                    <a:lnTo>
                      <a:pt x="1114" y="18"/>
                    </a:lnTo>
                    <a:lnTo>
                      <a:pt x="1102" y="20"/>
                    </a:lnTo>
                    <a:lnTo>
                      <a:pt x="1094" y="14"/>
                    </a:lnTo>
                    <a:lnTo>
                      <a:pt x="1088" y="6"/>
                    </a:lnTo>
                    <a:lnTo>
                      <a:pt x="1082" y="0"/>
                    </a:lnTo>
                    <a:lnTo>
                      <a:pt x="1066" y="4"/>
                    </a:lnTo>
                    <a:lnTo>
                      <a:pt x="1052" y="12"/>
                    </a:lnTo>
                    <a:lnTo>
                      <a:pt x="1038" y="22"/>
                    </a:lnTo>
                    <a:lnTo>
                      <a:pt x="1030" y="26"/>
                    </a:lnTo>
                    <a:lnTo>
                      <a:pt x="1018" y="32"/>
                    </a:lnTo>
                    <a:lnTo>
                      <a:pt x="1006" y="40"/>
                    </a:lnTo>
                    <a:lnTo>
                      <a:pt x="1008" y="32"/>
                    </a:lnTo>
                    <a:lnTo>
                      <a:pt x="1010" y="24"/>
                    </a:lnTo>
                    <a:lnTo>
                      <a:pt x="1014" y="18"/>
                    </a:lnTo>
                    <a:lnTo>
                      <a:pt x="1000" y="18"/>
                    </a:lnTo>
                    <a:lnTo>
                      <a:pt x="980" y="20"/>
                    </a:lnTo>
                    <a:lnTo>
                      <a:pt x="962" y="24"/>
                    </a:lnTo>
                    <a:lnTo>
                      <a:pt x="946" y="30"/>
                    </a:lnTo>
                    <a:lnTo>
                      <a:pt x="932" y="36"/>
                    </a:lnTo>
                    <a:lnTo>
                      <a:pt x="916" y="38"/>
                    </a:lnTo>
                    <a:lnTo>
                      <a:pt x="918" y="42"/>
                    </a:lnTo>
                    <a:lnTo>
                      <a:pt x="922" y="46"/>
                    </a:lnTo>
                    <a:lnTo>
                      <a:pt x="928" y="50"/>
                    </a:lnTo>
                    <a:lnTo>
                      <a:pt x="932" y="52"/>
                    </a:lnTo>
                    <a:lnTo>
                      <a:pt x="938" y="54"/>
                    </a:lnTo>
                    <a:lnTo>
                      <a:pt x="932" y="60"/>
                    </a:lnTo>
                    <a:lnTo>
                      <a:pt x="920" y="66"/>
                    </a:lnTo>
                    <a:lnTo>
                      <a:pt x="902" y="70"/>
                    </a:lnTo>
                    <a:lnTo>
                      <a:pt x="886" y="74"/>
                    </a:lnTo>
                    <a:lnTo>
                      <a:pt x="876" y="80"/>
                    </a:lnTo>
                    <a:lnTo>
                      <a:pt x="880" y="82"/>
                    </a:lnTo>
                    <a:lnTo>
                      <a:pt x="884" y="84"/>
                    </a:lnTo>
                    <a:lnTo>
                      <a:pt x="890" y="88"/>
                    </a:lnTo>
                    <a:lnTo>
                      <a:pt x="894" y="90"/>
                    </a:lnTo>
                    <a:lnTo>
                      <a:pt x="896" y="94"/>
                    </a:lnTo>
                    <a:lnTo>
                      <a:pt x="898" y="98"/>
                    </a:lnTo>
                    <a:lnTo>
                      <a:pt x="898" y="102"/>
                    </a:lnTo>
                    <a:lnTo>
                      <a:pt x="894" y="106"/>
                    </a:lnTo>
                    <a:lnTo>
                      <a:pt x="886" y="110"/>
                    </a:lnTo>
                    <a:lnTo>
                      <a:pt x="888" y="114"/>
                    </a:lnTo>
                    <a:lnTo>
                      <a:pt x="890" y="120"/>
                    </a:lnTo>
                    <a:lnTo>
                      <a:pt x="894" y="124"/>
                    </a:lnTo>
                    <a:lnTo>
                      <a:pt x="898" y="126"/>
                    </a:lnTo>
                    <a:lnTo>
                      <a:pt x="902" y="128"/>
                    </a:lnTo>
                    <a:lnTo>
                      <a:pt x="904" y="134"/>
                    </a:lnTo>
                    <a:lnTo>
                      <a:pt x="902" y="140"/>
                    </a:lnTo>
                    <a:lnTo>
                      <a:pt x="900" y="144"/>
                    </a:lnTo>
                    <a:lnTo>
                      <a:pt x="896" y="146"/>
                    </a:lnTo>
                    <a:lnTo>
                      <a:pt x="892" y="146"/>
                    </a:lnTo>
                    <a:lnTo>
                      <a:pt x="888" y="146"/>
                    </a:lnTo>
                    <a:lnTo>
                      <a:pt x="884" y="144"/>
                    </a:lnTo>
                    <a:lnTo>
                      <a:pt x="878" y="140"/>
                    </a:lnTo>
                    <a:lnTo>
                      <a:pt x="874" y="136"/>
                    </a:lnTo>
                    <a:lnTo>
                      <a:pt x="872" y="132"/>
                    </a:lnTo>
                    <a:lnTo>
                      <a:pt x="870" y="126"/>
                    </a:lnTo>
                    <a:lnTo>
                      <a:pt x="872" y="122"/>
                    </a:lnTo>
                    <a:lnTo>
                      <a:pt x="872" y="118"/>
                    </a:lnTo>
                    <a:lnTo>
                      <a:pt x="876" y="116"/>
                    </a:lnTo>
                    <a:lnTo>
                      <a:pt x="878" y="114"/>
                    </a:lnTo>
                    <a:lnTo>
                      <a:pt x="880" y="112"/>
                    </a:lnTo>
                    <a:lnTo>
                      <a:pt x="880" y="108"/>
                    </a:lnTo>
                    <a:lnTo>
                      <a:pt x="880" y="104"/>
                    </a:lnTo>
                    <a:lnTo>
                      <a:pt x="876" y="100"/>
                    </a:lnTo>
                    <a:lnTo>
                      <a:pt x="870" y="96"/>
                    </a:lnTo>
                    <a:lnTo>
                      <a:pt x="864" y="94"/>
                    </a:lnTo>
                    <a:lnTo>
                      <a:pt x="858" y="92"/>
                    </a:lnTo>
                    <a:lnTo>
                      <a:pt x="852" y="90"/>
                    </a:lnTo>
                    <a:lnTo>
                      <a:pt x="852" y="92"/>
                    </a:lnTo>
                    <a:lnTo>
                      <a:pt x="850" y="96"/>
                    </a:lnTo>
                    <a:lnTo>
                      <a:pt x="848" y="100"/>
                    </a:lnTo>
                    <a:lnTo>
                      <a:pt x="848" y="104"/>
                    </a:lnTo>
                    <a:lnTo>
                      <a:pt x="844" y="104"/>
                    </a:lnTo>
                    <a:lnTo>
                      <a:pt x="842" y="102"/>
                    </a:lnTo>
                    <a:lnTo>
                      <a:pt x="846" y="106"/>
                    </a:lnTo>
                    <a:lnTo>
                      <a:pt x="850" y="108"/>
                    </a:lnTo>
                    <a:lnTo>
                      <a:pt x="850" y="114"/>
                    </a:lnTo>
                    <a:lnTo>
                      <a:pt x="850" y="118"/>
                    </a:lnTo>
                    <a:lnTo>
                      <a:pt x="840" y="120"/>
                    </a:lnTo>
                    <a:lnTo>
                      <a:pt x="830" y="118"/>
                    </a:lnTo>
                    <a:lnTo>
                      <a:pt x="822" y="114"/>
                    </a:lnTo>
                    <a:lnTo>
                      <a:pt x="816" y="108"/>
                    </a:lnTo>
                    <a:lnTo>
                      <a:pt x="816" y="104"/>
                    </a:lnTo>
                    <a:lnTo>
                      <a:pt x="816" y="102"/>
                    </a:lnTo>
                    <a:lnTo>
                      <a:pt x="818" y="98"/>
                    </a:lnTo>
                    <a:lnTo>
                      <a:pt x="820" y="96"/>
                    </a:lnTo>
                    <a:lnTo>
                      <a:pt x="822" y="92"/>
                    </a:lnTo>
                    <a:lnTo>
                      <a:pt x="824" y="88"/>
                    </a:lnTo>
                    <a:lnTo>
                      <a:pt x="824" y="86"/>
                    </a:lnTo>
                    <a:lnTo>
                      <a:pt x="824" y="82"/>
                    </a:lnTo>
                    <a:lnTo>
                      <a:pt x="822" y="82"/>
                    </a:lnTo>
                    <a:lnTo>
                      <a:pt x="818" y="80"/>
                    </a:lnTo>
                    <a:lnTo>
                      <a:pt x="812" y="80"/>
                    </a:lnTo>
                    <a:lnTo>
                      <a:pt x="806" y="100"/>
                    </a:lnTo>
                    <a:lnTo>
                      <a:pt x="804" y="126"/>
                    </a:lnTo>
                    <a:lnTo>
                      <a:pt x="796" y="114"/>
                    </a:lnTo>
                    <a:lnTo>
                      <a:pt x="792" y="100"/>
                    </a:lnTo>
                    <a:lnTo>
                      <a:pt x="790" y="90"/>
                    </a:lnTo>
                    <a:lnTo>
                      <a:pt x="794" y="78"/>
                    </a:lnTo>
                    <a:lnTo>
                      <a:pt x="780" y="76"/>
                    </a:lnTo>
                    <a:lnTo>
                      <a:pt x="768" y="82"/>
                    </a:lnTo>
                    <a:lnTo>
                      <a:pt x="760" y="92"/>
                    </a:lnTo>
                    <a:lnTo>
                      <a:pt x="754" y="106"/>
                    </a:lnTo>
                    <a:lnTo>
                      <a:pt x="752" y="120"/>
                    </a:lnTo>
                    <a:lnTo>
                      <a:pt x="754" y="128"/>
                    </a:lnTo>
                    <a:lnTo>
                      <a:pt x="760" y="138"/>
                    </a:lnTo>
                    <a:lnTo>
                      <a:pt x="764" y="148"/>
                    </a:lnTo>
                    <a:lnTo>
                      <a:pt x="766" y="156"/>
                    </a:lnTo>
                    <a:lnTo>
                      <a:pt x="762" y="164"/>
                    </a:lnTo>
                    <a:lnTo>
                      <a:pt x="750" y="166"/>
                    </a:lnTo>
                    <a:lnTo>
                      <a:pt x="740" y="160"/>
                    </a:lnTo>
                    <a:lnTo>
                      <a:pt x="730" y="150"/>
                    </a:lnTo>
                    <a:lnTo>
                      <a:pt x="722" y="142"/>
                    </a:lnTo>
                    <a:lnTo>
                      <a:pt x="712" y="138"/>
                    </a:lnTo>
                    <a:lnTo>
                      <a:pt x="704" y="136"/>
                    </a:lnTo>
                    <a:lnTo>
                      <a:pt x="694" y="136"/>
                    </a:lnTo>
                    <a:lnTo>
                      <a:pt x="696" y="140"/>
                    </a:lnTo>
                    <a:lnTo>
                      <a:pt x="696" y="144"/>
                    </a:lnTo>
                    <a:lnTo>
                      <a:pt x="696" y="150"/>
                    </a:lnTo>
                    <a:lnTo>
                      <a:pt x="692" y="158"/>
                    </a:lnTo>
                    <a:lnTo>
                      <a:pt x="684" y="162"/>
                    </a:lnTo>
                    <a:lnTo>
                      <a:pt x="678" y="160"/>
                    </a:lnTo>
                    <a:lnTo>
                      <a:pt x="668" y="156"/>
                    </a:lnTo>
                    <a:lnTo>
                      <a:pt x="660" y="152"/>
                    </a:lnTo>
                    <a:lnTo>
                      <a:pt x="652" y="150"/>
                    </a:lnTo>
                    <a:lnTo>
                      <a:pt x="646" y="152"/>
                    </a:lnTo>
                    <a:lnTo>
                      <a:pt x="638" y="154"/>
                    </a:lnTo>
                    <a:lnTo>
                      <a:pt x="632" y="158"/>
                    </a:lnTo>
                    <a:lnTo>
                      <a:pt x="626" y="162"/>
                    </a:lnTo>
                    <a:lnTo>
                      <a:pt x="628" y="158"/>
                    </a:lnTo>
                    <a:lnTo>
                      <a:pt x="630" y="152"/>
                    </a:lnTo>
                    <a:lnTo>
                      <a:pt x="634" y="148"/>
                    </a:lnTo>
                    <a:lnTo>
                      <a:pt x="618" y="150"/>
                    </a:lnTo>
                    <a:lnTo>
                      <a:pt x="604" y="160"/>
                    </a:lnTo>
                    <a:lnTo>
                      <a:pt x="588" y="174"/>
                    </a:lnTo>
                    <a:lnTo>
                      <a:pt x="572" y="186"/>
                    </a:lnTo>
                    <a:lnTo>
                      <a:pt x="558" y="188"/>
                    </a:lnTo>
                    <a:lnTo>
                      <a:pt x="558" y="182"/>
                    </a:lnTo>
                    <a:lnTo>
                      <a:pt x="560" y="174"/>
                    </a:lnTo>
                    <a:lnTo>
                      <a:pt x="566" y="168"/>
                    </a:lnTo>
                    <a:lnTo>
                      <a:pt x="562" y="162"/>
                    </a:lnTo>
                    <a:lnTo>
                      <a:pt x="558" y="160"/>
                    </a:lnTo>
                    <a:lnTo>
                      <a:pt x="552" y="158"/>
                    </a:lnTo>
                    <a:lnTo>
                      <a:pt x="546" y="158"/>
                    </a:lnTo>
                    <a:lnTo>
                      <a:pt x="544" y="164"/>
                    </a:lnTo>
                    <a:lnTo>
                      <a:pt x="542" y="170"/>
                    </a:lnTo>
                    <a:lnTo>
                      <a:pt x="542" y="174"/>
                    </a:lnTo>
                    <a:lnTo>
                      <a:pt x="540" y="180"/>
                    </a:lnTo>
                    <a:lnTo>
                      <a:pt x="538" y="184"/>
                    </a:lnTo>
                    <a:lnTo>
                      <a:pt x="534" y="188"/>
                    </a:lnTo>
                    <a:lnTo>
                      <a:pt x="536" y="192"/>
                    </a:lnTo>
                    <a:lnTo>
                      <a:pt x="536" y="196"/>
                    </a:lnTo>
                    <a:lnTo>
                      <a:pt x="534" y="198"/>
                    </a:lnTo>
                    <a:lnTo>
                      <a:pt x="530" y="200"/>
                    </a:lnTo>
                    <a:lnTo>
                      <a:pt x="526" y="200"/>
                    </a:lnTo>
                    <a:lnTo>
                      <a:pt x="522" y="200"/>
                    </a:lnTo>
                    <a:lnTo>
                      <a:pt x="518" y="198"/>
                    </a:lnTo>
                    <a:lnTo>
                      <a:pt x="514" y="196"/>
                    </a:lnTo>
                    <a:lnTo>
                      <a:pt x="518" y="204"/>
                    </a:lnTo>
                    <a:lnTo>
                      <a:pt x="518" y="212"/>
                    </a:lnTo>
                    <a:lnTo>
                      <a:pt x="518" y="220"/>
                    </a:lnTo>
                    <a:lnTo>
                      <a:pt x="512" y="222"/>
                    </a:lnTo>
                    <a:lnTo>
                      <a:pt x="506" y="222"/>
                    </a:lnTo>
                    <a:lnTo>
                      <a:pt x="502" y="220"/>
                    </a:lnTo>
                    <a:lnTo>
                      <a:pt x="500" y="218"/>
                    </a:lnTo>
                    <a:lnTo>
                      <a:pt x="500" y="214"/>
                    </a:lnTo>
                    <a:lnTo>
                      <a:pt x="498" y="210"/>
                    </a:lnTo>
                    <a:lnTo>
                      <a:pt x="498" y="206"/>
                    </a:lnTo>
                    <a:lnTo>
                      <a:pt x="496" y="202"/>
                    </a:lnTo>
                    <a:lnTo>
                      <a:pt x="494" y="196"/>
                    </a:lnTo>
                    <a:lnTo>
                      <a:pt x="486" y="204"/>
                    </a:lnTo>
                    <a:lnTo>
                      <a:pt x="476" y="212"/>
                    </a:lnTo>
                    <a:lnTo>
                      <a:pt x="466" y="218"/>
                    </a:lnTo>
                    <a:lnTo>
                      <a:pt x="466" y="206"/>
                    </a:lnTo>
                    <a:lnTo>
                      <a:pt x="462" y="196"/>
                    </a:lnTo>
                    <a:lnTo>
                      <a:pt x="456" y="188"/>
                    </a:lnTo>
                    <a:lnTo>
                      <a:pt x="450" y="180"/>
                    </a:lnTo>
                    <a:lnTo>
                      <a:pt x="444" y="170"/>
                    </a:lnTo>
                    <a:lnTo>
                      <a:pt x="466" y="170"/>
                    </a:lnTo>
                    <a:lnTo>
                      <a:pt x="488" y="174"/>
                    </a:lnTo>
                    <a:lnTo>
                      <a:pt x="510" y="176"/>
                    </a:lnTo>
                    <a:lnTo>
                      <a:pt x="494" y="150"/>
                    </a:lnTo>
                    <a:lnTo>
                      <a:pt x="474" y="134"/>
                    </a:lnTo>
                    <a:lnTo>
                      <a:pt x="448" y="128"/>
                    </a:lnTo>
                    <a:lnTo>
                      <a:pt x="420" y="130"/>
                    </a:lnTo>
                    <a:lnTo>
                      <a:pt x="422" y="126"/>
                    </a:lnTo>
                    <a:lnTo>
                      <a:pt x="424" y="122"/>
                    </a:lnTo>
                    <a:lnTo>
                      <a:pt x="426" y="118"/>
                    </a:lnTo>
                    <a:lnTo>
                      <a:pt x="428" y="114"/>
                    </a:lnTo>
                    <a:lnTo>
                      <a:pt x="418" y="106"/>
                    </a:lnTo>
                    <a:lnTo>
                      <a:pt x="408" y="106"/>
                    </a:lnTo>
                    <a:lnTo>
                      <a:pt x="398" y="112"/>
                    </a:lnTo>
                    <a:lnTo>
                      <a:pt x="388" y="118"/>
                    </a:lnTo>
                    <a:lnTo>
                      <a:pt x="378" y="120"/>
                    </a:lnTo>
                    <a:lnTo>
                      <a:pt x="366" y="120"/>
                    </a:lnTo>
                    <a:lnTo>
                      <a:pt x="360" y="116"/>
                    </a:lnTo>
                    <a:lnTo>
                      <a:pt x="356" y="112"/>
                    </a:lnTo>
                    <a:lnTo>
                      <a:pt x="350" y="110"/>
                    </a:lnTo>
                    <a:lnTo>
                      <a:pt x="338" y="114"/>
                    </a:lnTo>
                    <a:lnTo>
                      <a:pt x="332" y="118"/>
                    </a:lnTo>
                    <a:lnTo>
                      <a:pt x="326" y="122"/>
                    </a:lnTo>
                    <a:lnTo>
                      <a:pt x="320" y="128"/>
                    </a:lnTo>
                    <a:lnTo>
                      <a:pt x="316" y="134"/>
                    </a:lnTo>
                    <a:lnTo>
                      <a:pt x="314" y="140"/>
                    </a:lnTo>
                    <a:lnTo>
                      <a:pt x="312" y="146"/>
                    </a:lnTo>
                    <a:lnTo>
                      <a:pt x="312" y="150"/>
                    </a:lnTo>
                    <a:lnTo>
                      <a:pt x="312" y="156"/>
                    </a:lnTo>
                    <a:lnTo>
                      <a:pt x="312" y="160"/>
                    </a:lnTo>
                    <a:lnTo>
                      <a:pt x="308" y="166"/>
                    </a:lnTo>
                    <a:lnTo>
                      <a:pt x="302" y="168"/>
                    </a:lnTo>
                    <a:lnTo>
                      <a:pt x="298" y="172"/>
                    </a:lnTo>
                    <a:lnTo>
                      <a:pt x="292" y="174"/>
                    </a:lnTo>
                    <a:lnTo>
                      <a:pt x="288" y="176"/>
                    </a:lnTo>
                    <a:lnTo>
                      <a:pt x="282" y="180"/>
                    </a:lnTo>
                    <a:lnTo>
                      <a:pt x="278" y="184"/>
                    </a:lnTo>
                    <a:lnTo>
                      <a:pt x="274" y="190"/>
                    </a:lnTo>
                    <a:lnTo>
                      <a:pt x="272" y="194"/>
                    </a:lnTo>
                    <a:lnTo>
                      <a:pt x="272" y="200"/>
                    </a:lnTo>
                    <a:lnTo>
                      <a:pt x="272" y="210"/>
                    </a:lnTo>
                    <a:lnTo>
                      <a:pt x="260" y="214"/>
                    </a:lnTo>
                    <a:lnTo>
                      <a:pt x="250" y="220"/>
                    </a:lnTo>
                    <a:lnTo>
                      <a:pt x="242" y="228"/>
                    </a:lnTo>
                    <a:lnTo>
                      <a:pt x="232" y="234"/>
                    </a:lnTo>
                    <a:lnTo>
                      <a:pt x="220" y="234"/>
                    </a:lnTo>
                    <a:lnTo>
                      <a:pt x="220" y="240"/>
                    </a:lnTo>
                    <a:lnTo>
                      <a:pt x="220" y="246"/>
                    </a:lnTo>
                    <a:lnTo>
                      <a:pt x="222" y="252"/>
                    </a:lnTo>
                    <a:lnTo>
                      <a:pt x="220" y="260"/>
                    </a:lnTo>
                    <a:lnTo>
                      <a:pt x="220" y="264"/>
                    </a:lnTo>
                    <a:lnTo>
                      <a:pt x="216" y="268"/>
                    </a:lnTo>
                    <a:lnTo>
                      <a:pt x="212" y="272"/>
                    </a:lnTo>
                    <a:lnTo>
                      <a:pt x="208" y="276"/>
                    </a:lnTo>
                    <a:lnTo>
                      <a:pt x="204" y="278"/>
                    </a:lnTo>
                    <a:lnTo>
                      <a:pt x="200" y="282"/>
                    </a:lnTo>
                    <a:lnTo>
                      <a:pt x="198" y="288"/>
                    </a:lnTo>
                    <a:lnTo>
                      <a:pt x="198" y="292"/>
                    </a:lnTo>
                    <a:lnTo>
                      <a:pt x="200" y="296"/>
                    </a:lnTo>
                    <a:lnTo>
                      <a:pt x="202" y="300"/>
                    </a:lnTo>
                    <a:lnTo>
                      <a:pt x="206" y="302"/>
                    </a:lnTo>
                    <a:lnTo>
                      <a:pt x="210" y="304"/>
                    </a:lnTo>
                    <a:lnTo>
                      <a:pt x="214" y="306"/>
                    </a:lnTo>
                    <a:lnTo>
                      <a:pt x="218" y="308"/>
                    </a:lnTo>
                    <a:lnTo>
                      <a:pt x="220" y="310"/>
                    </a:lnTo>
                    <a:lnTo>
                      <a:pt x="220" y="314"/>
                    </a:lnTo>
                    <a:lnTo>
                      <a:pt x="220" y="318"/>
                    </a:lnTo>
                    <a:lnTo>
                      <a:pt x="240" y="302"/>
                    </a:lnTo>
                    <a:lnTo>
                      <a:pt x="262" y="290"/>
                    </a:lnTo>
                    <a:lnTo>
                      <a:pt x="286" y="286"/>
                    </a:lnTo>
                    <a:lnTo>
                      <a:pt x="286" y="298"/>
                    </a:lnTo>
                    <a:lnTo>
                      <a:pt x="282" y="306"/>
                    </a:lnTo>
                    <a:lnTo>
                      <a:pt x="272" y="310"/>
                    </a:lnTo>
                    <a:lnTo>
                      <a:pt x="262" y="310"/>
                    </a:lnTo>
                    <a:lnTo>
                      <a:pt x="252" y="306"/>
                    </a:lnTo>
                    <a:lnTo>
                      <a:pt x="252" y="316"/>
                    </a:lnTo>
                    <a:lnTo>
                      <a:pt x="258" y="324"/>
                    </a:lnTo>
                    <a:lnTo>
                      <a:pt x="266" y="328"/>
                    </a:lnTo>
                    <a:lnTo>
                      <a:pt x="272" y="334"/>
                    </a:lnTo>
                    <a:lnTo>
                      <a:pt x="274" y="344"/>
                    </a:lnTo>
                    <a:lnTo>
                      <a:pt x="286" y="344"/>
                    </a:lnTo>
                    <a:lnTo>
                      <a:pt x="296" y="340"/>
                    </a:lnTo>
                    <a:lnTo>
                      <a:pt x="302" y="332"/>
                    </a:lnTo>
                    <a:lnTo>
                      <a:pt x="304" y="324"/>
                    </a:lnTo>
                    <a:lnTo>
                      <a:pt x="300" y="316"/>
                    </a:lnTo>
                    <a:lnTo>
                      <a:pt x="290" y="310"/>
                    </a:lnTo>
                    <a:lnTo>
                      <a:pt x="298" y="306"/>
                    </a:lnTo>
                    <a:lnTo>
                      <a:pt x="308" y="304"/>
                    </a:lnTo>
                    <a:lnTo>
                      <a:pt x="318" y="300"/>
                    </a:lnTo>
                    <a:lnTo>
                      <a:pt x="328" y="298"/>
                    </a:lnTo>
                    <a:lnTo>
                      <a:pt x="334" y="290"/>
                    </a:lnTo>
                    <a:lnTo>
                      <a:pt x="334" y="278"/>
                    </a:lnTo>
                    <a:lnTo>
                      <a:pt x="316" y="276"/>
                    </a:lnTo>
                    <a:lnTo>
                      <a:pt x="308" y="272"/>
                    </a:lnTo>
                    <a:lnTo>
                      <a:pt x="306" y="264"/>
                    </a:lnTo>
                    <a:lnTo>
                      <a:pt x="310" y="254"/>
                    </a:lnTo>
                    <a:lnTo>
                      <a:pt x="314" y="242"/>
                    </a:lnTo>
                    <a:lnTo>
                      <a:pt x="320" y="228"/>
                    </a:lnTo>
                    <a:lnTo>
                      <a:pt x="314" y="226"/>
                    </a:lnTo>
                    <a:lnTo>
                      <a:pt x="310" y="224"/>
                    </a:lnTo>
                    <a:lnTo>
                      <a:pt x="304" y="224"/>
                    </a:lnTo>
                    <a:lnTo>
                      <a:pt x="316" y="222"/>
                    </a:lnTo>
                    <a:lnTo>
                      <a:pt x="326" y="220"/>
                    </a:lnTo>
                    <a:lnTo>
                      <a:pt x="336" y="222"/>
                    </a:lnTo>
                    <a:lnTo>
                      <a:pt x="344" y="220"/>
                    </a:lnTo>
                    <a:lnTo>
                      <a:pt x="352" y="216"/>
                    </a:lnTo>
                    <a:lnTo>
                      <a:pt x="356" y="208"/>
                    </a:lnTo>
                    <a:lnTo>
                      <a:pt x="356" y="194"/>
                    </a:lnTo>
                    <a:lnTo>
                      <a:pt x="362" y="194"/>
                    </a:lnTo>
                    <a:lnTo>
                      <a:pt x="368" y="194"/>
                    </a:lnTo>
                    <a:lnTo>
                      <a:pt x="374" y="194"/>
                    </a:lnTo>
                    <a:lnTo>
                      <a:pt x="378" y="194"/>
                    </a:lnTo>
                    <a:lnTo>
                      <a:pt x="380" y="194"/>
                    </a:lnTo>
                    <a:lnTo>
                      <a:pt x="382" y="196"/>
                    </a:lnTo>
                    <a:lnTo>
                      <a:pt x="384" y="200"/>
                    </a:lnTo>
                    <a:lnTo>
                      <a:pt x="384" y="206"/>
                    </a:lnTo>
                    <a:lnTo>
                      <a:pt x="382" y="210"/>
                    </a:lnTo>
                    <a:lnTo>
                      <a:pt x="378" y="214"/>
                    </a:lnTo>
                    <a:lnTo>
                      <a:pt x="376" y="218"/>
                    </a:lnTo>
                    <a:lnTo>
                      <a:pt x="372" y="222"/>
                    </a:lnTo>
                    <a:lnTo>
                      <a:pt x="368" y="228"/>
                    </a:lnTo>
                    <a:lnTo>
                      <a:pt x="366" y="230"/>
                    </a:lnTo>
                    <a:lnTo>
                      <a:pt x="364" y="232"/>
                    </a:lnTo>
                    <a:lnTo>
                      <a:pt x="362" y="234"/>
                    </a:lnTo>
                    <a:lnTo>
                      <a:pt x="360" y="238"/>
                    </a:lnTo>
                    <a:lnTo>
                      <a:pt x="358" y="240"/>
                    </a:lnTo>
                    <a:lnTo>
                      <a:pt x="356" y="242"/>
                    </a:lnTo>
                    <a:lnTo>
                      <a:pt x="356" y="244"/>
                    </a:lnTo>
                    <a:lnTo>
                      <a:pt x="356" y="262"/>
                    </a:lnTo>
                    <a:lnTo>
                      <a:pt x="362" y="274"/>
                    </a:lnTo>
                    <a:lnTo>
                      <a:pt x="374" y="280"/>
                    </a:lnTo>
                    <a:lnTo>
                      <a:pt x="388" y="276"/>
                    </a:lnTo>
                    <a:lnTo>
                      <a:pt x="404" y="266"/>
                    </a:lnTo>
                    <a:lnTo>
                      <a:pt x="408" y="270"/>
                    </a:lnTo>
                    <a:lnTo>
                      <a:pt x="414" y="274"/>
                    </a:lnTo>
                    <a:lnTo>
                      <a:pt x="420" y="276"/>
                    </a:lnTo>
                    <a:lnTo>
                      <a:pt x="424" y="278"/>
                    </a:lnTo>
                    <a:lnTo>
                      <a:pt x="432" y="278"/>
                    </a:lnTo>
                    <a:lnTo>
                      <a:pt x="432" y="274"/>
                    </a:lnTo>
                    <a:lnTo>
                      <a:pt x="430" y="270"/>
                    </a:lnTo>
                    <a:lnTo>
                      <a:pt x="428" y="266"/>
                    </a:lnTo>
                    <a:lnTo>
                      <a:pt x="426" y="262"/>
                    </a:lnTo>
                    <a:lnTo>
                      <a:pt x="424" y="258"/>
                    </a:lnTo>
                    <a:lnTo>
                      <a:pt x="424" y="254"/>
                    </a:lnTo>
                    <a:lnTo>
                      <a:pt x="426" y="250"/>
                    </a:lnTo>
                    <a:lnTo>
                      <a:pt x="428" y="246"/>
                    </a:lnTo>
                    <a:lnTo>
                      <a:pt x="434" y="246"/>
                    </a:lnTo>
                    <a:lnTo>
                      <a:pt x="438" y="246"/>
                    </a:lnTo>
                    <a:lnTo>
                      <a:pt x="444" y="250"/>
                    </a:lnTo>
                    <a:lnTo>
                      <a:pt x="448" y="254"/>
                    </a:lnTo>
                    <a:lnTo>
                      <a:pt x="450" y="260"/>
                    </a:lnTo>
                    <a:lnTo>
                      <a:pt x="452" y="264"/>
                    </a:lnTo>
                    <a:lnTo>
                      <a:pt x="452" y="268"/>
                    </a:lnTo>
                    <a:lnTo>
                      <a:pt x="448" y="280"/>
                    </a:lnTo>
                    <a:lnTo>
                      <a:pt x="438" y="286"/>
                    </a:lnTo>
                    <a:lnTo>
                      <a:pt x="424" y="290"/>
                    </a:lnTo>
                    <a:lnTo>
                      <a:pt x="408" y="292"/>
                    </a:lnTo>
                    <a:lnTo>
                      <a:pt x="396" y="294"/>
                    </a:lnTo>
                    <a:lnTo>
                      <a:pt x="396" y="298"/>
                    </a:lnTo>
                    <a:lnTo>
                      <a:pt x="398" y="302"/>
                    </a:lnTo>
                    <a:lnTo>
                      <a:pt x="388" y="304"/>
                    </a:lnTo>
                    <a:lnTo>
                      <a:pt x="376" y="306"/>
                    </a:lnTo>
                    <a:lnTo>
                      <a:pt x="366" y="306"/>
                    </a:lnTo>
                    <a:lnTo>
                      <a:pt x="366" y="308"/>
                    </a:lnTo>
                    <a:lnTo>
                      <a:pt x="364" y="312"/>
                    </a:lnTo>
                    <a:lnTo>
                      <a:pt x="364" y="314"/>
                    </a:lnTo>
                    <a:lnTo>
                      <a:pt x="370" y="314"/>
                    </a:lnTo>
                    <a:lnTo>
                      <a:pt x="374" y="314"/>
                    </a:lnTo>
                    <a:lnTo>
                      <a:pt x="370" y="318"/>
                    </a:lnTo>
                    <a:lnTo>
                      <a:pt x="366" y="320"/>
                    </a:lnTo>
                    <a:lnTo>
                      <a:pt x="360" y="322"/>
                    </a:lnTo>
                    <a:lnTo>
                      <a:pt x="354" y="322"/>
                    </a:lnTo>
                    <a:lnTo>
                      <a:pt x="350" y="324"/>
                    </a:lnTo>
                    <a:lnTo>
                      <a:pt x="346" y="328"/>
                    </a:lnTo>
                    <a:lnTo>
                      <a:pt x="340" y="338"/>
                    </a:lnTo>
                    <a:lnTo>
                      <a:pt x="340" y="354"/>
                    </a:lnTo>
                    <a:lnTo>
                      <a:pt x="340" y="366"/>
                    </a:lnTo>
                    <a:lnTo>
                      <a:pt x="316" y="372"/>
                    </a:lnTo>
                    <a:lnTo>
                      <a:pt x="290" y="372"/>
                    </a:lnTo>
                    <a:lnTo>
                      <a:pt x="264" y="368"/>
                    </a:lnTo>
                    <a:lnTo>
                      <a:pt x="258" y="366"/>
                    </a:lnTo>
                    <a:lnTo>
                      <a:pt x="252" y="366"/>
                    </a:lnTo>
                    <a:lnTo>
                      <a:pt x="250" y="366"/>
                    </a:lnTo>
                    <a:lnTo>
                      <a:pt x="248" y="366"/>
                    </a:lnTo>
                    <a:lnTo>
                      <a:pt x="248" y="368"/>
                    </a:lnTo>
                    <a:lnTo>
                      <a:pt x="246" y="368"/>
                    </a:lnTo>
                    <a:lnTo>
                      <a:pt x="246" y="370"/>
                    </a:lnTo>
                    <a:lnTo>
                      <a:pt x="244" y="372"/>
                    </a:lnTo>
                    <a:lnTo>
                      <a:pt x="242" y="374"/>
                    </a:lnTo>
                    <a:lnTo>
                      <a:pt x="238" y="378"/>
                    </a:lnTo>
                    <a:lnTo>
                      <a:pt x="220" y="388"/>
                    </a:lnTo>
                    <a:lnTo>
                      <a:pt x="200" y="392"/>
                    </a:lnTo>
                    <a:lnTo>
                      <a:pt x="200" y="398"/>
                    </a:lnTo>
                    <a:lnTo>
                      <a:pt x="198" y="400"/>
                    </a:lnTo>
                    <a:lnTo>
                      <a:pt x="196" y="402"/>
                    </a:lnTo>
                    <a:lnTo>
                      <a:pt x="192" y="404"/>
                    </a:lnTo>
                    <a:lnTo>
                      <a:pt x="190" y="406"/>
                    </a:lnTo>
                    <a:lnTo>
                      <a:pt x="186" y="408"/>
                    </a:lnTo>
                    <a:lnTo>
                      <a:pt x="184" y="410"/>
                    </a:lnTo>
                    <a:lnTo>
                      <a:pt x="178" y="412"/>
                    </a:lnTo>
                    <a:lnTo>
                      <a:pt x="172" y="414"/>
                    </a:lnTo>
                    <a:lnTo>
                      <a:pt x="166" y="414"/>
                    </a:lnTo>
                    <a:lnTo>
                      <a:pt x="166" y="418"/>
                    </a:lnTo>
                    <a:lnTo>
                      <a:pt x="166" y="424"/>
                    </a:lnTo>
                    <a:lnTo>
                      <a:pt x="164" y="428"/>
                    </a:lnTo>
                    <a:lnTo>
                      <a:pt x="156" y="434"/>
                    </a:lnTo>
                    <a:lnTo>
                      <a:pt x="144" y="440"/>
                    </a:lnTo>
                    <a:lnTo>
                      <a:pt x="130" y="444"/>
                    </a:lnTo>
                    <a:lnTo>
                      <a:pt x="120" y="450"/>
                    </a:lnTo>
                    <a:lnTo>
                      <a:pt x="134" y="458"/>
                    </a:lnTo>
                    <a:lnTo>
                      <a:pt x="146" y="468"/>
                    </a:lnTo>
                    <a:lnTo>
                      <a:pt x="154" y="480"/>
                    </a:lnTo>
                    <a:lnTo>
                      <a:pt x="156" y="492"/>
                    </a:lnTo>
                    <a:lnTo>
                      <a:pt x="152" y="506"/>
                    </a:lnTo>
                    <a:lnTo>
                      <a:pt x="138" y="516"/>
                    </a:lnTo>
                    <a:lnTo>
                      <a:pt x="126" y="520"/>
                    </a:lnTo>
                    <a:lnTo>
                      <a:pt x="114" y="516"/>
                    </a:lnTo>
                    <a:lnTo>
                      <a:pt x="102" y="512"/>
                    </a:lnTo>
                    <a:lnTo>
                      <a:pt x="92" y="508"/>
                    </a:lnTo>
                    <a:lnTo>
                      <a:pt x="82" y="506"/>
                    </a:lnTo>
                    <a:lnTo>
                      <a:pt x="76" y="512"/>
                    </a:lnTo>
                    <a:lnTo>
                      <a:pt x="74" y="516"/>
                    </a:lnTo>
                    <a:lnTo>
                      <a:pt x="74" y="522"/>
                    </a:lnTo>
                    <a:lnTo>
                      <a:pt x="76" y="526"/>
                    </a:lnTo>
                    <a:lnTo>
                      <a:pt x="78" y="530"/>
                    </a:lnTo>
                    <a:lnTo>
                      <a:pt x="82" y="534"/>
                    </a:lnTo>
                    <a:lnTo>
                      <a:pt x="82" y="538"/>
                    </a:lnTo>
                    <a:lnTo>
                      <a:pt x="82" y="544"/>
                    </a:lnTo>
                    <a:lnTo>
                      <a:pt x="80" y="550"/>
                    </a:lnTo>
                    <a:lnTo>
                      <a:pt x="78" y="554"/>
                    </a:lnTo>
                    <a:lnTo>
                      <a:pt x="76" y="560"/>
                    </a:lnTo>
                    <a:lnTo>
                      <a:pt x="76" y="564"/>
                    </a:lnTo>
                    <a:lnTo>
                      <a:pt x="76" y="580"/>
                    </a:lnTo>
                    <a:lnTo>
                      <a:pt x="82" y="588"/>
                    </a:lnTo>
                    <a:lnTo>
                      <a:pt x="90" y="590"/>
                    </a:lnTo>
                    <a:lnTo>
                      <a:pt x="100" y="588"/>
                    </a:lnTo>
                    <a:lnTo>
                      <a:pt x="112" y="582"/>
                    </a:lnTo>
                    <a:lnTo>
                      <a:pt x="124" y="574"/>
                    </a:lnTo>
                    <a:lnTo>
                      <a:pt x="134" y="566"/>
                    </a:lnTo>
                    <a:lnTo>
                      <a:pt x="144" y="556"/>
                    </a:lnTo>
                    <a:lnTo>
                      <a:pt x="150" y="550"/>
                    </a:lnTo>
                    <a:lnTo>
                      <a:pt x="160" y="536"/>
                    </a:lnTo>
                    <a:lnTo>
                      <a:pt x="168" y="518"/>
                    </a:lnTo>
                    <a:lnTo>
                      <a:pt x="176" y="508"/>
                    </a:lnTo>
                    <a:lnTo>
                      <a:pt x="188" y="502"/>
                    </a:lnTo>
                    <a:lnTo>
                      <a:pt x="200" y="502"/>
                    </a:lnTo>
                    <a:lnTo>
                      <a:pt x="212" y="500"/>
                    </a:lnTo>
                    <a:lnTo>
                      <a:pt x="222" y="490"/>
                    </a:lnTo>
                    <a:lnTo>
                      <a:pt x="226" y="494"/>
                    </a:lnTo>
                    <a:lnTo>
                      <a:pt x="230" y="498"/>
                    </a:lnTo>
                    <a:lnTo>
                      <a:pt x="234" y="500"/>
                    </a:lnTo>
                    <a:lnTo>
                      <a:pt x="240" y="500"/>
                    </a:lnTo>
                    <a:lnTo>
                      <a:pt x="244" y="502"/>
                    </a:lnTo>
                    <a:lnTo>
                      <a:pt x="248" y="506"/>
                    </a:lnTo>
                    <a:lnTo>
                      <a:pt x="252" y="512"/>
                    </a:lnTo>
                    <a:lnTo>
                      <a:pt x="256" y="516"/>
                    </a:lnTo>
                    <a:lnTo>
                      <a:pt x="258" y="522"/>
                    </a:lnTo>
                    <a:lnTo>
                      <a:pt x="262" y="528"/>
                    </a:lnTo>
                    <a:lnTo>
                      <a:pt x="266" y="530"/>
                    </a:lnTo>
                    <a:lnTo>
                      <a:pt x="270" y="534"/>
                    </a:lnTo>
                    <a:lnTo>
                      <a:pt x="274" y="536"/>
                    </a:lnTo>
                    <a:lnTo>
                      <a:pt x="278" y="538"/>
                    </a:lnTo>
                    <a:lnTo>
                      <a:pt x="282" y="542"/>
                    </a:lnTo>
                    <a:lnTo>
                      <a:pt x="286" y="548"/>
                    </a:lnTo>
                    <a:lnTo>
                      <a:pt x="288" y="554"/>
                    </a:lnTo>
                    <a:lnTo>
                      <a:pt x="290" y="562"/>
                    </a:lnTo>
                    <a:lnTo>
                      <a:pt x="290" y="572"/>
                    </a:lnTo>
                    <a:lnTo>
                      <a:pt x="272" y="576"/>
                    </a:lnTo>
                    <a:lnTo>
                      <a:pt x="254" y="580"/>
                    </a:lnTo>
                    <a:lnTo>
                      <a:pt x="268" y="588"/>
                    </a:lnTo>
                    <a:lnTo>
                      <a:pt x="282" y="594"/>
                    </a:lnTo>
                    <a:lnTo>
                      <a:pt x="298" y="598"/>
                    </a:lnTo>
                    <a:lnTo>
                      <a:pt x="310" y="596"/>
                    </a:lnTo>
                    <a:lnTo>
                      <a:pt x="314" y="590"/>
                    </a:lnTo>
                    <a:lnTo>
                      <a:pt x="314" y="582"/>
                    </a:lnTo>
                    <a:lnTo>
                      <a:pt x="308" y="572"/>
                    </a:lnTo>
                    <a:lnTo>
                      <a:pt x="304" y="564"/>
                    </a:lnTo>
                    <a:lnTo>
                      <a:pt x="300" y="554"/>
                    </a:lnTo>
                    <a:lnTo>
                      <a:pt x="306" y="552"/>
                    </a:lnTo>
                    <a:lnTo>
                      <a:pt x="312" y="550"/>
                    </a:lnTo>
                    <a:lnTo>
                      <a:pt x="320" y="548"/>
                    </a:lnTo>
                    <a:lnTo>
                      <a:pt x="304" y="538"/>
                    </a:lnTo>
                    <a:lnTo>
                      <a:pt x="288" y="524"/>
                    </a:lnTo>
                    <a:lnTo>
                      <a:pt x="270" y="510"/>
                    </a:lnTo>
                    <a:lnTo>
                      <a:pt x="252" y="500"/>
                    </a:lnTo>
                    <a:lnTo>
                      <a:pt x="234" y="496"/>
                    </a:lnTo>
                    <a:lnTo>
                      <a:pt x="250" y="492"/>
                    </a:lnTo>
                    <a:lnTo>
                      <a:pt x="266" y="488"/>
                    </a:lnTo>
                    <a:lnTo>
                      <a:pt x="280" y="484"/>
                    </a:lnTo>
                    <a:lnTo>
                      <a:pt x="292" y="474"/>
                    </a:lnTo>
                    <a:lnTo>
                      <a:pt x="298" y="488"/>
                    </a:lnTo>
                    <a:lnTo>
                      <a:pt x="306" y="500"/>
                    </a:lnTo>
                    <a:lnTo>
                      <a:pt x="316" y="512"/>
                    </a:lnTo>
                    <a:lnTo>
                      <a:pt x="322" y="520"/>
                    </a:lnTo>
                    <a:lnTo>
                      <a:pt x="330" y="526"/>
                    </a:lnTo>
                    <a:lnTo>
                      <a:pt x="336" y="532"/>
                    </a:lnTo>
                    <a:lnTo>
                      <a:pt x="340" y="542"/>
                    </a:lnTo>
                    <a:lnTo>
                      <a:pt x="348" y="558"/>
                    </a:lnTo>
                    <a:lnTo>
                      <a:pt x="350" y="574"/>
                    </a:lnTo>
                    <a:lnTo>
                      <a:pt x="346" y="592"/>
                    </a:lnTo>
                    <a:lnTo>
                      <a:pt x="350" y="592"/>
                    </a:lnTo>
                    <a:lnTo>
                      <a:pt x="356" y="592"/>
                    </a:lnTo>
                    <a:lnTo>
                      <a:pt x="362" y="592"/>
                    </a:lnTo>
                    <a:lnTo>
                      <a:pt x="368" y="592"/>
                    </a:lnTo>
                    <a:lnTo>
                      <a:pt x="372" y="590"/>
                    </a:lnTo>
                    <a:lnTo>
                      <a:pt x="378" y="586"/>
                    </a:lnTo>
                    <a:lnTo>
                      <a:pt x="380" y="584"/>
                    </a:lnTo>
                    <a:lnTo>
                      <a:pt x="380" y="580"/>
                    </a:lnTo>
                    <a:lnTo>
                      <a:pt x="378" y="578"/>
                    </a:lnTo>
                    <a:lnTo>
                      <a:pt x="376" y="576"/>
                    </a:lnTo>
                    <a:lnTo>
                      <a:pt x="374" y="572"/>
                    </a:lnTo>
                    <a:lnTo>
                      <a:pt x="372" y="568"/>
                    </a:lnTo>
                    <a:lnTo>
                      <a:pt x="370" y="566"/>
                    </a:lnTo>
                    <a:lnTo>
                      <a:pt x="368" y="562"/>
                    </a:lnTo>
                    <a:lnTo>
                      <a:pt x="364" y="560"/>
                    </a:lnTo>
                    <a:lnTo>
                      <a:pt x="362" y="556"/>
                    </a:lnTo>
                    <a:lnTo>
                      <a:pt x="360" y="552"/>
                    </a:lnTo>
                    <a:lnTo>
                      <a:pt x="360" y="548"/>
                    </a:lnTo>
                    <a:lnTo>
                      <a:pt x="362" y="544"/>
                    </a:lnTo>
                    <a:lnTo>
                      <a:pt x="366" y="540"/>
                    </a:lnTo>
                    <a:lnTo>
                      <a:pt x="370" y="538"/>
                    </a:lnTo>
                    <a:lnTo>
                      <a:pt x="376" y="536"/>
                    </a:lnTo>
                    <a:lnTo>
                      <a:pt x="382" y="538"/>
                    </a:lnTo>
                    <a:lnTo>
                      <a:pt x="388" y="540"/>
                    </a:lnTo>
                    <a:lnTo>
                      <a:pt x="398" y="548"/>
                    </a:lnTo>
                    <a:lnTo>
                      <a:pt x="400" y="560"/>
                    </a:lnTo>
                    <a:lnTo>
                      <a:pt x="400" y="574"/>
                    </a:lnTo>
                    <a:lnTo>
                      <a:pt x="402" y="586"/>
                    </a:lnTo>
                    <a:lnTo>
                      <a:pt x="404" y="596"/>
                    </a:lnTo>
                    <a:lnTo>
                      <a:pt x="414" y="604"/>
                    </a:lnTo>
                    <a:lnTo>
                      <a:pt x="426" y="606"/>
                    </a:lnTo>
                    <a:lnTo>
                      <a:pt x="438" y="604"/>
                    </a:lnTo>
                    <a:lnTo>
                      <a:pt x="448" y="600"/>
                    </a:lnTo>
                    <a:lnTo>
                      <a:pt x="458" y="602"/>
                    </a:lnTo>
                    <a:lnTo>
                      <a:pt x="466" y="610"/>
                    </a:lnTo>
                    <a:lnTo>
                      <a:pt x="470" y="608"/>
                    </a:lnTo>
                    <a:lnTo>
                      <a:pt x="474" y="606"/>
                    </a:lnTo>
                    <a:lnTo>
                      <a:pt x="478" y="604"/>
                    </a:lnTo>
                    <a:lnTo>
                      <a:pt x="484" y="620"/>
                    </a:lnTo>
                    <a:lnTo>
                      <a:pt x="478" y="638"/>
                    </a:lnTo>
                    <a:lnTo>
                      <a:pt x="468" y="652"/>
                    </a:lnTo>
                    <a:lnTo>
                      <a:pt x="452" y="664"/>
                    </a:lnTo>
                    <a:lnTo>
                      <a:pt x="438" y="672"/>
                    </a:lnTo>
                    <a:lnTo>
                      <a:pt x="420" y="674"/>
                    </a:lnTo>
                    <a:lnTo>
                      <a:pt x="404" y="672"/>
                    </a:lnTo>
                    <a:lnTo>
                      <a:pt x="390" y="666"/>
                    </a:lnTo>
                    <a:lnTo>
                      <a:pt x="376" y="660"/>
                    </a:lnTo>
                    <a:lnTo>
                      <a:pt x="362" y="654"/>
                    </a:lnTo>
                    <a:lnTo>
                      <a:pt x="346" y="654"/>
                    </a:lnTo>
                    <a:lnTo>
                      <a:pt x="342" y="664"/>
                    </a:lnTo>
                    <a:lnTo>
                      <a:pt x="332" y="668"/>
                    </a:lnTo>
                    <a:lnTo>
                      <a:pt x="320" y="666"/>
                    </a:lnTo>
                    <a:lnTo>
                      <a:pt x="306" y="662"/>
                    </a:lnTo>
                    <a:lnTo>
                      <a:pt x="290" y="656"/>
                    </a:lnTo>
                    <a:lnTo>
                      <a:pt x="276" y="648"/>
                    </a:lnTo>
                    <a:lnTo>
                      <a:pt x="264" y="644"/>
                    </a:lnTo>
                    <a:lnTo>
                      <a:pt x="254" y="642"/>
                    </a:lnTo>
                    <a:lnTo>
                      <a:pt x="250" y="622"/>
                    </a:lnTo>
                    <a:lnTo>
                      <a:pt x="252" y="604"/>
                    </a:lnTo>
                    <a:lnTo>
                      <a:pt x="254" y="608"/>
                    </a:lnTo>
                    <a:lnTo>
                      <a:pt x="254" y="602"/>
                    </a:lnTo>
                    <a:lnTo>
                      <a:pt x="254" y="598"/>
                    </a:lnTo>
                    <a:lnTo>
                      <a:pt x="254" y="592"/>
                    </a:lnTo>
                    <a:lnTo>
                      <a:pt x="236" y="590"/>
                    </a:lnTo>
                    <a:lnTo>
                      <a:pt x="214" y="590"/>
                    </a:lnTo>
                    <a:lnTo>
                      <a:pt x="194" y="590"/>
                    </a:lnTo>
                    <a:lnTo>
                      <a:pt x="174" y="592"/>
                    </a:lnTo>
                    <a:lnTo>
                      <a:pt x="162" y="594"/>
                    </a:lnTo>
                    <a:lnTo>
                      <a:pt x="156" y="596"/>
                    </a:lnTo>
                    <a:lnTo>
                      <a:pt x="148" y="602"/>
                    </a:lnTo>
                    <a:lnTo>
                      <a:pt x="140" y="606"/>
                    </a:lnTo>
                    <a:lnTo>
                      <a:pt x="126" y="608"/>
                    </a:lnTo>
                    <a:lnTo>
                      <a:pt x="114" y="604"/>
                    </a:lnTo>
                    <a:lnTo>
                      <a:pt x="104" y="606"/>
                    </a:lnTo>
                    <a:lnTo>
                      <a:pt x="102" y="608"/>
                    </a:lnTo>
                    <a:lnTo>
                      <a:pt x="98" y="612"/>
                    </a:lnTo>
                    <a:lnTo>
                      <a:pt x="96" y="618"/>
                    </a:lnTo>
                    <a:lnTo>
                      <a:pt x="92" y="624"/>
                    </a:lnTo>
                    <a:lnTo>
                      <a:pt x="90" y="628"/>
                    </a:lnTo>
                    <a:lnTo>
                      <a:pt x="88" y="632"/>
                    </a:lnTo>
                    <a:lnTo>
                      <a:pt x="84" y="638"/>
                    </a:lnTo>
                    <a:lnTo>
                      <a:pt x="78" y="642"/>
                    </a:lnTo>
                    <a:lnTo>
                      <a:pt x="74" y="646"/>
                    </a:lnTo>
                    <a:lnTo>
                      <a:pt x="72" y="652"/>
                    </a:lnTo>
                    <a:lnTo>
                      <a:pt x="68" y="658"/>
                    </a:lnTo>
                    <a:lnTo>
                      <a:pt x="58" y="676"/>
                    </a:lnTo>
                    <a:lnTo>
                      <a:pt x="46" y="690"/>
                    </a:lnTo>
                    <a:lnTo>
                      <a:pt x="32" y="708"/>
                    </a:lnTo>
                    <a:lnTo>
                      <a:pt x="20" y="726"/>
                    </a:lnTo>
                    <a:lnTo>
                      <a:pt x="8" y="746"/>
                    </a:lnTo>
                    <a:lnTo>
                      <a:pt x="2" y="766"/>
                    </a:lnTo>
                    <a:lnTo>
                      <a:pt x="2" y="790"/>
                    </a:lnTo>
                    <a:lnTo>
                      <a:pt x="4" y="812"/>
                    </a:lnTo>
                    <a:lnTo>
                      <a:pt x="4" y="832"/>
                    </a:lnTo>
                    <a:lnTo>
                      <a:pt x="2" y="848"/>
                    </a:lnTo>
                    <a:lnTo>
                      <a:pt x="0" y="864"/>
                    </a:lnTo>
                    <a:lnTo>
                      <a:pt x="4" y="880"/>
                    </a:lnTo>
                    <a:lnTo>
                      <a:pt x="16" y="898"/>
                    </a:lnTo>
                    <a:lnTo>
                      <a:pt x="30" y="920"/>
                    </a:lnTo>
                    <a:lnTo>
                      <a:pt x="48" y="942"/>
                    </a:lnTo>
                    <a:lnTo>
                      <a:pt x="64" y="960"/>
                    </a:lnTo>
                    <a:lnTo>
                      <a:pt x="80" y="972"/>
                    </a:lnTo>
                    <a:lnTo>
                      <a:pt x="96" y="978"/>
                    </a:lnTo>
                    <a:lnTo>
                      <a:pt x="112" y="982"/>
                    </a:lnTo>
                    <a:lnTo>
                      <a:pt x="126" y="978"/>
                    </a:lnTo>
                    <a:lnTo>
                      <a:pt x="130" y="976"/>
                    </a:lnTo>
                    <a:lnTo>
                      <a:pt x="132" y="972"/>
                    </a:lnTo>
                    <a:lnTo>
                      <a:pt x="134" y="968"/>
                    </a:lnTo>
                    <a:lnTo>
                      <a:pt x="138" y="962"/>
                    </a:lnTo>
                    <a:lnTo>
                      <a:pt x="140" y="960"/>
                    </a:lnTo>
                    <a:lnTo>
                      <a:pt x="146" y="958"/>
                    </a:lnTo>
                    <a:lnTo>
                      <a:pt x="150" y="958"/>
                    </a:lnTo>
                    <a:lnTo>
                      <a:pt x="156" y="958"/>
                    </a:lnTo>
                    <a:lnTo>
                      <a:pt x="162" y="958"/>
                    </a:lnTo>
                    <a:lnTo>
                      <a:pt x="174" y="952"/>
                    </a:lnTo>
                    <a:lnTo>
                      <a:pt x="186" y="944"/>
                    </a:lnTo>
                    <a:lnTo>
                      <a:pt x="198" y="942"/>
                    </a:lnTo>
                    <a:lnTo>
                      <a:pt x="210" y="948"/>
                    </a:lnTo>
                    <a:lnTo>
                      <a:pt x="218" y="962"/>
                    </a:lnTo>
                    <a:lnTo>
                      <a:pt x="220" y="976"/>
                    </a:lnTo>
                    <a:lnTo>
                      <a:pt x="230" y="972"/>
                    </a:lnTo>
                    <a:lnTo>
                      <a:pt x="240" y="968"/>
                    </a:lnTo>
                    <a:lnTo>
                      <a:pt x="250" y="960"/>
                    </a:lnTo>
                    <a:lnTo>
                      <a:pt x="250" y="980"/>
                    </a:lnTo>
                    <a:lnTo>
                      <a:pt x="250" y="998"/>
                    </a:lnTo>
                    <a:lnTo>
                      <a:pt x="246" y="1018"/>
                    </a:lnTo>
                    <a:lnTo>
                      <a:pt x="244" y="1032"/>
                    </a:lnTo>
                    <a:lnTo>
                      <a:pt x="248" y="1044"/>
                    </a:lnTo>
                    <a:lnTo>
                      <a:pt x="254" y="1056"/>
                    </a:lnTo>
                    <a:lnTo>
                      <a:pt x="264" y="1072"/>
                    </a:lnTo>
                    <a:lnTo>
                      <a:pt x="270" y="1086"/>
                    </a:lnTo>
                    <a:lnTo>
                      <a:pt x="272" y="1096"/>
                    </a:lnTo>
                    <a:lnTo>
                      <a:pt x="270" y="1108"/>
                    </a:lnTo>
                    <a:lnTo>
                      <a:pt x="268" y="1120"/>
                    </a:lnTo>
                    <a:lnTo>
                      <a:pt x="268" y="1134"/>
                    </a:lnTo>
                    <a:lnTo>
                      <a:pt x="270" y="1154"/>
                    </a:lnTo>
                    <a:lnTo>
                      <a:pt x="272" y="1174"/>
                    </a:lnTo>
                    <a:lnTo>
                      <a:pt x="270" y="1194"/>
                    </a:lnTo>
                    <a:lnTo>
                      <a:pt x="272" y="1222"/>
                    </a:lnTo>
                    <a:lnTo>
                      <a:pt x="280" y="1254"/>
                    </a:lnTo>
                    <a:lnTo>
                      <a:pt x="290" y="1284"/>
                    </a:lnTo>
                    <a:lnTo>
                      <a:pt x="300" y="1314"/>
                    </a:lnTo>
                    <a:lnTo>
                      <a:pt x="310" y="1346"/>
                    </a:lnTo>
                    <a:lnTo>
                      <a:pt x="318" y="1380"/>
                    </a:lnTo>
                    <a:lnTo>
                      <a:pt x="322" y="1416"/>
                    </a:lnTo>
                    <a:lnTo>
                      <a:pt x="346" y="1412"/>
                    </a:lnTo>
                    <a:lnTo>
                      <a:pt x="366" y="1404"/>
                    </a:lnTo>
                    <a:lnTo>
                      <a:pt x="382" y="1394"/>
                    </a:lnTo>
                    <a:lnTo>
                      <a:pt x="400" y="1382"/>
                    </a:lnTo>
                    <a:lnTo>
                      <a:pt x="418" y="1370"/>
                    </a:lnTo>
                    <a:lnTo>
                      <a:pt x="424" y="1366"/>
                    </a:lnTo>
                    <a:lnTo>
                      <a:pt x="430" y="1364"/>
                    </a:lnTo>
                    <a:lnTo>
                      <a:pt x="436" y="1360"/>
                    </a:lnTo>
                    <a:lnTo>
                      <a:pt x="440" y="1358"/>
                    </a:lnTo>
                    <a:lnTo>
                      <a:pt x="442" y="1354"/>
                    </a:lnTo>
                    <a:lnTo>
                      <a:pt x="446" y="1350"/>
                    </a:lnTo>
                    <a:lnTo>
                      <a:pt x="448" y="1342"/>
                    </a:lnTo>
                    <a:lnTo>
                      <a:pt x="448" y="1326"/>
                    </a:lnTo>
                    <a:lnTo>
                      <a:pt x="446" y="1310"/>
                    </a:lnTo>
                    <a:lnTo>
                      <a:pt x="446" y="1294"/>
                    </a:lnTo>
                    <a:lnTo>
                      <a:pt x="458" y="1292"/>
                    </a:lnTo>
                    <a:lnTo>
                      <a:pt x="466" y="1286"/>
                    </a:lnTo>
                    <a:lnTo>
                      <a:pt x="468" y="1276"/>
                    </a:lnTo>
                    <a:lnTo>
                      <a:pt x="468" y="1264"/>
                    </a:lnTo>
                    <a:lnTo>
                      <a:pt x="466" y="1252"/>
                    </a:lnTo>
                    <a:lnTo>
                      <a:pt x="466" y="1240"/>
                    </a:lnTo>
                    <a:lnTo>
                      <a:pt x="468" y="1224"/>
                    </a:lnTo>
                    <a:lnTo>
                      <a:pt x="476" y="1214"/>
                    </a:lnTo>
                    <a:lnTo>
                      <a:pt x="486" y="1208"/>
                    </a:lnTo>
                    <a:lnTo>
                      <a:pt x="496" y="1204"/>
                    </a:lnTo>
                    <a:lnTo>
                      <a:pt x="508" y="1200"/>
                    </a:lnTo>
                    <a:lnTo>
                      <a:pt x="518" y="1192"/>
                    </a:lnTo>
                    <a:lnTo>
                      <a:pt x="526" y="1180"/>
                    </a:lnTo>
                    <a:lnTo>
                      <a:pt x="530" y="1160"/>
                    </a:lnTo>
                    <a:lnTo>
                      <a:pt x="526" y="1140"/>
                    </a:lnTo>
                    <a:lnTo>
                      <a:pt x="518" y="1118"/>
                    </a:lnTo>
                    <a:lnTo>
                      <a:pt x="508" y="1096"/>
                    </a:lnTo>
                    <a:lnTo>
                      <a:pt x="504" y="1076"/>
                    </a:lnTo>
                    <a:lnTo>
                      <a:pt x="506" y="1056"/>
                    </a:lnTo>
                    <a:lnTo>
                      <a:pt x="516" y="1038"/>
                    </a:lnTo>
                    <a:lnTo>
                      <a:pt x="530" y="1020"/>
                    </a:lnTo>
                    <a:lnTo>
                      <a:pt x="548" y="1002"/>
                    </a:lnTo>
                    <a:lnTo>
                      <a:pt x="564" y="986"/>
                    </a:lnTo>
                    <a:lnTo>
                      <a:pt x="580" y="970"/>
                    </a:lnTo>
                    <a:lnTo>
                      <a:pt x="586" y="960"/>
                    </a:lnTo>
                    <a:lnTo>
                      <a:pt x="596" y="948"/>
                    </a:lnTo>
                    <a:lnTo>
                      <a:pt x="606" y="932"/>
                    </a:lnTo>
                    <a:lnTo>
                      <a:pt x="616" y="918"/>
                    </a:lnTo>
                    <a:lnTo>
                      <a:pt x="620" y="904"/>
                    </a:lnTo>
                    <a:lnTo>
                      <a:pt x="618" y="892"/>
                    </a:lnTo>
                    <a:lnTo>
                      <a:pt x="608" y="884"/>
                    </a:lnTo>
                    <a:lnTo>
                      <a:pt x="594" y="882"/>
                    </a:lnTo>
                    <a:lnTo>
                      <a:pt x="580" y="886"/>
                    </a:lnTo>
                    <a:lnTo>
                      <a:pt x="564" y="892"/>
                    </a:lnTo>
                    <a:lnTo>
                      <a:pt x="550" y="894"/>
                    </a:lnTo>
                    <a:lnTo>
                      <a:pt x="536" y="890"/>
                    </a:lnTo>
                    <a:lnTo>
                      <a:pt x="534" y="888"/>
                    </a:lnTo>
                    <a:lnTo>
                      <a:pt x="532" y="884"/>
                    </a:lnTo>
                    <a:lnTo>
                      <a:pt x="530" y="878"/>
                    </a:lnTo>
                    <a:lnTo>
                      <a:pt x="530" y="874"/>
                    </a:lnTo>
                    <a:lnTo>
                      <a:pt x="528" y="870"/>
                    </a:lnTo>
                    <a:lnTo>
                      <a:pt x="524" y="862"/>
                    </a:lnTo>
                    <a:lnTo>
                      <a:pt x="518" y="856"/>
                    </a:lnTo>
                    <a:lnTo>
                      <a:pt x="514" y="850"/>
                    </a:lnTo>
                    <a:lnTo>
                      <a:pt x="504" y="830"/>
                    </a:lnTo>
                    <a:lnTo>
                      <a:pt x="496" y="810"/>
                    </a:lnTo>
                    <a:lnTo>
                      <a:pt x="488" y="794"/>
                    </a:lnTo>
                    <a:lnTo>
                      <a:pt x="478" y="780"/>
                    </a:lnTo>
                    <a:lnTo>
                      <a:pt x="468" y="766"/>
                    </a:lnTo>
                    <a:lnTo>
                      <a:pt x="462" y="742"/>
                    </a:lnTo>
                    <a:lnTo>
                      <a:pt x="456" y="718"/>
                    </a:lnTo>
                    <a:lnTo>
                      <a:pt x="446" y="694"/>
                    </a:lnTo>
                    <a:lnTo>
                      <a:pt x="458" y="688"/>
                    </a:lnTo>
                    <a:lnTo>
                      <a:pt x="468" y="690"/>
                    </a:lnTo>
                    <a:lnTo>
                      <a:pt x="474" y="698"/>
                    </a:lnTo>
                    <a:lnTo>
                      <a:pt x="480" y="708"/>
                    </a:lnTo>
                    <a:lnTo>
                      <a:pt x="484" y="720"/>
                    </a:lnTo>
                    <a:lnTo>
                      <a:pt x="502" y="750"/>
                    </a:lnTo>
                    <a:lnTo>
                      <a:pt x="518" y="780"/>
                    </a:lnTo>
                    <a:lnTo>
                      <a:pt x="520" y="788"/>
                    </a:lnTo>
                    <a:lnTo>
                      <a:pt x="520" y="794"/>
                    </a:lnTo>
                    <a:lnTo>
                      <a:pt x="520" y="800"/>
                    </a:lnTo>
                    <a:lnTo>
                      <a:pt x="522" y="806"/>
                    </a:lnTo>
                    <a:lnTo>
                      <a:pt x="524" y="810"/>
                    </a:lnTo>
                    <a:lnTo>
                      <a:pt x="526" y="814"/>
                    </a:lnTo>
                    <a:lnTo>
                      <a:pt x="528" y="818"/>
                    </a:lnTo>
                    <a:lnTo>
                      <a:pt x="532" y="824"/>
                    </a:lnTo>
                    <a:lnTo>
                      <a:pt x="540" y="850"/>
                    </a:lnTo>
                    <a:lnTo>
                      <a:pt x="548" y="876"/>
                    </a:lnTo>
                    <a:lnTo>
                      <a:pt x="590" y="856"/>
                    </a:lnTo>
                    <a:lnTo>
                      <a:pt x="634" y="830"/>
                    </a:lnTo>
                    <a:lnTo>
                      <a:pt x="672" y="800"/>
                    </a:lnTo>
                    <a:lnTo>
                      <a:pt x="684" y="790"/>
                    </a:lnTo>
                    <a:lnTo>
                      <a:pt x="692" y="778"/>
                    </a:lnTo>
                    <a:lnTo>
                      <a:pt x="694" y="766"/>
                    </a:lnTo>
                    <a:lnTo>
                      <a:pt x="686" y="752"/>
                    </a:lnTo>
                    <a:lnTo>
                      <a:pt x="678" y="746"/>
                    </a:lnTo>
                    <a:lnTo>
                      <a:pt x="670" y="742"/>
                    </a:lnTo>
                    <a:lnTo>
                      <a:pt x="664" y="740"/>
                    </a:lnTo>
                    <a:lnTo>
                      <a:pt x="660" y="732"/>
                    </a:lnTo>
                    <a:lnTo>
                      <a:pt x="656" y="720"/>
                    </a:lnTo>
                    <a:lnTo>
                      <a:pt x="652" y="718"/>
                    </a:lnTo>
                    <a:lnTo>
                      <a:pt x="646" y="718"/>
                    </a:lnTo>
                    <a:lnTo>
                      <a:pt x="644" y="718"/>
                    </a:lnTo>
                    <a:lnTo>
                      <a:pt x="642" y="720"/>
                    </a:lnTo>
                    <a:lnTo>
                      <a:pt x="638" y="724"/>
                    </a:lnTo>
                    <a:lnTo>
                      <a:pt x="636" y="728"/>
                    </a:lnTo>
                    <a:lnTo>
                      <a:pt x="634" y="732"/>
                    </a:lnTo>
                    <a:lnTo>
                      <a:pt x="632" y="734"/>
                    </a:lnTo>
                    <a:lnTo>
                      <a:pt x="630" y="738"/>
                    </a:lnTo>
                    <a:lnTo>
                      <a:pt x="626" y="740"/>
                    </a:lnTo>
                    <a:lnTo>
                      <a:pt x="612" y="726"/>
                    </a:lnTo>
                    <a:lnTo>
                      <a:pt x="596" y="712"/>
                    </a:lnTo>
                    <a:lnTo>
                      <a:pt x="584" y="696"/>
                    </a:lnTo>
                    <a:lnTo>
                      <a:pt x="576" y="676"/>
                    </a:lnTo>
                    <a:lnTo>
                      <a:pt x="590" y="672"/>
                    </a:lnTo>
                    <a:lnTo>
                      <a:pt x="600" y="676"/>
                    </a:lnTo>
                    <a:lnTo>
                      <a:pt x="608" y="684"/>
                    </a:lnTo>
                    <a:lnTo>
                      <a:pt x="614" y="694"/>
                    </a:lnTo>
                    <a:lnTo>
                      <a:pt x="620" y="704"/>
                    </a:lnTo>
                    <a:lnTo>
                      <a:pt x="630" y="710"/>
                    </a:lnTo>
                    <a:lnTo>
                      <a:pt x="642" y="712"/>
                    </a:lnTo>
                    <a:lnTo>
                      <a:pt x="656" y="708"/>
                    </a:lnTo>
                    <a:lnTo>
                      <a:pt x="668" y="706"/>
                    </a:lnTo>
                    <a:lnTo>
                      <a:pt x="672" y="720"/>
                    </a:lnTo>
                    <a:lnTo>
                      <a:pt x="680" y="726"/>
                    </a:lnTo>
                    <a:lnTo>
                      <a:pt x="690" y="728"/>
                    </a:lnTo>
                    <a:lnTo>
                      <a:pt x="704" y="726"/>
                    </a:lnTo>
                    <a:lnTo>
                      <a:pt x="718" y="724"/>
                    </a:lnTo>
                    <a:lnTo>
                      <a:pt x="730" y="724"/>
                    </a:lnTo>
                    <a:lnTo>
                      <a:pt x="736" y="724"/>
                    </a:lnTo>
                    <a:lnTo>
                      <a:pt x="740" y="726"/>
                    </a:lnTo>
                    <a:lnTo>
                      <a:pt x="742" y="726"/>
                    </a:lnTo>
                    <a:lnTo>
                      <a:pt x="744" y="726"/>
                    </a:lnTo>
                    <a:lnTo>
                      <a:pt x="744" y="728"/>
                    </a:lnTo>
                    <a:lnTo>
                      <a:pt x="744" y="730"/>
                    </a:lnTo>
                    <a:lnTo>
                      <a:pt x="746" y="732"/>
                    </a:lnTo>
                    <a:lnTo>
                      <a:pt x="748" y="736"/>
                    </a:lnTo>
                    <a:lnTo>
                      <a:pt x="750" y="742"/>
                    </a:lnTo>
                    <a:lnTo>
                      <a:pt x="760" y="752"/>
                    </a:lnTo>
                    <a:lnTo>
                      <a:pt x="772" y="760"/>
                    </a:lnTo>
                    <a:lnTo>
                      <a:pt x="786" y="760"/>
                    </a:lnTo>
                    <a:lnTo>
                      <a:pt x="786" y="766"/>
                    </a:lnTo>
                    <a:lnTo>
                      <a:pt x="784" y="770"/>
                    </a:lnTo>
                    <a:lnTo>
                      <a:pt x="780" y="774"/>
                    </a:lnTo>
                    <a:lnTo>
                      <a:pt x="776" y="776"/>
                    </a:lnTo>
                    <a:lnTo>
                      <a:pt x="780" y="780"/>
                    </a:lnTo>
                    <a:lnTo>
                      <a:pt x="786" y="784"/>
                    </a:lnTo>
                    <a:lnTo>
                      <a:pt x="792" y="784"/>
                    </a:lnTo>
                    <a:lnTo>
                      <a:pt x="800" y="786"/>
                    </a:lnTo>
                    <a:lnTo>
                      <a:pt x="800" y="810"/>
                    </a:lnTo>
                    <a:lnTo>
                      <a:pt x="804" y="834"/>
                    </a:lnTo>
                    <a:lnTo>
                      <a:pt x="812" y="858"/>
                    </a:lnTo>
                    <a:lnTo>
                      <a:pt x="822" y="874"/>
                    </a:lnTo>
                    <a:lnTo>
                      <a:pt x="832" y="892"/>
                    </a:lnTo>
                    <a:lnTo>
                      <a:pt x="840" y="910"/>
                    </a:lnTo>
                    <a:lnTo>
                      <a:pt x="844" y="928"/>
                    </a:lnTo>
                    <a:lnTo>
                      <a:pt x="848" y="926"/>
                    </a:lnTo>
                    <a:lnTo>
                      <a:pt x="852" y="924"/>
                    </a:lnTo>
                    <a:lnTo>
                      <a:pt x="854" y="922"/>
                    </a:lnTo>
                    <a:lnTo>
                      <a:pt x="858" y="916"/>
                    </a:lnTo>
                    <a:lnTo>
                      <a:pt x="856" y="928"/>
                    </a:lnTo>
                    <a:lnTo>
                      <a:pt x="858" y="938"/>
                    </a:lnTo>
                    <a:lnTo>
                      <a:pt x="864" y="950"/>
                    </a:lnTo>
                    <a:lnTo>
                      <a:pt x="874" y="958"/>
                    </a:lnTo>
                    <a:lnTo>
                      <a:pt x="876" y="942"/>
                    </a:lnTo>
                    <a:lnTo>
                      <a:pt x="872" y="926"/>
                    </a:lnTo>
                    <a:lnTo>
                      <a:pt x="866" y="910"/>
                    </a:lnTo>
                    <a:lnTo>
                      <a:pt x="864" y="890"/>
                    </a:lnTo>
                    <a:lnTo>
                      <a:pt x="864" y="870"/>
                    </a:lnTo>
                    <a:lnTo>
                      <a:pt x="866" y="850"/>
                    </a:lnTo>
                    <a:lnTo>
                      <a:pt x="866" y="836"/>
                    </a:lnTo>
                    <a:lnTo>
                      <a:pt x="870" y="830"/>
                    </a:lnTo>
                    <a:lnTo>
                      <a:pt x="874" y="826"/>
                    </a:lnTo>
                    <a:lnTo>
                      <a:pt x="884" y="824"/>
                    </a:lnTo>
                    <a:lnTo>
                      <a:pt x="896" y="818"/>
                    </a:lnTo>
                    <a:lnTo>
                      <a:pt x="908" y="806"/>
                    </a:lnTo>
                    <a:lnTo>
                      <a:pt x="918" y="792"/>
                    </a:lnTo>
                    <a:lnTo>
                      <a:pt x="930" y="780"/>
                    </a:lnTo>
                    <a:lnTo>
                      <a:pt x="932" y="776"/>
                    </a:lnTo>
                    <a:lnTo>
                      <a:pt x="938" y="772"/>
                    </a:lnTo>
                    <a:lnTo>
                      <a:pt x="944" y="766"/>
                    </a:lnTo>
                    <a:lnTo>
                      <a:pt x="948" y="762"/>
                    </a:lnTo>
                    <a:lnTo>
                      <a:pt x="954" y="758"/>
                    </a:lnTo>
                    <a:lnTo>
                      <a:pt x="958" y="756"/>
                    </a:lnTo>
                    <a:lnTo>
                      <a:pt x="964" y="754"/>
                    </a:lnTo>
                    <a:lnTo>
                      <a:pt x="968" y="754"/>
                    </a:lnTo>
                    <a:lnTo>
                      <a:pt x="970" y="754"/>
                    </a:lnTo>
                    <a:lnTo>
                      <a:pt x="972" y="756"/>
                    </a:lnTo>
                    <a:lnTo>
                      <a:pt x="974" y="760"/>
                    </a:lnTo>
                    <a:lnTo>
                      <a:pt x="974" y="762"/>
                    </a:lnTo>
                    <a:lnTo>
                      <a:pt x="974" y="766"/>
                    </a:lnTo>
                    <a:lnTo>
                      <a:pt x="974" y="772"/>
                    </a:lnTo>
                    <a:lnTo>
                      <a:pt x="974" y="776"/>
                    </a:lnTo>
                    <a:lnTo>
                      <a:pt x="976" y="780"/>
                    </a:lnTo>
                    <a:lnTo>
                      <a:pt x="982" y="792"/>
                    </a:lnTo>
                    <a:lnTo>
                      <a:pt x="988" y="800"/>
                    </a:lnTo>
                    <a:lnTo>
                      <a:pt x="994" y="810"/>
                    </a:lnTo>
                    <a:lnTo>
                      <a:pt x="998" y="820"/>
                    </a:lnTo>
                    <a:lnTo>
                      <a:pt x="996" y="834"/>
                    </a:lnTo>
                    <a:lnTo>
                      <a:pt x="1004" y="834"/>
                    </a:lnTo>
                    <a:lnTo>
                      <a:pt x="1012" y="832"/>
                    </a:lnTo>
                    <a:lnTo>
                      <a:pt x="1018" y="828"/>
                    </a:lnTo>
                    <a:lnTo>
                      <a:pt x="1020" y="850"/>
                    </a:lnTo>
                    <a:lnTo>
                      <a:pt x="1026" y="868"/>
                    </a:lnTo>
                    <a:lnTo>
                      <a:pt x="1032" y="888"/>
                    </a:lnTo>
                    <a:lnTo>
                      <a:pt x="1032" y="902"/>
                    </a:lnTo>
                    <a:lnTo>
                      <a:pt x="1032" y="916"/>
                    </a:lnTo>
                    <a:lnTo>
                      <a:pt x="1034" y="930"/>
                    </a:lnTo>
                    <a:lnTo>
                      <a:pt x="1038" y="936"/>
                    </a:lnTo>
                    <a:lnTo>
                      <a:pt x="1042" y="940"/>
                    </a:lnTo>
                    <a:lnTo>
                      <a:pt x="1048" y="946"/>
                    </a:lnTo>
                    <a:lnTo>
                      <a:pt x="1052" y="950"/>
                    </a:lnTo>
                    <a:lnTo>
                      <a:pt x="1054" y="956"/>
                    </a:lnTo>
                    <a:lnTo>
                      <a:pt x="1056" y="962"/>
                    </a:lnTo>
                    <a:lnTo>
                      <a:pt x="1056" y="970"/>
                    </a:lnTo>
                    <a:lnTo>
                      <a:pt x="1058" y="976"/>
                    </a:lnTo>
                    <a:lnTo>
                      <a:pt x="1058" y="980"/>
                    </a:lnTo>
                    <a:lnTo>
                      <a:pt x="1060" y="986"/>
                    </a:lnTo>
                    <a:lnTo>
                      <a:pt x="1062" y="990"/>
                    </a:lnTo>
                    <a:lnTo>
                      <a:pt x="1064" y="994"/>
                    </a:lnTo>
                    <a:lnTo>
                      <a:pt x="1068" y="996"/>
                    </a:lnTo>
                    <a:lnTo>
                      <a:pt x="1074" y="998"/>
                    </a:lnTo>
                    <a:lnTo>
                      <a:pt x="1080" y="996"/>
                    </a:lnTo>
                    <a:lnTo>
                      <a:pt x="1080" y="980"/>
                    </a:lnTo>
                    <a:lnTo>
                      <a:pt x="1074" y="966"/>
                    </a:lnTo>
                    <a:lnTo>
                      <a:pt x="1064" y="954"/>
                    </a:lnTo>
                    <a:lnTo>
                      <a:pt x="1054" y="942"/>
                    </a:lnTo>
                    <a:lnTo>
                      <a:pt x="1048" y="928"/>
                    </a:lnTo>
                    <a:lnTo>
                      <a:pt x="1042" y="908"/>
                    </a:lnTo>
                    <a:lnTo>
                      <a:pt x="1042" y="886"/>
                    </a:lnTo>
                    <a:lnTo>
                      <a:pt x="1044" y="866"/>
                    </a:lnTo>
                    <a:lnTo>
                      <a:pt x="1056" y="864"/>
                    </a:lnTo>
                    <a:lnTo>
                      <a:pt x="1066" y="870"/>
                    </a:lnTo>
                    <a:lnTo>
                      <a:pt x="1074" y="880"/>
                    </a:lnTo>
                    <a:lnTo>
                      <a:pt x="1080" y="894"/>
                    </a:lnTo>
                    <a:lnTo>
                      <a:pt x="1086" y="906"/>
                    </a:lnTo>
                    <a:lnTo>
                      <a:pt x="1090" y="918"/>
                    </a:lnTo>
                    <a:lnTo>
                      <a:pt x="1104" y="902"/>
                    </a:lnTo>
                    <a:lnTo>
                      <a:pt x="1114" y="884"/>
                    </a:lnTo>
                    <a:lnTo>
                      <a:pt x="1118" y="862"/>
                    </a:lnTo>
                    <a:lnTo>
                      <a:pt x="1112" y="842"/>
                    </a:lnTo>
                    <a:lnTo>
                      <a:pt x="1104" y="832"/>
                    </a:lnTo>
                    <a:lnTo>
                      <a:pt x="1096" y="824"/>
                    </a:lnTo>
                    <a:lnTo>
                      <a:pt x="1090" y="816"/>
                    </a:lnTo>
                    <a:lnTo>
                      <a:pt x="1090" y="804"/>
                    </a:lnTo>
                    <a:lnTo>
                      <a:pt x="1094" y="792"/>
                    </a:lnTo>
                    <a:lnTo>
                      <a:pt x="1104" y="782"/>
                    </a:lnTo>
                    <a:lnTo>
                      <a:pt x="1116" y="774"/>
                    </a:lnTo>
                    <a:lnTo>
                      <a:pt x="1128" y="768"/>
                    </a:lnTo>
                    <a:lnTo>
                      <a:pt x="1130" y="774"/>
                    </a:lnTo>
                    <a:lnTo>
                      <a:pt x="1128" y="784"/>
                    </a:lnTo>
                    <a:lnTo>
                      <a:pt x="1124" y="794"/>
                    </a:lnTo>
                    <a:lnTo>
                      <a:pt x="1120" y="804"/>
                    </a:lnTo>
                    <a:lnTo>
                      <a:pt x="1118" y="812"/>
                    </a:lnTo>
                    <a:lnTo>
                      <a:pt x="1118" y="818"/>
                    </a:lnTo>
                    <a:lnTo>
                      <a:pt x="1124" y="820"/>
                    </a:lnTo>
                    <a:lnTo>
                      <a:pt x="1134" y="818"/>
                    </a:lnTo>
                    <a:lnTo>
                      <a:pt x="1146" y="810"/>
                    </a:lnTo>
                    <a:lnTo>
                      <a:pt x="1148" y="800"/>
                    </a:lnTo>
                    <a:lnTo>
                      <a:pt x="1148" y="786"/>
                    </a:lnTo>
                    <a:lnTo>
                      <a:pt x="1148" y="774"/>
                    </a:lnTo>
                    <a:lnTo>
                      <a:pt x="1152" y="764"/>
                    </a:lnTo>
                    <a:lnTo>
                      <a:pt x="1160" y="756"/>
                    </a:lnTo>
                    <a:lnTo>
                      <a:pt x="1172" y="752"/>
                    </a:lnTo>
                    <a:lnTo>
                      <a:pt x="1184" y="750"/>
                    </a:lnTo>
                    <a:lnTo>
                      <a:pt x="1196" y="748"/>
                    </a:lnTo>
                    <a:lnTo>
                      <a:pt x="1208" y="742"/>
                    </a:lnTo>
                    <a:lnTo>
                      <a:pt x="1216" y="730"/>
                    </a:lnTo>
                    <a:lnTo>
                      <a:pt x="1218" y="716"/>
                    </a:lnTo>
                    <a:lnTo>
                      <a:pt x="1218" y="700"/>
                    </a:lnTo>
                    <a:lnTo>
                      <a:pt x="1224" y="688"/>
                    </a:lnTo>
                    <a:lnTo>
                      <a:pt x="1232" y="674"/>
                    </a:lnTo>
                    <a:lnTo>
                      <a:pt x="1232" y="660"/>
                    </a:lnTo>
                    <a:lnTo>
                      <a:pt x="1228" y="652"/>
                    </a:lnTo>
                    <a:lnTo>
                      <a:pt x="1222" y="644"/>
                    </a:lnTo>
                    <a:lnTo>
                      <a:pt x="1216" y="634"/>
                    </a:lnTo>
                    <a:lnTo>
                      <a:pt x="1212" y="624"/>
                    </a:lnTo>
                    <a:lnTo>
                      <a:pt x="1214" y="610"/>
                    </a:lnTo>
                    <a:lnTo>
                      <a:pt x="1222" y="598"/>
                    </a:lnTo>
                    <a:lnTo>
                      <a:pt x="1232" y="588"/>
                    </a:lnTo>
                    <a:lnTo>
                      <a:pt x="1222" y="586"/>
                    </a:lnTo>
                    <a:lnTo>
                      <a:pt x="1212" y="588"/>
                    </a:lnTo>
                    <a:lnTo>
                      <a:pt x="1204" y="590"/>
                    </a:lnTo>
                    <a:lnTo>
                      <a:pt x="1196" y="586"/>
                    </a:lnTo>
                    <a:lnTo>
                      <a:pt x="1194" y="576"/>
                    </a:lnTo>
                    <a:lnTo>
                      <a:pt x="1196" y="564"/>
                    </a:lnTo>
                    <a:lnTo>
                      <a:pt x="1206" y="552"/>
                    </a:lnTo>
                    <a:lnTo>
                      <a:pt x="1218" y="542"/>
                    </a:lnTo>
                    <a:lnTo>
                      <a:pt x="1230" y="536"/>
                    </a:lnTo>
                    <a:lnTo>
                      <a:pt x="1242" y="534"/>
                    </a:lnTo>
                    <a:lnTo>
                      <a:pt x="1242" y="542"/>
                    </a:lnTo>
                    <a:lnTo>
                      <a:pt x="1240" y="548"/>
                    </a:lnTo>
                    <a:lnTo>
                      <a:pt x="1236" y="556"/>
                    </a:lnTo>
                    <a:lnTo>
                      <a:pt x="1232" y="562"/>
                    </a:lnTo>
                    <a:lnTo>
                      <a:pt x="1238" y="562"/>
                    </a:lnTo>
                    <a:lnTo>
                      <a:pt x="1248" y="560"/>
                    </a:lnTo>
                    <a:lnTo>
                      <a:pt x="1256" y="558"/>
                    </a:lnTo>
                    <a:lnTo>
                      <a:pt x="1264" y="558"/>
                    </a:lnTo>
                    <a:lnTo>
                      <a:pt x="1270" y="560"/>
                    </a:lnTo>
                    <a:lnTo>
                      <a:pt x="1272" y="566"/>
                    </a:lnTo>
                    <a:lnTo>
                      <a:pt x="1268" y="578"/>
                    </a:lnTo>
                    <a:lnTo>
                      <a:pt x="1280" y="582"/>
                    </a:lnTo>
                    <a:lnTo>
                      <a:pt x="1282" y="590"/>
                    </a:lnTo>
                    <a:lnTo>
                      <a:pt x="1282" y="600"/>
                    </a:lnTo>
                    <a:lnTo>
                      <a:pt x="1276" y="610"/>
                    </a:lnTo>
                    <a:lnTo>
                      <a:pt x="1272" y="620"/>
                    </a:lnTo>
                    <a:lnTo>
                      <a:pt x="1270" y="628"/>
                    </a:lnTo>
                    <a:lnTo>
                      <a:pt x="1278" y="626"/>
                    </a:lnTo>
                    <a:lnTo>
                      <a:pt x="1284" y="624"/>
                    </a:lnTo>
                    <a:lnTo>
                      <a:pt x="1292" y="618"/>
                    </a:lnTo>
                    <a:lnTo>
                      <a:pt x="1296" y="610"/>
                    </a:lnTo>
                    <a:lnTo>
                      <a:pt x="1300" y="600"/>
                    </a:lnTo>
                    <a:lnTo>
                      <a:pt x="1300" y="592"/>
                    </a:lnTo>
                    <a:lnTo>
                      <a:pt x="1296" y="588"/>
                    </a:lnTo>
                    <a:lnTo>
                      <a:pt x="1290" y="580"/>
                    </a:lnTo>
                    <a:lnTo>
                      <a:pt x="1286" y="572"/>
                    </a:lnTo>
                    <a:lnTo>
                      <a:pt x="1284" y="562"/>
                    </a:lnTo>
                    <a:lnTo>
                      <a:pt x="1288" y="556"/>
                    </a:lnTo>
                    <a:lnTo>
                      <a:pt x="1294" y="550"/>
                    </a:lnTo>
                    <a:lnTo>
                      <a:pt x="1300" y="546"/>
                    </a:lnTo>
                    <a:lnTo>
                      <a:pt x="1306" y="536"/>
                    </a:lnTo>
                    <a:lnTo>
                      <a:pt x="1306" y="532"/>
                    </a:lnTo>
                    <a:lnTo>
                      <a:pt x="1306" y="528"/>
                    </a:lnTo>
                    <a:lnTo>
                      <a:pt x="1304" y="526"/>
                    </a:lnTo>
                    <a:lnTo>
                      <a:pt x="1304" y="522"/>
                    </a:lnTo>
                    <a:lnTo>
                      <a:pt x="1304" y="518"/>
                    </a:lnTo>
                    <a:lnTo>
                      <a:pt x="1306" y="514"/>
                    </a:lnTo>
                    <a:lnTo>
                      <a:pt x="1310" y="510"/>
                    </a:lnTo>
                    <a:lnTo>
                      <a:pt x="1314" y="506"/>
                    </a:lnTo>
                    <a:lnTo>
                      <a:pt x="1320" y="502"/>
                    </a:lnTo>
                    <a:lnTo>
                      <a:pt x="1326" y="500"/>
                    </a:lnTo>
                    <a:lnTo>
                      <a:pt x="1330" y="494"/>
                    </a:lnTo>
                    <a:lnTo>
                      <a:pt x="1330" y="500"/>
                    </a:lnTo>
                    <a:lnTo>
                      <a:pt x="1330" y="504"/>
                    </a:lnTo>
                    <a:lnTo>
                      <a:pt x="1334" y="508"/>
                    </a:lnTo>
                    <a:lnTo>
                      <a:pt x="1336" y="512"/>
                    </a:lnTo>
                    <a:lnTo>
                      <a:pt x="1340" y="516"/>
                    </a:lnTo>
                    <a:lnTo>
                      <a:pt x="1346" y="518"/>
                    </a:lnTo>
                    <a:lnTo>
                      <a:pt x="1352" y="502"/>
                    </a:lnTo>
                    <a:lnTo>
                      <a:pt x="1364" y="486"/>
                    </a:lnTo>
                    <a:lnTo>
                      <a:pt x="1376" y="472"/>
                    </a:lnTo>
                    <a:lnTo>
                      <a:pt x="1386" y="458"/>
                    </a:lnTo>
                    <a:lnTo>
                      <a:pt x="1394" y="442"/>
                    </a:lnTo>
                    <a:lnTo>
                      <a:pt x="1398" y="424"/>
                    </a:lnTo>
                    <a:lnTo>
                      <a:pt x="1398" y="410"/>
                    </a:lnTo>
                    <a:lnTo>
                      <a:pt x="1394" y="396"/>
                    </a:lnTo>
                    <a:lnTo>
                      <a:pt x="1388" y="386"/>
                    </a:lnTo>
                    <a:lnTo>
                      <a:pt x="1378" y="382"/>
                    </a:lnTo>
                    <a:lnTo>
                      <a:pt x="1364" y="384"/>
                    </a:lnTo>
                    <a:lnTo>
                      <a:pt x="1362" y="380"/>
                    </a:lnTo>
                    <a:lnTo>
                      <a:pt x="1360" y="376"/>
                    </a:lnTo>
                    <a:lnTo>
                      <a:pt x="1360" y="374"/>
                    </a:lnTo>
                    <a:lnTo>
                      <a:pt x="1356" y="374"/>
                    </a:lnTo>
                    <a:lnTo>
                      <a:pt x="1352" y="374"/>
                    </a:lnTo>
                    <a:lnTo>
                      <a:pt x="1346" y="374"/>
                    </a:lnTo>
                    <a:lnTo>
                      <a:pt x="1342" y="374"/>
                    </a:lnTo>
                    <a:lnTo>
                      <a:pt x="1338" y="374"/>
                    </a:lnTo>
                    <a:lnTo>
                      <a:pt x="1334" y="372"/>
                    </a:lnTo>
                    <a:lnTo>
                      <a:pt x="1332" y="370"/>
                    </a:lnTo>
                    <a:lnTo>
                      <a:pt x="1330" y="366"/>
                    </a:lnTo>
                    <a:lnTo>
                      <a:pt x="1330" y="362"/>
                    </a:lnTo>
                    <a:lnTo>
                      <a:pt x="1332" y="356"/>
                    </a:lnTo>
                    <a:lnTo>
                      <a:pt x="1340" y="350"/>
                    </a:lnTo>
                    <a:lnTo>
                      <a:pt x="1352" y="346"/>
                    </a:lnTo>
                    <a:lnTo>
                      <a:pt x="1366" y="344"/>
                    </a:lnTo>
                    <a:lnTo>
                      <a:pt x="1376" y="340"/>
                    </a:lnTo>
                    <a:lnTo>
                      <a:pt x="1384" y="334"/>
                    </a:lnTo>
                    <a:lnTo>
                      <a:pt x="1390" y="328"/>
                    </a:lnTo>
                    <a:lnTo>
                      <a:pt x="1396" y="320"/>
                    </a:lnTo>
                    <a:lnTo>
                      <a:pt x="1402" y="312"/>
                    </a:lnTo>
                    <a:lnTo>
                      <a:pt x="1424" y="294"/>
                    </a:lnTo>
                    <a:lnTo>
                      <a:pt x="1446" y="282"/>
                    </a:lnTo>
                    <a:lnTo>
                      <a:pt x="1472" y="278"/>
                    </a:lnTo>
                    <a:lnTo>
                      <a:pt x="1500" y="278"/>
                    </a:lnTo>
                    <a:lnTo>
                      <a:pt x="1498" y="290"/>
                    </a:lnTo>
                    <a:lnTo>
                      <a:pt x="1494" y="300"/>
                    </a:lnTo>
                    <a:lnTo>
                      <a:pt x="1508" y="300"/>
                    </a:lnTo>
                    <a:lnTo>
                      <a:pt x="1518" y="294"/>
                    </a:lnTo>
                    <a:lnTo>
                      <a:pt x="1524" y="284"/>
                    </a:lnTo>
                    <a:lnTo>
                      <a:pt x="1532" y="274"/>
                    </a:lnTo>
                    <a:lnTo>
                      <a:pt x="1540" y="264"/>
                    </a:lnTo>
                    <a:lnTo>
                      <a:pt x="1548" y="260"/>
                    </a:lnTo>
                    <a:lnTo>
                      <a:pt x="1560" y="258"/>
                    </a:lnTo>
                    <a:lnTo>
                      <a:pt x="1570" y="258"/>
                    </a:lnTo>
                    <a:lnTo>
                      <a:pt x="1578" y="262"/>
                    </a:lnTo>
                    <a:lnTo>
                      <a:pt x="1580" y="270"/>
                    </a:lnTo>
                    <a:lnTo>
                      <a:pt x="1588" y="258"/>
                    </a:lnTo>
                    <a:lnTo>
                      <a:pt x="1600" y="246"/>
                    </a:lnTo>
                    <a:lnTo>
                      <a:pt x="1614" y="242"/>
                    </a:lnTo>
                    <a:lnTo>
                      <a:pt x="1614" y="260"/>
                    </a:lnTo>
                    <a:lnTo>
                      <a:pt x="1608" y="274"/>
                    </a:lnTo>
                    <a:lnTo>
                      <a:pt x="1598" y="286"/>
                    </a:lnTo>
                    <a:lnTo>
                      <a:pt x="1584" y="296"/>
                    </a:lnTo>
                    <a:lnTo>
                      <a:pt x="1572" y="306"/>
                    </a:lnTo>
                    <a:lnTo>
                      <a:pt x="1560" y="316"/>
                    </a:lnTo>
                    <a:lnTo>
                      <a:pt x="1550" y="330"/>
                    </a:lnTo>
                    <a:lnTo>
                      <a:pt x="1540" y="358"/>
                    </a:lnTo>
                    <a:lnTo>
                      <a:pt x="1538" y="388"/>
                    </a:lnTo>
                    <a:lnTo>
                      <a:pt x="1544" y="420"/>
                    </a:lnTo>
                    <a:lnTo>
                      <a:pt x="1552" y="406"/>
                    </a:lnTo>
                    <a:lnTo>
                      <a:pt x="1560" y="390"/>
                    </a:lnTo>
                    <a:lnTo>
                      <a:pt x="1568" y="376"/>
                    </a:lnTo>
                    <a:lnTo>
                      <a:pt x="1574" y="372"/>
                    </a:lnTo>
                    <a:lnTo>
                      <a:pt x="1578" y="368"/>
                    </a:lnTo>
                    <a:lnTo>
                      <a:pt x="1584" y="364"/>
                    </a:lnTo>
                    <a:lnTo>
                      <a:pt x="1588" y="358"/>
                    </a:lnTo>
                    <a:lnTo>
                      <a:pt x="1592" y="352"/>
                    </a:lnTo>
                    <a:lnTo>
                      <a:pt x="1598" y="336"/>
                    </a:lnTo>
                    <a:lnTo>
                      <a:pt x="1602" y="322"/>
                    </a:lnTo>
                    <a:lnTo>
                      <a:pt x="1606" y="308"/>
                    </a:lnTo>
                    <a:lnTo>
                      <a:pt x="1614" y="296"/>
                    </a:lnTo>
                    <a:lnTo>
                      <a:pt x="1628" y="284"/>
                    </a:lnTo>
                    <a:lnTo>
                      <a:pt x="1632" y="284"/>
                    </a:lnTo>
                    <a:lnTo>
                      <a:pt x="1638" y="282"/>
                    </a:lnTo>
                    <a:lnTo>
                      <a:pt x="1644" y="282"/>
                    </a:lnTo>
                    <a:lnTo>
                      <a:pt x="1650" y="280"/>
                    </a:lnTo>
                    <a:lnTo>
                      <a:pt x="1654" y="280"/>
                    </a:lnTo>
                    <a:lnTo>
                      <a:pt x="1656" y="278"/>
                    </a:lnTo>
                    <a:lnTo>
                      <a:pt x="1658" y="278"/>
                    </a:lnTo>
                    <a:lnTo>
                      <a:pt x="1660" y="278"/>
                    </a:lnTo>
                    <a:lnTo>
                      <a:pt x="1662" y="278"/>
                    </a:lnTo>
                    <a:lnTo>
                      <a:pt x="1664" y="276"/>
                    </a:lnTo>
                    <a:lnTo>
                      <a:pt x="1666" y="274"/>
                    </a:lnTo>
                    <a:lnTo>
                      <a:pt x="1672" y="270"/>
                    </a:lnTo>
                    <a:lnTo>
                      <a:pt x="1688" y="256"/>
                    </a:lnTo>
                    <a:lnTo>
                      <a:pt x="1700" y="250"/>
                    </a:lnTo>
                    <a:lnTo>
                      <a:pt x="1714" y="248"/>
                    </a:lnTo>
                    <a:lnTo>
                      <a:pt x="1732" y="248"/>
                    </a:lnTo>
                    <a:lnTo>
                      <a:pt x="1732" y="242"/>
                    </a:lnTo>
                    <a:lnTo>
                      <a:pt x="1730" y="238"/>
                    </a:lnTo>
                    <a:lnTo>
                      <a:pt x="1728" y="232"/>
                    </a:lnTo>
                    <a:lnTo>
                      <a:pt x="1724" y="228"/>
                    </a:lnTo>
                    <a:lnTo>
                      <a:pt x="1736" y="226"/>
                    </a:lnTo>
                    <a:lnTo>
                      <a:pt x="1744" y="218"/>
                    </a:lnTo>
                    <a:lnTo>
                      <a:pt x="1746" y="208"/>
                    </a:lnTo>
                    <a:lnTo>
                      <a:pt x="1746" y="194"/>
                    </a:lnTo>
                    <a:lnTo>
                      <a:pt x="1752" y="194"/>
                    </a:lnTo>
                    <a:lnTo>
                      <a:pt x="1758" y="198"/>
                    </a:lnTo>
                    <a:lnTo>
                      <a:pt x="1764" y="202"/>
                    </a:lnTo>
                    <a:lnTo>
                      <a:pt x="1768" y="206"/>
                    </a:lnTo>
                    <a:lnTo>
                      <a:pt x="1774" y="210"/>
                    </a:lnTo>
                    <a:lnTo>
                      <a:pt x="1778" y="214"/>
                    </a:lnTo>
                    <a:lnTo>
                      <a:pt x="1792" y="204"/>
                    </a:lnTo>
                    <a:lnTo>
                      <a:pt x="1796" y="194"/>
                    </a:lnTo>
                    <a:lnTo>
                      <a:pt x="1790" y="184"/>
                    </a:lnTo>
                    <a:lnTo>
                      <a:pt x="1778" y="172"/>
                    </a:lnTo>
                    <a:lnTo>
                      <a:pt x="1764" y="162"/>
                    </a:lnTo>
                    <a:lnTo>
                      <a:pt x="1746" y="154"/>
                    </a:lnTo>
                    <a:lnTo>
                      <a:pt x="1728" y="146"/>
                    </a:lnTo>
                    <a:lnTo>
                      <a:pt x="1712" y="142"/>
                    </a:lnTo>
                    <a:lnTo>
                      <a:pt x="1702" y="14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 name="Freeform 27"/>
              <p:cNvSpPr>
                <a:spLocks noChangeArrowheads="1"/>
              </p:cNvSpPr>
              <p:nvPr/>
            </p:nvSpPr>
            <p:spPr bwMode="auto">
              <a:xfrm>
                <a:off x="1736" y="182"/>
                <a:ext cx="66" cy="52"/>
              </a:xfrm>
              <a:custGeom>
                <a:avLst/>
                <a:gdLst>
                  <a:gd name="T0" fmla="*/ 28 w 54"/>
                  <a:gd name="T1" fmla="*/ 48 h 52"/>
                  <a:gd name="T2" fmla="*/ 32 w 54"/>
                  <a:gd name="T3" fmla="*/ 40 h 52"/>
                  <a:gd name="T4" fmla="*/ 34 w 54"/>
                  <a:gd name="T5" fmla="*/ 34 h 52"/>
                  <a:gd name="T6" fmla="*/ 38 w 54"/>
                  <a:gd name="T7" fmla="*/ 26 h 52"/>
                  <a:gd name="T8" fmla="*/ 34 w 54"/>
                  <a:gd name="T9" fmla="*/ 24 h 52"/>
                  <a:gd name="T10" fmla="*/ 32 w 54"/>
                  <a:gd name="T11" fmla="*/ 22 h 52"/>
                  <a:gd name="T12" fmla="*/ 28 w 54"/>
                  <a:gd name="T13" fmla="*/ 28 h 52"/>
                  <a:gd name="T14" fmla="*/ 26 w 54"/>
                  <a:gd name="T15" fmla="*/ 34 h 52"/>
                  <a:gd name="T16" fmla="*/ 22 w 54"/>
                  <a:gd name="T17" fmla="*/ 40 h 52"/>
                  <a:gd name="T18" fmla="*/ 18 w 54"/>
                  <a:gd name="T19" fmla="*/ 46 h 52"/>
                  <a:gd name="T20" fmla="*/ 14 w 54"/>
                  <a:gd name="T21" fmla="*/ 50 h 52"/>
                  <a:gd name="T22" fmla="*/ 8 w 54"/>
                  <a:gd name="T23" fmla="*/ 52 h 52"/>
                  <a:gd name="T24" fmla="*/ 2 w 54"/>
                  <a:gd name="T25" fmla="*/ 52 h 52"/>
                  <a:gd name="T26" fmla="*/ 0 w 54"/>
                  <a:gd name="T27" fmla="*/ 46 h 52"/>
                  <a:gd name="T28" fmla="*/ 0 w 54"/>
                  <a:gd name="T29" fmla="*/ 42 h 52"/>
                  <a:gd name="T30" fmla="*/ 2 w 54"/>
                  <a:gd name="T31" fmla="*/ 38 h 52"/>
                  <a:gd name="T32" fmla="*/ 4 w 54"/>
                  <a:gd name="T33" fmla="*/ 36 h 52"/>
                  <a:gd name="T34" fmla="*/ 8 w 54"/>
                  <a:gd name="T35" fmla="*/ 34 h 52"/>
                  <a:gd name="T36" fmla="*/ 12 w 54"/>
                  <a:gd name="T37" fmla="*/ 30 h 52"/>
                  <a:gd name="T38" fmla="*/ 14 w 54"/>
                  <a:gd name="T39" fmla="*/ 28 h 52"/>
                  <a:gd name="T40" fmla="*/ 18 w 54"/>
                  <a:gd name="T41" fmla="*/ 22 h 52"/>
                  <a:gd name="T42" fmla="*/ 20 w 54"/>
                  <a:gd name="T43" fmla="*/ 18 h 52"/>
                  <a:gd name="T44" fmla="*/ 22 w 54"/>
                  <a:gd name="T45" fmla="*/ 16 h 52"/>
                  <a:gd name="T46" fmla="*/ 24 w 54"/>
                  <a:gd name="T47" fmla="*/ 12 h 52"/>
                  <a:gd name="T48" fmla="*/ 24 w 54"/>
                  <a:gd name="T49" fmla="*/ 10 h 52"/>
                  <a:gd name="T50" fmla="*/ 24 w 54"/>
                  <a:gd name="T51" fmla="*/ 6 h 52"/>
                  <a:gd name="T52" fmla="*/ 22 w 54"/>
                  <a:gd name="T53" fmla="*/ 0 h 52"/>
                  <a:gd name="T54" fmla="*/ 36 w 54"/>
                  <a:gd name="T55" fmla="*/ 6 h 52"/>
                  <a:gd name="T56" fmla="*/ 44 w 54"/>
                  <a:gd name="T57" fmla="*/ 14 h 52"/>
                  <a:gd name="T58" fmla="*/ 52 w 54"/>
                  <a:gd name="T59" fmla="*/ 24 h 52"/>
                  <a:gd name="T60" fmla="*/ 54 w 54"/>
                  <a:gd name="T61" fmla="*/ 34 h 52"/>
                  <a:gd name="T62" fmla="*/ 50 w 54"/>
                  <a:gd name="T63" fmla="*/ 42 h 52"/>
                  <a:gd name="T64" fmla="*/ 42 w 54"/>
                  <a:gd name="T65" fmla="*/ 48 h 52"/>
                  <a:gd name="T66" fmla="*/ 28 w 54"/>
                  <a:gd name="T6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28" y="48"/>
                    </a:moveTo>
                    <a:lnTo>
                      <a:pt x="32" y="40"/>
                    </a:lnTo>
                    <a:lnTo>
                      <a:pt x="34" y="34"/>
                    </a:lnTo>
                    <a:lnTo>
                      <a:pt x="38" y="26"/>
                    </a:lnTo>
                    <a:lnTo>
                      <a:pt x="34" y="24"/>
                    </a:lnTo>
                    <a:lnTo>
                      <a:pt x="32" y="22"/>
                    </a:lnTo>
                    <a:lnTo>
                      <a:pt x="28" y="28"/>
                    </a:lnTo>
                    <a:lnTo>
                      <a:pt x="26" y="34"/>
                    </a:lnTo>
                    <a:lnTo>
                      <a:pt x="22" y="40"/>
                    </a:lnTo>
                    <a:lnTo>
                      <a:pt x="18" y="46"/>
                    </a:lnTo>
                    <a:lnTo>
                      <a:pt x="14" y="50"/>
                    </a:lnTo>
                    <a:lnTo>
                      <a:pt x="8" y="52"/>
                    </a:lnTo>
                    <a:lnTo>
                      <a:pt x="2" y="52"/>
                    </a:lnTo>
                    <a:lnTo>
                      <a:pt x="0" y="46"/>
                    </a:lnTo>
                    <a:lnTo>
                      <a:pt x="0" y="42"/>
                    </a:lnTo>
                    <a:lnTo>
                      <a:pt x="2" y="38"/>
                    </a:lnTo>
                    <a:lnTo>
                      <a:pt x="4" y="36"/>
                    </a:lnTo>
                    <a:lnTo>
                      <a:pt x="8" y="34"/>
                    </a:lnTo>
                    <a:lnTo>
                      <a:pt x="12" y="30"/>
                    </a:lnTo>
                    <a:lnTo>
                      <a:pt x="14" y="28"/>
                    </a:lnTo>
                    <a:lnTo>
                      <a:pt x="18" y="22"/>
                    </a:lnTo>
                    <a:lnTo>
                      <a:pt x="20" y="18"/>
                    </a:lnTo>
                    <a:lnTo>
                      <a:pt x="22" y="16"/>
                    </a:lnTo>
                    <a:lnTo>
                      <a:pt x="24" y="12"/>
                    </a:lnTo>
                    <a:lnTo>
                      <a:pt x="24" y="10"/>
                    </a:lnTo>
                    <a:lnTo>
                      <a:pt x="24" y="6"/>
                    </a:lnTo>
                    <a:lnTo>
                      <a:pt x="22" y="0"/>
                    </a:lnTo>
                    <a:lnTo>
                      <a:pt x="36" y="6"/>
                    </a:lnTo>
                    <a:lnTo>
                      <a:pt x="44" y="14"/>
                    </a:lnTo>
                    <a:lnTo>
                      <a:pt x="52" y="24"/>
                    </a:lnTo>
                    <a:lnTo>
                      <a:pt x="54" y="34"/>
                    </a:lnTo>
                    <a:lnTo>
                      <a:pt x="50" y="42"/>
                    </a:lnTo>
                    <a:lnTo>
                      <a:pt x="42" y="48"/>
                    </a:lnTo>
                    <a:lnTo>
                      <a:pt x="28" y="4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 name="Freeform 28"/>
              <p:cNvSpPr>
                <a:spLocks noChangeArrowheads="1"/>
              </p:cNvSpPr>
              <p:nvPr/>
            </p:nvSpPr>
            <p:spPr bwMode="auto">
              <a:xfrm>
                <a:off x="2242" y="398"/>
                <a:ext cx="197" cy="310"/>
              </a:xfrm>
              <a:custGeom>
                <a:avLst/>
                <a:gdLst>
                  <a:gd name="T0" fmla="*/ 118 w 180"/>
                  <a:gd name="T1" fmla="*/ 116 h 310"/>
                  <a:gd name="T2" fmla="*/ 122 w 180"/>
                  <a:gd name="T3" fmla="*/ 96 h 310"/>
                  <a:gd name="T4" fmla="*/ 144 w 180"/>
                  <a:gd name="T5" fmla="*/ 86 h 310"/>
                  <a:gd name="T6" fmla="*/ 126 w 180"/>
                  <a:gd name="T7" fmla="*/ 28 h 310"/>
                  <a:gd name="T8" fmla="*/ 110 w 180"/>
                  <a:gd name="T9" fmla="*/ 10 h 310"/>
                  <a:gd name="T10" fmla="*/ 102 w 180"/>
                  <a:gd name="T11" fmla="*/ 34 h 310"/>
                  <a:gd name="T12" fmla="*/ 106 w 180"/>
                  <a:gd name="T13" fmla="*/ 38 h 310"/>
                  <a:gd name="T14" fmla="*/ 106 w 180"/>
                  <a:gd name="T15" fmla="*/ 42 h 310"/>
                  <a:gd name="T16" fmla="*/ 108 w 180"/>
                  <a:gd name="T17" fmla="*/ 56 h 310"/>
                  <a:gd name="T18" fmla="*/ 102 w 180"/>
                  <a:gd name="T19" fmla="*/ 90 h 310"/>
                  <a:gd name="T20" fmla="*/ 102 w 180"/>
                  <a:gd name="T21" fmla="*/ 114 h 310"/>
                  <a:gd name="T22" fmla="*/ 102 w 180"/>
                  <a:gd name="T23" fmla="*/ 140 h 310"/>
                  <a:gd name="T24" fmla="*/ 98 w 180"/>
                  <a:gd name="T25" fmla="*/ 148 h 310"/>
                  <a:gd name="T26" fmla="*/ 94 w 180"/>
                  <a:gd name="T27" fmla="*/ 152 h 310"/>
                  <a:gd name="T28" fmla="*/ 92 w 180"/>
                  <a:gd name="T29" fmla="*/ 156 h 310"/>
                  <a:gd name="T30" fmla="*/ 94 w 180"/>
                  <a:gd name="T31" fmla="*/ 164 h 310"/>
                  <a:gd name="T32" fmla="*/ 96 w 180"/>
                  <a:gd name="T33" fmla="*/ 172 h 310"/>
                  <a:gd name="T34" fmla="*/ 100 w 180"/>
                  <a:gd name="T35" fmla="*/ 180 h 310"/>
                  <a:gd name="T36" fmla="*/ 100 w 180"/>
                  <a:gd name="T37" fmla="*/ 190 h 310"/>
                  <a:gd name="T38" fmla="*/ 96 w 180"/>
                  <a:gd name="T39" fmla="*/ 200 h 310"/>
                  <a:gd name="T40" fmla="*/ 92 w 180"/>
                  <a:gd name="T41" fmla="*/ 212 h 310"/>
                  <a:gd name="T42" fmla="*/ 88 w 180"/>
                  <a:gd name="T43" fmla="*/ 222 h 310"/>
                  <a:gd name="T44" fmla="*/ 52 w 180"/>
                  <a:gd name="T45" fmla="*/ 248 h 310"/>
                  <a:gd name="T46" fmla="*/ 10 w 180"/>
                  <a:gd name="T47" fmla="*/ 258 h 310"/>
                  <a:gd name="T48" fmla="*/ 0 w 180"/>
                  <a:gd name="T49" fmla="*/ 310 h 310"/>
                  <a:gd name="T50" fmla="*/ 8 w 180"/>
                  <a:gd name="T51" fmla="*/ 310 h 310"/>
                  <a:gd name="T52" fmla="*/ 10 w 180"/>
                  <a:gd name="T53" fmla="*/ 292 h 310"/>
                  <a:gd name="T54" fmla="*/ 12 w 180"/>
                  <a:gd name="T55" fmla="*/ 282 h 310"/>
                  <a:gd name="T56" fmla="*/ 24 w 180"/>
                  <a:gd name="T57" fmla="*/ 272 h 310"/>
                  <a:gd name="T58" fmla="*/ 32 w 180"/>
                  <a:gd name="T59" fmla="*/ 270 h 310"/>
                  <a:gd name="T60" fmla="*/ 38 w 180"/>
                  <a:gd name="T61" fmla="*/ 268 h 310"/>
                  <a:gd name="T62" fmla="*/ 44 w 180"/>
                  <a:gd name="T63" fmla="*/ 260 h 310"/>
                  <a:gd name="T64" fmla="*/ 48 w 180"/>
                  <a:gd name="T65" fmla="*/ 268 h 310"/>
                  <a:gd name="T66" fmla="*/ 52 w 180"/>
                  <a:gd name="T67" fmla="*/ 274 h 310"/>
                  <a:gd name="T68" fmla="*/ 76 w 180"/>
                  <a:gd name="T69" fmla="*/ 264 h 310"/>
                  <a:gd name="T70" fmla="*/ 98 w 180"/>
                  <a:gd name="T71" fmla="*/ 256 h 310"/>
                  <a:gd name="T72" fmla="*/ 108 w 180"/>
                  <a:gd name="T73" fmla="*/ 232 h 310"/>
                  <a:gd name="T74" fmla="*/ 114 w 180"/>
                  <a:gd name="T75" fmla="*/ 204 h 310"/>
                  <a:gd name="T76" fmla="*/ 118 w 180"/>
                  <a:gd name="T77" fmla="*/ 194 h 310"/>
                  <a:gd name="T78" fmla="*/ 120 w 180"/>
                  <a:gd name="T79" fmla="*/ 182 h 310"/>
                  <a:gd name="T80" fmla="*/ 118 w 180"/>
                  <a:gd name="T81" fmla="*/ 176 h 310"/>
                  <a:gd name="T82" fmla="*/ 112 w 180"/>
                  <a:gd name="T83" fmla="*/ 168 h 310"/>
                  <a:gd name="T84" fmla="*/ 108 w 180"/>
                  <a:gd name="T85" fmla="*/ 162 h 310"/>
                  <a:gd name="T86" fmla="*/ 104 w 180"/>
                  <a:gd name="T87" fmla="*/ 160 h 310"/>
                  <a:gd name="T88" fmla="*/ 122 w 180"/>
                  <a:gd name="T89" fmla="*/ 154 h 310"/>
                  <a:gd name="T90" fmla="*/ 140 w 180"/>
                  <a:gd name="T91" fmla="*/ 138 h 310"/>
                  <a:gd name="T92" fmla="*/ 166 w 180"/>
                  <a:gd name="T93" fmla="*/ 128 h 310"/>
                  <a:gd name="T94" fmla="*/ 180 w 180"/>
                  <a:gd name="T95" fmla="*/ 106 h 310"/>
                  <a:gd name="T96" fmla="*/ 154 w 180"/>
                  <a:gd name="T97" fmla="*/ 124 h 310"/>
                  <a:gd name="T98" fmla="*/ 126 w 180"/>
                  <a:gd name="T99" fmla="*/ 12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310">
                    <a:moveTo>
                      <a:pt x="126" y="126"/>
                    </a:moveTo>
                    <a:lnTo>
                      <a:pt x="118" y="116"/>
                    </a:lnTo>
                    <a:lnTo>
                      <a:pt x="116" y="106"/>
                    </a:lnTo>
                    <a:lnTo>
                      <a:pt x="122" y="96"/>
                    </a:lnTo>
                    <a:lnTo>
                      <a:pt x="132" y="88"/>
                    </a:lnTo>
                    <a:lnTo>
                      <a:pt x="144" y="86"/>
                    </a:lnTo>
                    <a:lnTo>
                      <a:pt x="132" y="58"/>
                    </a:lnTo>
                    <a:lnTo>
                      <a:pt x="126" y="28"/>
                    </a:lnTo>
                    <a:lnTo>
                      <a:pt x="118" y="0"/>
                    </a:lnTo>
                    <a:lnTo>
                      <a:pt x="110" y="10"/>
                    </a:lnTo>
                    <a:lnTo>
                      <a:pt x="104" y="22"/>
                    </a:lnTo>
                    <a:lnTo>
                      <a:pt x="102" y="34"/>
                    </a:lnTo>
                    <a:lnTo>
                      <a:pt x="104" y="36"/>
                    </a:lnTo>
                    <a:lnTo>
                      <a:pt x="106" y="38"/>
                    </a:lnTo>
                    <a:lnTo>
                      <a:pt x="106" y="40"/>
                    </a:lnTo>
                    <a:lnTo>
                      <a:pt x="106" y="42"/>
                    </a:lnTo>
                    <a:lnTo>
                      <a:pt x="110" y="42"/>
                    </a:lnTo>
                    <a:lnTo>
                      <a:pt x="108" y="56"/>
                    </a:lnTo>
                    <a:lnTo>
                      <a:pt x="106" y="74"/>
                    </a:lnTo>
                    <a:lnTo>
                      <a:pt x="102" y="90"/>
                    </a:lnTo>
                    <a:lnTo>
                      <a:pt x="100" y="102"/>
                    </a:lnTo>
                    <a:lnTo>
                      <a:pt x="102" y="114"/>
                    </a:lnTo>
                    <a:lnTo>
                      <a:pt x="104" y="128"/>
                    </a:lnTo>
                    <a:lnTo>
                      <a:pt x="102" y="140"/>
                    </a:lnTo>
                    <a:lnTo>
                      <a:pt x="100" y="146"/>
                    </a:lnTo>
                    <a:lnTo>
                      <a:pt x="98" y="148"/>
                    </a:lnTo>
                    <a:lnTo>
                      <a:pt x="96" y="150"/>
                    </a:lnTo>
                    <a:lnTo>
                      <a:pt x="94" y="152"/>
                    </a:lnTo>
                    <a:lnTo>
                      <a:pt x="94" y="154"/>
                    </a:lnTo>
                    <a:lnTo>
                      <a:pt x="92" y="156"/>
                    </a:lnTo>
                    <a:lnTo>
                      <a:pt x="92" y="160"/>
                    </a:lnTo>
                    <a:lnTo>
                      <a:pt x="94" y="164"/>
                    </a:lnTo>
                    <a:lnTo>
                      <a:pt x="94" y="168"/>
                    </a:lnTo>
                    <a:lnTo>
                      <a:pt x="96" y="172"/>
                    </a:lnTo>
                    <a:lnTo>
                      <a:pt x="98" y="176"/>
                    </a:lnTo>
                    <a:lnTo>
                      <a:pt x="100" y="180"/>
                    </a:lnTo>
                    <a:lnTo>
                      <a:pt x="100" y="184"/>
                    </a:lnTo>
                    <a:lnTo>
                      <a:pt x="100" y="190"/>
                    </a:lnTo>
                    <a:lnTo>
                      <a:pt x="98" y="194"/>
                    </a:lnTo>
                    <a:lnTo>
                      <a:pt x="96" y="200"/>
                    </a:lnTo>
                    <a:lnTo>
                      <a:pt x="94" y="206"/>
                    </a:lnTo>
                    <a:lnTo>
                      <a:pt x="92" y="212"/>
                    </a:lnTo>
                    <a:lnTo>
                      <a:pt x="90" y="218"/>
                    </a:lnTo>
                    <a:lnTo>
                      <a:pt x="88" y="222"/>
                    </a:lnTo>
                    <a:lnTo>
                      <a:pt x="74" y="236"/>
                    </a:lnTo>
                    <a:lnTo>
                      <a:pt x="52" y="248"/>
                    </a:lnTo>
                    <a:lnTo>
                      <a:pt x="30" y="256"/>
                    </a:lnTo>
                    <a:lnTo>
                      <a:pt x="10" y="258"/>
                    </a:lnTo>
                    <a:lnTo>
                      <a:pt x="2" y="284"/>
                    </a:lnTo>
                    <a:lnTo>
                      <a:pt x="0" y="310"/>
                    </a:lnTo>
                    <a:lnTo>
                      <a:pt x="4" y="310"/>
                    </a:lnTo>
                    <a:lnTo>
                      <a:pt x="8" y="310"/>
                    </a:lnTo>
                    <a:lnTo>
                      <a:pt x="10" y="300"/>
                    </a:lnTo>
                    <a:lnTo>
                      <a:pt x="10" y="292"/>
                    </a:lnTo>
                    <a:lnTo>
                      <a:pt x="10" y="288"/>
                    </a:lnTo>
                    <a:lnTo>
                      <a:pt x="12" y="282"/>
                    </a:lnTo>
                    <a:lnTo>
                      <a:pt x="20" y="274"/>
                    </a:lnTo>
                    <a:lnTo>
                      <a:pt x="24" y="272"/>
                    </a:lnTo>
                    <a:lnTo>
                      <a:pt x="28" y="270"/>
                    </a:lnTo>
                    <a:lnTo>
                      <a:pt x="32" y="270"/>
                    </a:lnTo>
                    <a:lnTo>
                      <a:pt x="34" y="270"/>
                    </a:lnTo>
                    <a:lnTo>
                      <a:pt x="38" y="268"/>
                    </a:lnTo>
                    <a:lnTo>
                      <a:pt x="40" y="266"/>
                    </a:lnTo>
                    <a:lnTo>
                      <a:pt x="44" y="260"/>
                    </a:lnTo>
                    <a:lnTo>
                      <a:pt x="46" y="264"/>
                    </a:lnTo>
                    <a:lnTo>
                      <a:pt x="48" y="268"/>
                    </a:lnTo>
                    <a:lnTo>
                      <a:pt x="50" y="270"/>
                    </a:lnTo>
                    <a:lnTo>
                      <a:pt x="52" y="274"/>
                    </a:lnTo>
                    <a:lnTo>
                      <a:pt x="64" y="266"/>
                    </a:lnTo>
                    <a:lnTo>
                      <a:pt x="76" y="264"/>
                    </a:lnTo>
                    <a:lnTo>
                      <a:pt x="86" y="262"/>
                    </a:lnTo>
                    <a:lnTo>
                      <a:pt x="98" y="256"/>
                    </a:lnTo>
                    <a:lnTo>
                      <a:pt x="104" y="246"/>
                    </a:lnTo>
                    <a:lnTo>
                      <a:pt x="108" y="232"/>
                    </a:lnTo>
                    <a:lnTo>
                      <a:pt x="112" y="216"/>
                    </a:lnTo>
                    <a:lnTo>
                      <a:pt x="114" y="204"/>
                    </a:lnTo>
                    <a:lnTo>
                      <a:pt x="116" y="198"/>
                    </a:lnTo>
                    <a:lnTo>
                      <a:pt x="118" y="194"/>
                    </a:lnTo>
                    <a:lnTo>
                      <a:pt x="120" y="188"/>
                    </a:lnTo>
                    <a:lnTo>
                      <a:pt x="120" y="182"/>
                    </a:lnTo>
                    <a:lnTo>
                      <a:pt x="120" y="180"/>
                    </a:lnTo>
                    <a:lnTo>
                      <a:pt x="118" y="176"/>
                    </a:lnTo>
                    <a:lnTo>
                      <a:pt x="114" y="172"/>
                    </a:lnTo>
                    <a:lnTo>
                      <a:pt x="112" y="168"/>
                    </a:lnTo>
                    <a:lnTo>
                      <a:pt x="108" y="164"/>
                    </a:lnTo>
                    <a:lnTo>
                      <a:pt x="108" y="162"/>
                    </a:lnTo>
                    <a:lnTo>
                      <a:pt x="106" y="160"/>
                    </a:lnTo>
                    <a:lnTo>
                      <a:pt x="104" y="160"/>
                    </a:lnTo>
                    <a:lnTo>
                      <a:pt x="112" y="158"/>
                    </a:lnTo>
                    <a:lnTo>
                      <a:pt x="122" y="154"/>
                    </a:lnTo>
                    <a:lnTo>
                      <a:pt x="132" y="148"/>
                    </a:lnTo>
                    <a:lnTo>
                      <a:pt x="140" y="138"/>
                    </a:lnTo>
                    <a:lnTo>
                      <a:pt x="152" y="136"/>
                    </a:lnTo>
                    <a:lnTo>
                      <a:pt x="166" y="128"/>
                    </a:lnTo>
                    <a:lnTo>
                      <a:pt x="176" y="120"/>
                    </a:lnTo>
                    <a:lnTo>
                      <a:pt x="180" y="106"/>
                    </a:lnTo>
                    <a:lnTo>
                      <a:pt x="166" y="116"/>
                    </a:lnTo>
                    <a:lnTo>
                      <a:pt x="154" y="124"/>
                    </a:lnTo>
                    <a:lnTo>
                      <a:pt x="138" y="128"/>
                    </a:lnTo>
                    <a:lnTo>
                      <a:pt x="126" y="12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 name="Freeform 29"/>
              <p:cNvSpPr>
                <a:spLocks noChangeArrowheads="1"/>
              </p:cNvSpPr>
              <p:nvPr/>
            </p:nvSpPr>
            <p:spPr bwMode="auto">
              <a:xfrm>
                <a:off x="2242" y="398"/>
                <a:ext cx="197" cy="310"/>
              </a:xfrm>
              <a:custGeom>
                <a:avLst/>
                <a:gdLst>
                  <a:gd name="T0" fmla="*/ 118 w 180"/>
                  <a:gd name="T1" fmla="*/ 116 h 310"/>
                  <a:gd name="T2" fmla="*/ 122 w 180"/>
                  <a:gd name="T3" fmla="*/ 96 h 310"/>
                  <a:gd name="T4" fmla="*/ 144 w 180"/>
                  <a:gd name="T5" fmla="*/ 86 h 310"/>
                  <a:gd name="T6" fmla="*/ 126 w 180"/>
                  <a:gd name="T7" fmla="*/ 28 h 310"/>
                  <a:gd name="T8" fmla="*/ 110 w 180"/>
                  <a:gd name="T9" fmla="*/ 10 h 310"/>
                  <a:gd name="T10" fmla="*/ 102 w 180"/>
                  <a:gd name="T11" fmla="*/ 34 h 310"/>
                  <a:gd name="T12" fmla="*/ 106 w 180"/>
                  <a:gd name="T13" fmla="*/ 38 h 310"/>
                  <a:gd name="T14" fmla="*/ 106 w 180"/>
                  <a:gd name="T15" fmla="*/ 42 h 310"/>
                  <a:gd name="T16" fmla="*/ 108 w 180"/>
                  <a:gd name="T17" fmla="*/ 56 h 310"/>
                  <a:gd name="T18" fmla="*/ 102 w 180"/>
                  <a:gd name="T19" fmla="*/ 90 h 310"/>
                  <a:gd name="T20" fmla="*/ 102 w 180"/>
                  <a:gd name="T21" fmla="*/ 114 h 310"/>
                  <a:gd name="T22" fmla="*/ 102 w 180"/>
                  <a:gd name="T23" fmla="*/ 140 h 310"/>
                  <a:gd name="T24" fmla="*/ 98 w 180"/>
                  <a:gd name="T25" fmla="*/ 148 h 310"/>
                  <a:gd name="T26" fmla="*/ 94 w 180"/>
                  <a:gd name="T27" fmla="*/ 152 h 310"/>
                  <a:gd name="T28" fmla="*/ 92 w 180"/>
                  <a:gd name="T29" fmla="*/ 156 h 310"/>
                  <a:gd name="T30" fmla="*/ 94 w 180"/>
                  <a:gd name="T31" fmla="*/ 164 h 310"/>
                  <a:gd name="T32" fmla="*/ 96 w 180"/>
                  <a:gd name="T33" fmla="*/ 172 h 310"/>
                  <a:gd name="T34" fmla="*/ 100 w 180"/>
                  <a:gd name="T35" fmla="*/ 180 h 310"/>
                  <a:gd name="T36" fmla="*/ 100 w 180"/>
                  <a:gd name="T37" fmla="*/ 190 h 310"/>
                  <a:gd name="T38" fmla="*/ 96 w 180"/>
                  <a:gd name="T39" fmla="*/ 200 h 310"/>
                  <a:gd name="T40" fmla="*/ 92 w 180"/>
                  <a:gd name="T41" fmla="*/ 212 h 310"/>
                  <a:gd name="T42" fmla="*/ 88 w 180"/>
                  <a:gd name="T43" fmla="*/ 222 h 310"/>
                  <a:gd name="T44" fmla="*/ 52 w 180"/>
                  <a:gd name="T45" fmla="*/ 248 h 310"/>
                  <a:gd name="T46" fmla="*/ 10 w 180"/>
                  <a:gd name="T47" fmla="*/ 258 h 310"/>
                  <a:gd name="T48" fmla="*/ 0 w 180"/>
                  <a:gd name="T49" fmla="*/ 310 h 310"/>
                  <a:gd name="T50" fmla="*/ 8 w 180"/>
                  <a:gd name="T51" fmla="*/ 310 h 310"/>
                  <a:gd name="T52" fmla="*/ 10 w 180"/>
                  <a:gd name="T53" fmla="*/ 292 h 310"/>
                  <a:gd name="T54" fmla="*/ 12 w 180"/>
                  <a:gd name="T55" fmla="*/ 282 h 310"/>
                  <a:gd name="T56" fmla="*/ 24 w 180"/>
                  <a:gd name="T57" fmla="*/ 272 h 310"/>
                  <a:gd name="T58" fmla="*/ 32 w 180"/>
                  <a:gd name="T59" fmla="*/ 270 h 310"/>
                  <a:gd name="T60" fmla="*/ 38 w 180"/>
                  <a:gd name="T61" fmla="*/ 268 h 310"/>
                  <a:gd name="T62" fmla="*/ 44 w 180"/>
                  <a:gd name="T63" fmla="*/ 260 h 310"/>
                  <a:gd name="T64" fmla="*/ 48 w 180"/>
                  <a:gd name="T65" fmla="*/ 268 h 310"/>
                  <a:gd name="T66" fmla="*/ 52 w 180"/>
                  <a:gd name="T67" fmla="*/ 274 h 310"/>
                  <a:gd name="T68" fmla="*/ 76 w 180"/>
                  <a:gd name="T69" fmla="*/ 264 h 310"/>
                  <a:gd name="T70" fmla="*/ 98 w 180"/>
                  <a:gd name="T71" fmla="*/ 256 h 310"/>
                  <a:gd name="T72" fmla="*/ 108 w 180"/>
                  <a:gd name="T73" fmla="*/ 232 h 310"/>
                  <a:gd name="T74" fmla="*/ 114 w 180"/>
                  <a:gd name="T75" fmla="*/ 204 h 310"/>
                  <a:gd name="T76" fmla="*/ 118 w 180"/>
                  <a:gd name="T77" fmla="*/ 194 h 310"/>
                  <a:gd name="T78" fmla="*/ 120 w 180"/>
                  <a:gd name="T79" fmla="*/ 182 h 310"/>
                  <a:gd name="T80" fmla="*/ 118 w 180"/>
                  <a:gd name="T81" fmla="*/ 176 h 310"/>
                  <a:gd name="T82" fmla="*/ 112 w 180"/>
                  <a:gd name="T83" fmla="*/ 168 h 310"/>
                  <a:gd name="T84" fmla="*/ 108 w 180"/>
                  <a:gd name="T85" fmla="*/ 162 h 310"/>
                  <a:gd name="T86" fmla="*/ 104 w 180"/>
                  <a:gd name="T87" fmla="*/ 160 h 310"/>
                  <a:gd name="T88" fmla="*/ 122 w 180"/>
                  <a:gd name="T89" fmla="*/ 154 h 310"/>
                  <a:gd name="T90" fmla="*/ 140 w 180"/>
                  <a:gd name="T91" fmla="*/ 138 h 310"/>
                  <a:gd name="T92" fmla="*/ 166 w 180"/>
                  <a:gd name="T93" fmla="*/ 128 h 310"/>
                  <a:gd name="T94" fmla="*/ 180 w 180"/>
                  <a:gd name="T95" fmla="*/ 106 h 310"/>
                  <a:gd name="T96" fmla="*/ 154 w 180"/>
                  <a:gd name="T97" fmla="*/ 124 h 310"/>
                  <a:gd name="T98" fmla="*/ 126 w 180"/>
                  <a:gd name="T99" fmla="*/ 12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310">
                    <a:moveTo>
                      <a:pt x="126" y="126"/>
                    </a:moveTo>
                    <a:lnTo>
                      <a:pt x="118" y="116"/>
                    </a:lnTo>
                    <a:lnTo>
                      <a:pt x="116" y="106"/>
                    </a:lnTo>
                    <a:lnTo>
                      <a:pt x="122" y="96"/>
                    </a:lnTo>
                    <a:lnTo>
                      <a:pt x="132" y="88"/>
                    </a:lnTo>
                    <a:lnTo>
                      <a:pt x="144" y="86"/>
                    </a:lnTo>
                    <a:lnTo>
                      <a:pt x="132" y="58"/>
                    </a:lnTo>
                    <a:lnTo>
                      <a:pt x="126" y="28"/>
                    </a:lnTo>
                    <a:lnTo>
                      <a:pt x="118" y="0"/>
                    </a:lnTo>
                    <a:lnTo>
                      <a:pt x="110" y="10"/>
                    </a:lnTo>
                    <a:lnTo>
                      <a:pt x="104" y="22"/>
                    </a:lnTo>
                    <a:lnTo>
                      <a:pt x="102" y="34"/>
                    </a:lnTo>
                    <a:lnTo>
                      <a:pt x="104" y="36"/>
                    </a:lnTo>
                    <a:lnTo>
                      <a:pt x="106" y="38"/>
                    </a:lnTo>
                    <a:lnTo>
                      <a:pt x="106" y="40"/>
                    </a:lnTo>
                    <a:lnTo>
                      <a:pt x="106" y="42"/>
                    </a:lnTo>
                    <a:lnTo>
                      <a:pt x="110" y="42"/>
                    </a:lnTo>
                    <a:lnTo>
                      <a:pt x="108" y="56"/>
                    </a:lnTo>
                    <a:lnTo>
                      <a:pt x="106" y="74"/>
                    </a:lnTo>
                    <a:lnTo>
                      <a:pt x="102" y="90"/>
                    </a:lnTo>
                    <a:lnTo>
                      <a:pt x="100" y="102"/>
                    </a:lnTo>
                    <a:lnTo>
                      <a:pt x="102" y="114"/>
                    </a:lnTo>
                    <a:lnTo>
                      <a:pt x="104" y="128"/>
                    </a:lnTo>
                    <a:lnTo>
                      <a:pt x="102" y="140"/>
                    </a:lnTo>
                    <a:lnTo>
                      <a:pt x="100" y="146"/>
                    </a:lnTo>
                    <a:lnTo>
                      <a:pt x="98" y="148"/>
                    </a:lnTo>
                    <a:lnTo>
                      <a:pt x="96" y="150"/>
                    </a:lnTo>
                    <a:lnTo>
                      <a:pt x="94" y="152"/>
                    </a:lnTo>
                    <a:lnTo>
                      <a:pt x="94" y="154"/>
                    </a:lnTo>
                    <a:lnTo>
                      <a:pt x="92" y="156"/>
                    </a:lnTo>
                    <a:lnTo>
                      <a:pt x="92" y="160"/>
                    </a:lnTo>
                    <a:lnTo>
                      <a:pt x="94" y="164"/>
                    </a:lnTo>
                    <a:lnTo>
                      <a:pt x="94" y="168"/>
                    </a:lnTo>
                    <a:lnTo>
                      <a:pt x="96" y="172"/>
                    </a:lnTo>
                    <a:lnTo>
                      <a:pt x="98" y="176"/>
                    </a:lnTo>
                    <a:lnTo>
                      <a:pt x="100" y="180"/>
                    </a:lnTo>
                    <a:lnTo>
                      <a:pt x="100" y="184"/>
                    </a:lnTo>
                    <a:lnTo>
                      <a:pt x="100" y="190"/>
                    </a:lnTo>
                    <a:lnTo>
                      <a:pt x="98" y="194"/>
                    </a:lnTo>
                    <a:lnTo>
                      <a:pt x="96" y="200"/>
                    </a:lnTo>
                    <a:lnTo>
                      <a:pt x="94" y="206"/>
                    </a:lnTo>
                    <a:lnTo>
                      <a:pt x="92" y="212"/>
                    </a:lnTo>
                    <a:lnTo>
                      <a:pt x="90" y="218"/>
                    </a:lnTo>
                    <a:lnTo>
                      <a:pt x="88" y="222"/>
                    </a:lnTo>
                    <a:lnTo>
                      <a:pt x="74" y="236"/>
                    </a:lnTo>
                    <a:lnTo>
                      <a:pt x="52" y="248"/>
                    </a:lnTo>
                    <a:lnTo>
                      <a:pt x="30" y="256"/>
                    </a:lnTo>
                    <a:lnTo>
                      <a:pt x="10" y="258"/>
                    </a:lnTo>
                    <a:lnTo>
                      <a:pt x="2" y="284"/>
                    </a:lnTo>
                    <a:lnTo>
                      <a:pt x="0" y="310"/>
                    </a:lnTo>
                    <a:lnTo>
                      <a:pt x="4" y="310"/>
                    </a:lnTo>
                    <a:lnTo>
                      <a:pt x="8" y="310"/>
                    </a:lnTo>
                    <a:lnTo>
                      <a:pt x="10" y="300"/>
                    </a:lnTo>
                    <a:lnTo>
                      <a:pt x="10" y="292"/>
                    </a:lnTo>
                    <a:lnTo>
                      <a:pt x="10" y="288"/>
                    </a:lnTo>
                    <a:lnTo>
                      <a:pt x="12" y="282"/>
                    </a:lnTo>
                    <a:lnTo>
                      <a:pt x="20" y="274"/>
                    </a:lnTo>
                    <a:lnTo>
                      <a:pt x="24" y="272"/>
                    </a:lnTo>
                    <a:lnTo>
                      <a:pt x="28" y="270"/>
                    </a:lnTo>
                    <a:lnTo>
                      <a:pt x="32" y="270"/>
                    </a:lnTo>
                    <a:lnTo>
                      <a:pt x="34" y="270"/>
                    </a:lnTo>
                    <a:lnTo>
                      <a:pt x="38" y="268"/>
                    </a:lnTo>
                    <a:lnTo>
                      <a:pt x="40" y="266"/>
                    </a:lnTo>
                    <a:lnTo>
                      <a:pt x="44" y="260"/>
                    </a:lnTo>
                    <a:lnTo>
                      <a:pt x="46" y="264"/>
                    </a:lnTo>
                    <a:lnTo>
                      <a:pt x="48" y="268"/>
                    </a:lnTo>
                    <a:lnTo>
                      <a:pt x="50" y="270"/>
                    </a:lnTo>
                    <a:lnTo>
                      <a:pt x="52" y="274"/>
                    </a:lnTo>
                    <a:lnTo>
                      <a:pt x="64" y="266"/>
                    </a:lnTo>
                    <a:lnTo>
                      <a:pt x="76" y="264"/>
                    </a:lnTo>
                    <a:lnTo>
                      <a:pt x="86" y="262"/>
                    </a:lnTo>
                    <a:lnTo>
                      <a:pt x="98" y="256"/>
                    </a:lnTo>
                    <a:lnTo>
                      <a:pt x="104" y="246"/>
                    </a:lnTo>
                    <a:lnTo>
                      <a:pt x="108" y="232"/>
                    </a:lnTo>
                    <a:lnTo>
                      <a:pt x="112" y="216"/>
                    </a:lnTo>
                    <a:lnTo>
                      <a:pt x="114" y="204"/>
                    </a:lnTo>
                    <a:lnTo>
                      <a:pt x="116" y="198"/>
                    </a:lnTo>
                    <a:lnTo>
                      <a:pt x="118" y="194"/>
                    </a:lnTo>
                    <a:lnTo>
                      <a:pt x="120" y="188"/>
                    </a:lnTo>
                    <a:lnTo>
                      <a:pt x="120" y="182"/>
                    </a:lnTo>
                    <a:lnTo>
                      <a:pt x="120" y="180"/>
                    </a:lnTo>
                    <a:lnTo>
                      <a:pt x="118" y="176"/>
                    </a:lnTo>
                    <a:lnTo>
                      <a:pt x="114" y="172"/>
                    </a:lnTo>
                    <a:lnTo>
                      <a:pt x="112" y="168"/>
                    </a:lnTo>
                    <a:lnTo>
                      <a:pt x="108" y="164"/>
                    </a:lnTo>
                    <a:lnTo>
                      <a:pt x="108" y="162"/>
                    </a:lnTo>
                    <a:lnTo>
                      <a:pt x="106" y="160"/>
                    </a:lnTo>
                    <a:lnTo>
                      <a:pt x="104" y="160"/>
                    </a:lnTo>
                    <a:lnTo>
                      <a:pt x="112" y="158"/>
                    </a:lnTo>
                    <a:lnTo>
                      <a:pt x="122" y="154"/>
                    </a:lnTo>
                    <a:lnTo>
                      <a:pt x="132" y="148"/>
                    </a:lnTo>
                    <a:lnTo>
                      <a:pt x="140" y="138"/>
                    </a:lnTo>
                    <a:lnTo>
                      <a:pt x="152" y="136"/>
                    </a:lnTo>
                    <a:lnTo>
                      <a:pt x="166" y="128"/>
                    </a:lnTo>
                    <a:lnTo>
                      <a:pt x="176" y="120"/>
                    </a:lnTo>
                    <a:lnTo>
                      <a:pt x="180" y="106"/>
                    </a:lnTo>
                    <a:lnTo>
                      <a:pt x="166" y="116"/>
                    </a:lnTo>
                    <a:lnTo>
                      <a:pt x="154" y="124"/>
                    </a:lnTo>
                    <a:lnTo>
                      <a:pt x="138" y="128"/>
                    </a:lnTo>
                    <a:lnTo>
                      <a:pt x="126" y="12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 name="Freeform 30"/>
              <p:cNvSpPr>
                <a:spLocks noChangeArrowheads="1"/>
              </p:cNvSpPr>
              <p:nvPr/>
            </p:nvSpPr>
            <p:spPr bwMode="auto">
              <a:xfrm>
                <a:off x="2054" y="758"/>
                <a:ext cx="156" cy="344"/>
              </a:xfrm>
              <a:custGeom>
                <a:avLst/>
                <a:gdLst>
                  <a:gd name="T0" fmla="*/ 116 w 156"/>
                  <a:gd name="T1" fmla="*/ 82 h 344"/>
                  <a:gd name="T2" fmla="*/ 116 w 156"/>
                  <a:gd name="T3" fmla="*/ 108 h 344"/>
                  <a:gd name="T4" fmla="*/ 124 w 156"/>
                  <a:gd name="T5" fmla="*/ 130 h 344"/>
                  <a:gd name="T6" fmla="*/ 148 w 156"/>
                  <a:gd name="T7" fmla="*/ 146 h 344"/>
                  <a:gd name="T8" fmla="*/ 150 w 156"/>
                  <a:gd name="T9" fmla="*/ 170 h 344"/>
                  <a:gd name="T10" fmla="*/ 152 w 156"/>
                  <a:gd name="T11" fmla="*/ 196 h 344"/>
                  <a:gd name="T12" fmla="*/ 154 w 156"/>
                  <a:gd name="T13" fmla="*/ 224 h 344"/>
                  <a:gd name="T14" fmla="*/ 136 w 156"/>
                  <a:gd name="T15" fmla="*/ 216 h 344"/>
                  <a:gd name="T16" fmla="*/ 118 w 156"/>
                  <a:gd name="T17" fmla="*/ 208 h 344"/>
                  <a:gd name="T18" fmla="*/ 122 w 156"/>
                  <a:gd name="T19" fmla="*/ 198 h 344"/>
                  <a:gd name="T20" fmla="*/ 126 w 156"/>
                  <a:gd name="T21" fmla="*/ 188 h 344"/>
                  <a:gd name="T22" fmla="*/ 132 w 156"/>
                  <a:gd name="T23" fmla="*/ 168 h 344"/>
                  <a:gd name="T24" fmla="*/ 132 w 156"/>
                  <a:gd name="T25" fmla="*/ 150 h 344"/>
                  <a:gd name="T26" fmla="*/ 118 w 156"/>
                  <a:gd name="T27" fmla="*/ 152 h 344"/>
                  <a:gd name="T28" fmla="*/ 100 w 156"/>
                  <a:gd name="T29" fmla="*/ 176 h 344"/>
                  <a:gd name="T30" fmla="*/ 88 w 156"/>
                  <a:gd name="T31" fmla="*/ 196 h 344"/>
                  <a:gd name="T32" fmla="*/ 92 w 156"/>
                  <a:gd name="T33" fmla="*/ 218 h 344"/>
                  <a:gd name="T34" fmla="*/ 100 w 156"/>
                  <a:gd name="T35" fmla="*/ 238 h 344"/>
                  <a:gd name="T36" fmla="*/ 100 w 156"/>
                  <a:gd name="T37" fmla="*/ 250 h 344"/>
                  <a:gd name="T38" fmla="*/ 96 w 156"/>
                  <a:gd name="T39" fmla="*/ 256 h 344"/>
                  <a:gd name="T40" fmla="*/ 86 w 156"/>
                  <a:gd name="T41" fmla="*/ 266 h 344"/>
                  <a:gd name="T42" fmla="*/ 76 w 156"/>
                  <a:gd name="T43" fmla="*/ 282 h 344"/>
                  <a:gd name="T44" fmla="*/ 82 w 156"/>
                  <a:gd name="T45" fmla="*/ 296 h 344"/>
                  <a:gd name="T46" fmla="*/ 86 w 156"/>
                  <a:gd name="T47" fmla="*/ 320 h 344"/>
                  <a:gd name="T48" fmla="*/ 74 w 156"/>
                  <a:gd name="T49" fmla="*/ 336 h 344"/>
                  <a:gd name="T50" fmla="*/ 44 w 156"/>
                  <a:gd name="T51" fmla="*/ 330 h 344"/>
                  <a:gd name="T52" fmla="*/ 10 w 156"/>
                  <a:gd name="T53" fmla="*/ 296 h 344"/>
                  <a:gd name="T54" fmla="*/ 18 w 156"/>
                  <a:gd name="T55" fmla="*/ 272 h 344"/>
                  <a:gd name="T56" fmla="*/ 44 w 156"/>
                  <a:gd name="T57" fmla="*/ 248 h 344"/>
                  <a:gd name="T58" fmla="*/ 74 w 156"/>
                  <a:gd name="T59" fmla="*/ 226 h 344"/>
                  <a:gd name="T60" fmla="*/ 82 w 156"/>
                  <a:gd name="T61" fmla="*/ 184 h 344"/>
                  <a:gd name="T62" fmla="*/ 106 w 156"/>
                  <a:gd name="T63" fmla="*/ 144 h 344"/>
                  <a:gd name="T64" fmla="*/ 128 w 156"/>
                  <a:gd name="T65" fmla="*/ 72 h 344"/>
                  <a:gd name="T66" fmla="*/ 132 w 156"/>
                  <a:gd name="T67" fmla="*/ 46 h 344"/>
                  <a:gd name="T68" fmla="*/ 130 w 156"/>
                  <a:gd name="T69" fmla="*/ 18 h 344"/>
                  <a:gd name="T70" fmla="*/ 120 w 156"/>
                  <a:gd name="T71" fmla="*/ 2 h 344"/>
                  <a:gd name="T72" fmla="*/ 92 w 156"/>
                  <a:gd name="T73" fmla="*/ 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344">
                    <a:moveTo>
                      <a:pt x="110" y="82"/>
                    </a:moveTo>
                    <a:lnTo>
                      <a:pt x="116" y="82"/>
                    </a:lnTo>
                    <a:lnTo>
                      <a:pt x="124" y="84"/>
                    </a:lnTo>
                    <a:lnTo>
                      <a:pt x="116" y="108"/>
                    </a:lnTo>
                    <a:lnTo>
                      <a:pt x="108" y="130"/>
                    </a:lnTo>
                    <a:lnTo>
                      <a:pt x="124" y="130"/>
                    </a:lnTo>
                    <a:lnTo>
                      <a:pt x="136" y="136"/>
                    </a:lnTo>
                    <a:lnTo>
                      <a:pt x="148" y="146"/>
                    </a:lnTo>
                    <a:lnTo>
                      <a:pt x="156" y="158"/>
                    </a:lnTo>
                    <a:lnTo>
                      <a:pt x="150" y="170"/>
                    </a:lnTo>
                    <a:lnTo>
                      <a:pt x="150" y="184"/>
                    </a:lnTo>
                    <a:lnTo>
                      <a:pt x="152" y="196"/>
                    </a:lnTo>
                    <a:lnTo>
                      <a:pt x="156" y="210"/>
                    </a:lnTo>
                    <a:lnTo>
                      <a:pt x="154" y="224"/>
                    </a:lnTo>
                    <a:lnTo>
                      <a:pt x="146" y="220"/>
                    </a:lnTo>
                    <a:lnTo>
                      <a:pt x="136" y="216"/>
                    </a:lnTo>
                    <a:lnTo>
                      <a:pt x="126" y="212"/>
                    </a:lnTo>
                    <a:lnTo>
                      <a:pt x="118" y="208"/>
                    </a:lnTo>
                    <a:lnTo>
                      <a:pt x="118" y="198"/>
                    </a:lnTo>
                    <a:lnTo>
                      <a:pt x="122" y="198"/>
                    </a:lnTo>
                    <a:lnTo>
                      <a:pt x="126" y="196"/>
                    </a:lnTo>
                    <a:lnTo>
                      <a:pt x="126" y="188"/>
                    </a:lnTo>
                    <a:lnTo>
                      <a:pt x="128" y="178"/>
                    </a:lnTo>
                    <a:lnTo>
                      <a:pt x="132" y="168"/>
                    </a:lnTo>
                    <a:lnTo>
                      <a:pt x="134" y="158"/>
                    </a:lnTo>
                    <a:lnTo>
                      <a:pt x="132" y="150"/>
                    </a:lnTo>
                    <a:lnTo>
                      <a:pt x="124" y="148"/>
                    </a:lnTo>
                    <a:lnTo>
                      <a:pt x="118" y="152"/>
                    </a:lnTo>
                    <a:lnTo>
                      <a:pt x="108" y="162"/>
                    </a:lnTo>
                    <a:lnTo>
                      <a:pt x="100" y="176"/>
                    </a:lnTo>
                    <a:lnTo>
                      <a:pt x="92" y="188"/>
                    </a:lnTo>
                    <a:lnTo>
                      <a:pt x="88" y="196"/>
                    </a:lnTo>
                    <a:lnTo>
                      <a:pt x="88" y="208"/>
                    </a:lnTo>
                    <a:lnTo>
                      <a:pt x="92" y="218"/>
                    </a:lnTo>
                    <a:lnTo>
                      <a:pt x="98" y="226"/>
                    </a:lnTo>
                    <a:lnTo>
                      <a:pt x="100" y="238"/>
                    </a:lnTo>
                    <a:lnTo>
                      <a:pt x="100" y="244"/>
                    </a:lnTo>
                    <a:lnTo>
                      <a:pt x="100" y="250"/>
                    </a:lnTo>
                    <a:lnTo>
                      <a:pt x="98" y="252"/>
                    </a:lnTo>
                    <a:lnTo>
                      <a:pt x="96" y="256"/>
                    </a:lnTo>
                    <a:lnTo>
                      <a:pt x="92" y="260"/>
                    </a:lnTo>
                    <a:lnTo>
                      <a:pt x="86" y="266"/>
                    </a:lnTo>
                    <a:lnTo>
                      <a:pt x="78" y="276"/>
                    </a:lnTo>
                    <a:lnTo>
                      <a:pt x="76" y="282"/>
                    </a:lnTo>
                    <a:lnTo>
                      <a:pt x="78" y="288"/>
                    </a:lnTo>
                    <a:lnTo>
                      <a:pt x="82" y="296"/>
                    </a:lnTo>
                    <a:lnTo>
                      <a:pt x="86" y="308"/>
                    </a:lnTo>
                    <a:lnTo>
                      <a:pt x="86" y="320"/>
                    </a:lnTo>
                    <a:lnTo>
                      <a:pt x="82" y="330"/>
                    </a:lnTo>
                    <a:lnTo>
                      <a:pt x="74" y="336"/>
                    </a:lnTo>
                    <a:lnTo>
                      <a:pt x="60" y="344"/>
                    </a:lnTo>
                    <a:lnTo>
                      <a:pt x="44" y="330"/>
                    </a:lnTo>
                    <a:lnTo>
                      <a:pt x="26" y="314"/>
                    </a:lnTo>
                    <a:lnTo>
                      <a:pt x="10" y="296"/>
                    </a:lnTo>
                    <a:lnTo>
                      <a:pt x="0" y="278"/>
                    </a:lnTo>
                    <a:lnTo>
                      <a:pt x="18" y="272"/>
                    </a:lnTo>
                    <a:lnTo>
                      <a:pt x="32" y="260"/>
                    </a:lnTo>
                    <a:lnTo>
                      <a:pt x="44" y="248"/>
                    </a:lnTo>
                    <a:lnTo>
                      <a:pt x="56" y="234"/>
                    </a:lnTo>
                    <a:lnTo>
                      <a:pt x="74" y="226"/>
                    </a:lnTo>
                    <a:lnTo>
                      <a:pt x="72" y="204"/>
                    </a:lnTo>
                    <a:lnTo>
                      <a:pt x="82" y="184"/>
                    </a:lnTo>
                    <a:lnTo>
                      <a:pt x="94" y="164"/>
                    </a:lnTo>
                    <a:lnTo>
                      <a:pt x="106" y="144"/>
                    </a:lnTo>
                    <a:lnTo>
                      <a:pt x="120" y="110"/>
                    </a:lnTo>
                    <a:lnTo>
                      <a:pt x="128" y="72"/>
                    </a:lnTo>
                    <a:lnTo>
                      <a:pt x="130" y="60"/>
                    </a:lnTo>
                    <a:lnTo>
                      <a:pt x="132" y="46"/>
                    </a:lnTo>
                    <a:lnTo>
                      <a:pt x="132" y="32"/>
                    </a:lnTo>
                    <a:lnTo>
                      <a:pt x="130" y="18"/>
                    </a:lnTo>
                    <a:lnTo>
                      <a:pt x="126" y="8"/>
                    </a:lnTo>
                    <a:lnTo>
                      <a:pt x="120" y="2"/>
                    </a:lnTo>
                    <a:lnTo>
                      <a:pt x="108" y="0"/>
                    </a:lnTo>
                    <a:lnTo>
                      <a:pt x="92" y="8"/>
                    </a:lnTo>
                    <a:lnTo>
                      <a:pt x="110" y="8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 name="Freeform 31"/>
              <p:cNvSpPr>
                <a:spLocks noChangeArrowheads="1"/>
              </p:cNvSpPr>
              <p:nvPr/>
            </p:nvSpPr>
            <p:spPr bwMode="auto">
              <a:xfrm>
                <a:off x="2054" y="758"/>
                <a:ext cx="156" cy="344"/>
              </a:xfrm>
              <a:custGeom>
                <a:avLst/>
                <a:gdLst>
                  <a:gd name="T0" fmla="*/ 116 w 156"/>
                  <a:gd name="T1" fmla="*/ 82 h 344"/>
                  <a:gd name="T2" fmla="*/ 116 w 156"/>
                  <a:gd name="T3" fmla="*/ 108 h 344"/>
                  <a:gd name="T4" fmla="*/ 124 w 156"/>
                  <a:gd name="T5" fmla="*/ 130 h 344"/>
                  <a:gd name="T6" fmla="*/ 148 w 156"/>
                  <a:gd name="T7" fmla="*/ 146 h 344"/>
                  <a:gd name="T8" fmla="*/ 150 w 156"/>
                  <a:gd name="T9" fmla="*/ 170 h 344"/>
                  <a:gd name="T10" fmla="*/ 152 w 156"/>
                  <a:gd name="T11" fmla="*/ 196 h 344"/>
                  <a:gd name="T12" fmla="*/ 154 w 156"/>
                  <a:gd name="T13" fmla="*/ 224 h 344"/>
                  <a:gd name="T14" fmla="*/ 136 w 156"/>
                  <a:gd name="T15" fmla="*/ 216 h 344"/>
                  <a:gd name="T16" fmla="*/ 118 w 156"/>
                  <a:gd name="T17" fmla="*/ 208 h 344"/>
                  <a:gd name="T18" fmla="*/ 122 w 156"/>
                  <a:gd name="T19" fmla="*/ 198 h 344"/>
                  <a:gd name="T20" fmla="*/ 126 w 156"/>
                  <a:gd name="T21" fmla="*/ 188 h 344"/>
                  <a:gd name="T22" fmla="*/ 132 w 156"/>
                  <a:gd name="T23" fmla="*/ 168 h 344"/>
                  <a:gd name="T24" fmla="*/ 132 w 156"/>
                  <a:gd name="T25" fmla="*/ 150 h 344"/>
                  <a:gd name="T26" fmla="*/ 118 w 156"/>
                  <a:gd name="T27" fmla="*/ 152 h 344"/>
                  <a:gd name="T28" fmla="*/ 100 w 156"/>
                  <a:gd name="T29" fmla="*/ 176 h 344"/>
                  <a:gd name="T30" fmla="*/ 88 w 156"/>
                  <a:gd name="T31" fmla="*/ 196 h 344"/>
                  <a:gd name="T32" fmla="*/ 92 w 156"/>
                  <a:gd name="T33" fmla="*/ 218 h 344"/>
                  <a:gd name="T34" fmla="*/ 100 w 156"/>
                  <a:gd name="T35" fmla="*/ 238 h 344"/>
                  <a:gd name="T36" fmla="*/ 100 w 156"/>
                  <a:gd name="T37" fmla="*/ 250 h 344"/>
                  <a:gd name="T38" fmla="*/ 96 w 156"/>
                  <a:gd name="T39" fmla="*/ 256 h 344"/>
                  <a:gd name="T40" fmla="*/ 86 w 156"/>
                  <a:gd name="T41" fmla="*/ 266 h 344"/>
                  <a:gd name="T42" fmla="*/ 76 w 156"/>
                  <a:gd name="T43" fmla="*/ 282 h 344"/>
                  <a:gd name="T44" fmla="*/ 82 w 156"/>
                  <a:gd name="T45" fmla="*/ 296 h 344"/>
                  <a:gd name="T46" fmla="*/ 86 w 156"/>
                  <a:gd name="T47" fmla="*/ 320 h 344"/>
                  <a:gd name="T48" fmla="*/ 74 w 156"/>
                  <a:gd name="T49" fmla="*/ 336 h 344"/>
                  <a:gd name="T50" fmla="*/ 44 w 156"/>
                  <a:gd name="T51" fmla="*/ 330 h 344"/>
                  <a:gd name="T52" fmla="*/ 10 w 156"/>
                  <a:gd name="T53" fmla="*/ 296 h 344"/>
                  <a:gd name="T54" fmla="*/ 18 w 156"/>
                  <a:gd name="T55" fmla="*/ 272 h 344"/>
                  <a:gd name="T56" fmla="*/ 44 w 156"/>
                  <a:gd name="T57" fmla="*/ 248 h 344"/>
                  <a:gd name="T58" fmla="*/ 74 w 156"/>
                  <a:gd name="T59" fmla="*/ 226 h 344"/>
                  <a:gd name="T60" fmla="*/ 82 w 156"/>
                  <a:gd name="T61" fmla="*/ 184 h 344"/>
                  <a:gd name="T62" fmla="*/ 106 w 156"/>
                  <a:gd name="T63" fmla="*/ 144 h 344"/>
                  <a:gd name="T64" fmla="*/ 128 w 156"/>
                  <a:gd name="T65" fmla="*/ 72 h 344"/>
                  <a:gd name="T66" fmla="*/ 132 w 156"/>
                  <a:gd name="T67" fmla="*/ 46 h 344"/>
                  <a:gd name="T68" fmla="*/ 130 w 156"/>
                  <a:gd name="T69" fmla="*/ 18 h 344"/>
                  <a:gd name="T70" fmla="*/ 120 w 156"/>
                  <a:gd name="T71" fmla="*/ 2 h 344"/>
                  <a:gd name="T72" fmla="*/ 92 w 156"/>
                  <a:gd name="T73" fmla="*/ 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344">
                    <a:moveTo>
                      <a:pt x="110" y="82"/>
                    </a:moveTo>
                    <a:lnTo>
                      <a:pt x="116" y="82"/>
                    </a:lnTo>
                    <a:lnTo>
                      <a:pt x="124" y="84"/>
                    </a:lnTo>
                    <a:lnTo>
                      <a:pt x="116" y="108"/>
                    </a:lnTo>
                    <a:lnTo>
                      <a:pt x="108" y="130"/>
                    </a:lnTo>
                    <a:lnTo>
                      <a:pt x="124" y="130"/>
                    </a:lnTo>
                    <a:lnTo>
                      <a:pt x="136" y="136"/>
                    </a:lnTo>
                    <a:lnTo>
                      <a:pt x="148" y="146"/>
                    </a:lnTo>
                    <a:lnTo>
                      <a:pt x="156" y="158"/>
                    </a:lnTo>
                    <a:lnTo>
                      <a:pt x="150" y="170"/>
                    </a:lnTo>
                    <a:lnTo>
                      <a:pt x="150" y="184"/>
                    </a:lnTo>
                    <a:lnTo>
                      <a:pt x="152" y="196"/>
                    </a:lnTo>
                    <a:lnTo>
                      <a:pt x="156" y="210"/>
                    </a:lnTo>
                    <a:lnTo>
                      <a:pt x="154" y="224"/>
                    </a:lnTo>
                    <a:lnTo>
                      <a:pt x="146" y="220"/>
                    </a:lnTo>
                    <a:lnTo>
                      <a:pt x="136" y="216"/>
                    </a:lnTo>
                    <a:lnTo>
                      <a:pt x="126" y="212"/>
                    </a:lnTo>
                    <a:lnTo>
                      <a:pt x="118" y="208"/>
                    </a:lnTo>
                    <a:lnTo>
                      <a:pt x="118" y="198"/>
                    </a:lnTo>
                    <a:lnTo>
                      <a:pt x="122" y="198"/>
                    </a:lnTo>
                    <a:lnTo>
                      <a:pt x="126" y="196"/>
                    </a:lnTo>
                    <a:lnTo>
                      <a:pt x="126" y="188"/>
                    </a:lnTo>
                    <a:lnTo>
                      <a:pt x="128" y="178"/>
                    </a:lnTo>
                    <a:lnTo>
                      <a:pt x="132" y="168"/>
                    </a:lnTo>
                    <a:lnTo>
                      <a:pt x="134" y="158"/>
                    </a:lnTo>
                    <a:lnTo>
                      <a:pt x="132" y="150"/>
                    </a:lnTo>
                    <a:lnTo>
                      <a:pt x="124" y="148"/>
                    </a:lnTo>
                    <a:lnTo>
                      <a:pt x="118" y="152"/>
                    </a:lnTo>
                    <a:lnTo>
                      <a:pt x="108" y="162"/>
                    </a:lnTo>
                    <a:lnTo>
                      <a:pt x="100" y="176"/>
                    </a:lnTo>
                    <a:lnTo>
                      <a:pt x="92" y="188"/>
                    </a:lnTo>
                    <a:lnTo>
                      <a:pt x="88" y="196"/>
                    </a:lnTo>
                    <a:lnTo>
                      <a:pt x="88" y="208"/>
                    </a:lnTo>
                    <a:lnTo>
                      <a:pt x="92" y="218"/>
                    </a:lnTo>
                    <a:lnTo>
                      <a:pt x="98" y="226"/>
                    </a:lnTo>
                    <a:lnTo>
                      <a:pt x="100" y="238"/>
                    </a:lnTo>
                    <a:lnTo>
                      <a:pt x="100" y="244"/>
                    </a:lnTo>
                    <a:lnTo>
                      <a:pt x="100" y="250"/>
                    </a:lnTo>
                    <a:lnTo>
                      <a:pt x="98" y="252"/>
                    </a:lnTo>
                    <a:lnTo>
                      <a:pt x="96" y="256"/>
                    </a:lnTo>
                    <a:lnTo>
                      <a:pt x="92" y="260"/>
                    </a:lnTo>
                    <a:lnTo>
                      <a:pt x="86" y="266"/>
                    </a:lnTo>
                    <a:lnTo>
                      <a:pt x="78" y="276"/>
                    </a:lnTo>
                    <a:lnTo>
                      <a:pt x="76" y="282"/>
                    </a:lnTo>
                    <a:lnTo>
                      <a:pt x="78" y="288"/>
                    </a:lnTo>
                    <a:lnTo>
                      <a:pt x="82" y="296"/>
                    </a:lnTo>
                    <a:lnTo>
                      <a:pt x="86" y="308"/>
                    </a:lnTo>
                    <a:lnTo>
                      <a:pt x="86" y="320"/>
                    </a:lnTo>
                    <a:lnTo>
                      <a:pt x="82" y="330"/>
                    </a:lnTo>
                    <a:lnTo>
                      <a:pt x="74" y="336"/>
                    </a:lnTo>
                    <a:lnTo>
                      <a:pt x="60" y="344"/>
                    </a:lnTo>
                    <a:lnTo>
                      <a:pt x="44" y="330"/>
                    </a:lnTo>
                    <a:lnTo>
                      <a:pt x="26" y="314"/>
                    </a:lnTo>
                    <a:lnTo>
                      <a:pt x="10" y="296"/>
                    </a:lnTo>
                    <a:lnTo>
                      <a:pt x="0" y="278"/>
                    </a:lnTo>
                    <a:lnTo>
                      <a:pt x="18" y="272"/>
                    </a:lnTo>
                    <a:lnTo>
                      <a:pt x="32" y="260"/>
                    </a:lnTo>
                    <a:lnTo>
                      <a:pt x="44" y="248"/>
                    </a:lnTo>
                    <a:lnTo>
                      <a:pt x="56" y="234"/>
                    </a:lnTo>
                    <a:lnTo>
                      <a:pt x="74" y="226"/>
                    </a:lnTo>
                    <a:lnTo>
                      <a:pt x="72" y="204"/>
                    </a:lnTo>
                    <a:lnTo>
                      <a:pt x="82" y="184"/>
                    </a:lnTo>
                    <a:lnTo>
                      <a:pt x="94" y="164"/>
                    </a:lnTo>
                    <a:lnTo>
                      <a:pt x="106" y="144"/>
                    </a:lnTo>
                    <a:lnTo>
                      <a:pt x="120" y="110"/>
                    </a:lnTo>
                    <a:lnTo>
                      <a:pt x="128" y="72"/>
                    </a:lnTo>
                    <a:lnTo>
                      <a:pt x="130" y="60"/>
                    </a:lnTo>
                    <a:lnTo>
                      <a:pt x="132" y="46"/>
                    </a:lnTo>
                    <a:lnTo>
                      <a:pt x="132" y="32"/>
                    </a:lnTo>
                    <a:lnTo>
                      <a:pt x="130" y="18"/>
                    </a:lnTo>
                    <a:lnTo>
                      <a:pt x="126" y="8"/>
                    </a:lnTo>
                    <a:lnTo>
                      <a:pt x="120" y="2"/>
                    </a:lnTo>
                    <a:lnTo>
                      <a:pt x="108" y="0"/>
                    </a:lnTo>
                    <a:lnTo>
                      <a:pt x="92" y="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 name="Freeform 32"/>
              <p:cNvSpPr>
                <a:spLocks noChangeArrowheads="1"/>
              </p:cNvSpPr>
              <p:nvPr/>
            </p:nvSpPr>
            <p:spPr bwMode="auto">
              <a:xfrm>
                <a:off x="1938" y="978"/>
                <a:ext cx="268" cy="184"/>
              </a:xfrm>
              <a:custGeom>
                <a:avLst/>
                <a:gdLst>
                  <a:gd name="T0" fmla="*/ 6 w 268"/>
                  <a:gd name="T1" fmla="*/ 2 h 184"/>
                  <a:gd name="T2" fmla="*/ 22 w 268"/>
                  <a:gd name="T3" fmla="*/ 4 h 184"/>
                  <a:gd name="T4" fmla="*/ 40 w 268"/>
                  <a:gd name="T5" fmla="*/ 24 h 184"/>
                  <a:gd name="T6" fmla="*/ 54 w 268"/>
                  <a:gd name="T7" fmla="*/ 44 h 184"/>
                  <a:gd name="T8" fmla="*/ 74 w 268"/>
                  <a:gd name="T9" fmla="*/ 62 h 184"/>
                  <a:gd name="T10" fmla="*/ 102 w 268"/>
                  <a:gd name="T11" fmla="*/ 84 h 184"/>
                  <a:gd name="T12" fmla="*/ 108 w 268"/>
                  <a:gd name="T13" fmla="*/ 104 h 184"/>
                  <a:gd name="T14" fmla="*/ 106 w 268"/>
                  <a:gd name="T15" fmla="*/ 120 h 184"/>
                  <a:gd name="T16" fmla="*/ 102 w 268"/>
                  <a:gd name="T17" fmla="*/ 124 h 184"/>
                  <a:gd name="T18" fmla="*/ 100 w 268"/>
                  <a:gd name="T19" fmla="*/ 130 h 184"/>
                  <a:gd name="T20" fmla="*/ 102 w 268"/>
                  <a:gd name="T21" fmla="*/ 134 h 184"/>
                  <a:gd name="T22" fmla="*/ 114 w 268"/>
                  <a:gd name="T23" fmla="*/ 140 h 184"/>
                  <a:gd name="T24" fmla="*/ 144 w 268"/>
                  <a:gd name="T25" fmla="*/ 140 h 184"/>
                  <a:gd name="T26" fmla="*/ 164 w 268"/>
                  <a:gd name="T27" fmla="*/ 148 h 184"/>
                  <a:gd name="T28" fmla="*/ 176 w 268"/>
                  <a:gd name="T29" fmla="*/ 156 h 184"/>
                  <a:gd name="T30" fmla="*/ 190 w 268"/>
                  <a:gd name="T31" fmla="*/ 164 h 184"/>
                  <a:gd name="T32" fmla="*/ 218 w 268"/>
                  <a:gd name="T33" fmla="*/ 164 h 184"/>
                  <a:gd name="T34" fmla="*/ 240 w 268"/>
                  <a:gd name="T35" fmla="*/ 162 h 184"/>
                  <a:gd name="T36" fmla="*/ 260 w 268"/>
                  <a:gd name="T37" fmla="*/ 164 h 184"/>
                  <a:gd name="T38" fmla="*/ 268 w 268"/>
                  <a:gd name="T39" fmla="*/ 176 h 184"/>
                  <a:gd name="T40" fmla="*/ 250 w 268"/>
                  <a:gd name="T41" fmla="*/ 184 h 184"/>
                  <a:gd name="T42" fmla="*/ 222 w 268"/>
                  <a:gd name="T43" fmla="*/ 184 h 184"/>
                  <a:gd name="T44" fmla="*/ 198 w 268"/>
                  <a:gd name="T45" fmla="*/ 182 h 184"/>
                  <a:gd name="T46" fmla="*/ 176 w 268"/>
                  <a:gd name="T47" fmla="*/ 174 h 184"/>
                  <a:gd name="T48" fmla="*/ 148 w 268"/>
                  <a:gd name="T49" fmla="*/ 162 h 184"/>
                  <a:gd name="T50" fmla="*/ 114 w 268"/>
                  <a:gd name="T51" fmla="*/ 158 h 184"/>
                  <a:gd name="T52" fmla="*/ 86 w 268"/>
                  <a:gd name="T53" fmla="*/ 146 h 184"/>
                  <a:gd name="T54" fmla="*/ 84 w 268"/>
                  <a:gd name="T55" fmla="*/ 136 h 184"/>
                  <a:gd name="T56" fmla="*/ 82 w 268"/>
                  <a:gd name="T57" fmla="*/ 128 h 184"/>
                  <a:gd name="T58" fmla="*/ 78 w 268"/>
                  <a:gd name="T59" fmla="*/ 120 h 184"/>
                  <a:gd name="T60" fmla="*/ 70 w 268"/>
                  <a:gd name="T61" fmla="*/ 116 h 184"/>
                  <a:gd name="T62" fmla="*/ 56 w 268"/>
                  <a:gd name="T63" fmla="*/ 96 h 184"/>
                  <a:gd name="T64" fmla="*/ 38 w 268"/>
                  <a:gd name="T65" fmla="*/ 66 h 184"/>
                  <a:gd name="T66" fmla="*/ 18 w 268"/>
                  <a:gd name="T67" fmla="*/ 40 h 184"/>
                  <a:gd name="T68" fmla="*/ 4 w 268"/>
                  <a:gd name="T69" fmla="*/ 16 h 184"/>
                  <a:gd name="T70" fmla="*/ 12 w 268"/>
                  <a:gd name="T71" fmla="*/ 8 h 184"/>
                  <a:gd name="T72" fmla="*/ 16 w 268"/>
                  <a:gd name="T73"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184">
                    <a:moveTo>
                      <a:pt x="0" y="12"/>
                    </a:moveTo>
                    <a:lnTo>
                      <a:pt x="6" y="2"/>
                    </a:lnTo>
                    <a:lnTo>
                      <a:pt x="14" y="0"/>
                    </a:lnTo>
                    <a:lnTo>
                      <a:pt x="22" y="4"/>
                    </a:lnTo>
                    <a:lnTo>
                      <a:pt x="30" y="12"/>
                    </a:lnTo>
                    <a:lnTo>
                      <a:pt x="40" y="24"/>
                    </a:lnTo>
                    <a:lnTo>
                      <a:pt x="46" y="36"/>
                    </a:lnTo>
                    <a:lnTo>
                      <a:pt x="54" y="44"/>
                    </a:lnTo>
                    <a:lnTo>
                      <a:pt x="58" y="50"/>
                    </a:lnTo>
                    <a:lnTo>
                      <a:pt x="74" y="62"/>
                    </a:lnTo>
                    <a:lnTo>
                      <a:pt x="92" y="74"/>
                    </a:lnTo>
                    <a:lnTo>
                      <a:pt x="102" y="84"/>
                    </a:lnTo>
                    <a:lnTo>
                      <a:pt x="106" y="94"/>
                    </a:lnTo>
                    <a:lnTo>
                      <a:pt x="108" y="104"/>
                    </a:lnTo>
                    <a:lnTo>
                      <a:pt x="108" y="116"/>
                    </a:lnTo>
                    <a:lnTo>
                      <a:pt x="106" y="120"/>
                    </a:lnTo>
                    <a:lnTo>
                      <a:pt x="104" y="122"/>
                    </a:lnTo>
                    <a:lnTo>
                      <a:pt x="102" y="124"/>
                    </a:lnTo>
                    <a:lnTo>
                      <a:pt x="102" y="128"/>
                    </a:lnTo>
                    <a:lnTo>
                      <a:pt x="100" y="130"/>
                    </a:lnTo>
                    <a:lnTo>
                      <a:pt x="100" y="132"/>
                    </a:lnTo>
                    <a:lnTo>
                      <a:pt x="102" y="134"/>
                    </a:lnTo>
                    <a:lnTo>
                      <a:pt x="106" y="138"/>
                    </a:lnTo>
                    <a:lnTo>
                      <a:pt x="114" y="140"/>
                    </a:lnTo>
                    <a:lnTo>
                      <a:pt x="128" y="140"/>
                    </a:lnTo>
                    <a:lnTo>
                      <a:pt x="144" y="140"/>
                    </a:lnTo>
                    <a:lnTo>
                      <a:pt x="158" y="144"/>
                    </a:lnTo>
                    <a:lnTo>
                      <a:pt x="164" y="148"/>
                    </a:lnTo>
                    <a:lnTo>
                      <a:pt x="170" y="152"/>
                    </a:lnTo>
                    <a:lnTo>
                      <a:pt x="176" y="156"/>
                    </a:lnTo>
                    <a:lnTo>
                      <a:pt x="182" y="160"/>
                    </a:lnTo>
                    <a:lnTo>
                      <a:pt x="190" y="164"/>
                    </a:lnTo>
                    <a:lnTo>
                      <a:pt x="204" y="166"/>
                    </a:lnTo>
                    <a:lnTo>
                      <a:pt x="218" y="164"/>
                    </a:lnTo>
                    <a:lnTo>
                      <a:pt x="232" y="162"/>
                    </a:lnTo>
                    <a:lnTo>
                      <a:pt x="240" y="162"/>
                    </a:lnTo>
                    <a:lnTo>
                      <a:pt x="250" y="162"/>
                    </a:lnTo>
                    <a:lnTo>
                      <a:pt x="260" y="164"/>
                    </a:lnTo>
                    <a:lnTo>
                      <a:pt x="268" y="168"/>
                    </a:lnTo>
                    <a:lnTo>
                      <a:pt x="268" y="176"/>
                    </a:lnTo>
                    <a:lnTo>
                      <a:pt x="262" y="180"/>
                    </a:lnTo>
                    <a:lnTo>
                      <a:pt x="250" y="184"/>
                    </a:lnTo>
                    <a:lnTo>
                      <a:pt x="236" y="184"/>
                    </a:lnTo>
                    <a:lnTo>
                      <a:pt x="222" y="184"/>
                    </a:lnTo>
                    <a:lnTo>
                      <a:pt x="212" y="184"/>
                    </a:lnTo>
                    <a:lnTo>
                      <a:pt x="198" y="182"/>
                    </a:lnTo>
                    <a:lnTo>
                      <a:pt x="186" y="180"/>
                    </a:lnTo>
                    <a:lnTo>
                      <a:pt x="176" y="174"/>
                    </a:lnTo>
                    <a:lnTo>
                      <a:pt x="162" y="166"/>
                    </a:lnTo>
                    <a:lnTo>
                      <a:pt x="148" y="162"/>
                    </a:lnTo>
                    <a:lnTo>
                      <a:pt x="132" y="160"/>
                    </a:lnTo>
                    <a:lnTo>
                      <a:pt x="114" y="158"/>
                    </a:lnTo>
                    <a:lnTo>
                      <a:pt x="98" y="154"/>
                    </a:lnTo>
                    <a:lnTo>
                      <a:pt x="86" y="146"/>
                    </a:lnTo>
                    <a:lnTo>
                      <a:pt x="84" y="142"/>
                    </a:lnTo>
                    <a:lnTo>
                      <a:pt x="84" y="136"/>
                    </a:lnTo>
                    <a:lnTo>
                      <a:pt x="82" y="132"/>
                    </a:lnTo>
                    <a:lnTo>
                      <a:pt x="82" y="128"/>
                    </a:lnTo>
                    <a:lnTo>
                      <a:pt x="80" y="124"/>
                    </a:lnTo>
                    <a:lnTo>
                      <a:pt x="78" y="120"/>
                    </a:lnTo>
                    <a:lnTo>
                      <a:pt x="74" y="118"/>
                    </a:lnTo>
                    <a:lnTo>
                      <a:pt x="70" y="116"/>
                    </a:lnTo>
                    <a:lnTo>
                      <a:pt x="66" y="114"/>
                    </a:lnTo>
                    <a:lnTo>
                      <a:pt x="56" y="96"/>
                    </a:lnTo>
                    <a:lnTo>
                      <a:pt x="46" y="76"/>
                    </a:lnTo>
                    <a:lnTo>
                      <a:pt x="38" y="66"/>
                    </a:lnTo>
                    <a:lnTo>
                      <a:pt x="28" y="54"/>
                    </a:lnTo>
                    <a:lnTo>
                      <a:pt x="18" y="40"/>
                    </a:lnTo>
                    <a:lnTo>
                      <a:pt x="8" y="28"/>
                    </a:lnTo>
                    <a:lnTo>
                      <a:pt x="4" y="16"/>
                    </a:lnTo>
                    <a:lnTo>
                      <a:pt x="10" y="10"/>
                    </a:lnTo>
                    <a:lnTo>
                      <a:pt x="12" y="8"/>
                    </a:lnTo>
                    <a:lnTo>
                      <a:pt x="14" y="6"/>
                    </a:lnTo>
                    <a:lnTo>
                      <a:pt x="16" y="6"/>
                    </a:lnTo>
                    <a:lnTo>
                      <a:pt x="0" y="1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 name="Freeform 33"/>
              <p:cNvSpPr>
                <a:spLocks noChangeArrowheads="1"/>
              </p:cNvSpPr>
              <p:nvPr/>
            </p:nvSpPr>
            <p:spPr bwMode="auto">
              <a:xfrm>
                <a:off x="1938" y="978"/>
                <a:ext cx="268" cy="184"/>
              </a:xfrm>
              <a:custGeom>
                <a:avLst/>
                <a:gdLst>
                  <a:gd name="T0" fmla="*/ 6 w 268"/>
                  <a:gd name="T1" fmla="*/ 2 h 184"/>
                  <a:gd name="T2" fmla="*/ 22 w 268"/>
                  <a:gd name="T3" fmla="*/ 4 h 184"/>
                  <a:gd name="T4" fmla="*/ 40 w 268"/>
                  <a:gd name="T5" fmla="*/ 24 h 184"/>
                  <a:gd name="T6" fmla="*/ 54 w 268"/>
                  <a:gd name="T7" fmla="*/ 44 h 184"/>
                  <a:gd name="T8" fmla="*/ 74 w 268"/>
                  <a:gd name="T9" fmla="*/ 62 h 184"/>
                  <a:gd name="T10" fmla="*/ 102 w 268"/>
                  <a:gd name="T11" fmla="*/ 84 h 184"/>
                  <a:gd name="T12" fmla="*/ 108 w 268"/>
                  <a:gd name="T13" fmla="*/ 104 h 184"/>
                  <a:gd name="T14" fmla="*/ 106 w 268"/>
                  <a:gd name="T15" fmla="*/ 120 h 184"/>
                  <a:gd name="T16" fmla="*/ 102 w 268"/>
                  <a:gd name="T17" fmla="*/ 124 h 184"/>
                  <a:gd name="T18" fmla="*/ 100 w 268"/>
                  <a:gd name="T19" fmla="*/ 130 h 184"/>
                  <a:gd name="T20" fmla="*/ 102 w 268"/>
                  <a:gd name="T21" fmla="*/ 134 h 184"/>
                  <a:gd name="T22" fmla="*/ 114 w 268"/>
                  <a:gd name="T23" fmla="*/ 140 h 184"/>
                  <a:gd name="T24" fmla="*/ 144 w 268"/>
                  <a:gd name="T25" fmla="*/ 140 h 184"/>
                  <a:gd name="T26" fmla="*/ 164 w 268"/>
                  <a:gd name="T27" fmla="*/ 148 h 184"/>
                  <a:gd name="T28" fmla="*/ 176 w 268"/>
                  <a:gd name="T29" fmla="*/ 156 h 184"/>
                  <a:gd name="T30" fmla="*/ 190 w 268"/>
                  <a:gd name="T31" fmla="*/ 164 h 184"/>
                  <a:gd name="T32" fmla="*/ 218 w 268"/>
                  <a:gd name="T33" fmla="*/ 164 h 184"/>
                  <a:gd name="T34" fmla="*/ 240 w 268"/>
                  <a:gd name="T35" fmla="*/ 162 h 184"/>
                  <a:gd name="T36" fmla="*/ 260 w 268"/>
                  <a:gd name="T37" fmla="*/ 164 h 184"/>
                  <a:gd name="T38" fmla="*/ 268 w 268"/>
                  <a:gd name="T39" fmla="*/ 176 h 184"/>
                  <a:gd name="T40" fmla="*/ 250 w 268"/>
                  <a:gd name="T41" fmla="*/ 184 h 184"/>
                  <a:gd name="T42" fmla="*/ 222 w 268"/>
                  <a:gd name="T43" fmla="*/ 184 h 184"/>
                  <a:gd name="T44" fmla="*/ 198 w 268"/>
                  <a:gd name="T45" fmla="*/ 182 h 184"/>
                  <a:gd name="T46" fmla="*/ 176 w 268"/>
                  <a:gd name="T47" fmla="*/ 174 h 184"/>
                  <a:gd name="T48" fmla="*/ 148 w 268"/>
                  <a:gd name="T49" fmla="*/ 162 h 184"/>
                  <a:gd name="T50" fmla="*/ 114 w 268"/>
                  <a:gd name="T51" fmla="*/ 158 h 184"/>
                  <a:gd name="T52" fmla="*/ 86 w 268"/>
                  <a:gd name="T53" fmla="*/ 146 h 184"/>
                  <a:gd name="T54" fmla="*/ 84 w 268"/>
                  <a:gd name="T55" fmla="*/ 136 h 184"/>
                  <a:gd name="T56" fmla="*/ 82 w 268"/>
                  <a:gd name="T57" fmla="*/ 128 h 184"/>
                  <a:gd name="T58" fmla="*/ 78 w 268"/>
                  <a:gd name="T59" fmla="*/ 120 h 184"/>
                  <a:gd name="T60" fmla="*/ 70 w 268"/>
                  <a:gd name="T61" fmla="*/ 116 h 184"/>
                  <a:gd name="T62" fmla="*/ 56 w 268"/>
                  <a:gd name="T63" fmla="*/ 96 h 184"/>
                  <a:gd name="T64" fmla="*/ 38 w 268"/>
                  <a:gd name="T65" fmla="*/ 66 h 184"/>
                  <a:gd name="T66" fmla="*/ 18 w 268"/>
                  <a:gd name="T67" fmla="*/ 40 h 184"/>
                  <a:gd name="T68" fmla="*/ 4 w 268"/>
                  <a:gd name="T69" fmla="*/ 16 h 184"/>
                  <a:gd name="T70" fmla="*/ 12 w 268"/>
                  <a:gd name="T71" fmla="*/ 8 h 184"/>
                  <a:gd name="T72" fmla="*/ 16 w 268"/>
                  <a:gd name="T73"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184">
                    <a:moveTo>
                      <a:pt x="0" y="12"/>
                    </a:moveTo>
                    <a:lnTo>
                      <a:pt x="6" y="2"/>
                    </a:lnTo>
                    <a:lnTo>
                      <a:pt x="14" y="0"/>
                    </a:lnTo>
                    <a:lnTo>
                      <a:pt x="22" y="4"/>
                    </a:lnTo>
                    <a:lnTo>
                      <a:pt x="30" y="12"/>
                    </a:lnTo>
                    <a:lnTo>
                      <a:pt x="40" y="24"/>
                    </a:lnTo>
                    <a:lnTo>
                      <a:pt x="46" y="36"/>
                    </a:lnTo>
                    <a:lnTo>
                      <a:pt x="54" y="44"/>
                    </a:lnTo>
                    <a:lnTo>
                      <a:pt x="58" y="50"/>
                    </a:lnTo>
                    <a:lnTo>
                      <a:pt x="74" y="62"/>
                    </a:lnTo>
                    <a:lnTo>
                      <a:pt x="92" y="74"/>
                    </a:lnTo>
                    <a:lnTo>
                      <a:pt x="102" y="84"/>
                    </a:lnTo>
                    <a:lnTo>
                      <a:pt x="106" y="94"/>
                    </a:lnTo>
                    <a:lnTo>
                      <a:pt x="108" y="104"/>
                    </a:lnTo>
                    <a:lnTo>
                      <a:pt x="108" y="116"/>
                    </a:lnTo>
                    <a:lnTo>
                      <a:pt x="106" y="120"/>
                    </a:lnTo>
                    <a:lnTo>
                      <a:pt x="104" y="122"/>
                    </a:lnTo>
                    <a:lnTo>
                      <a:pt x="102" y="124"/>
                    </a:lnTo>
                    <a:lnTo>
                      <a:pt x="102" y="128"/>
                    </a:lnTo>
                    <a:lnTo>
                      <a:pt x="100" y="130"/>
                    </a:lnTo>
                    <a:lnTo>
                      <a:pt x="100" y="132"/>
                    </a:lnTo>
                    <a:lnTo>
                      <a:pt x="102" y="134"/>
                    </a:lnTo>
                    <a:lnTo>
                      <a:pt x="106" y="138"/>
                    </a:lnTo>
                    <a:lnTo>
                      <a:pt x="114" y="140"/>
                    </a:lnTo>
                    <a:lnTo>
                      <a:pt x="128" y="140"/>
                    </a:lnTo>
                    <a:lnTo>
                      <a:pt x="144" y="140"/>
                    </a:lnTo>
                    <a:lnTo>
                      <a:pt x="158" y="144"/>
                    </a:lnTo>
                    <a:lnTo>
                      <a:pt x="164" y="148"/>
                    </a:lnTo>
                    <a:lnTo>
                      <a:pt x="170" y="152"/>
                    </a:lnTo>
                    <a:lnTo>
                      <a:pt x="176" y="156"/>
                    </a:lnTo>
                    <a:lnTo>
                      <a:pt x="182" y="160"/>
                    </a:lnTo>
                    <a:lnTo>
                      <a:pt x="190" y="164"/>
                    </a:lnTo>
                    <a:lnTo>
                      <a:pt x="204" y="166"/>
                    </a:lnTo>
                    <a:lnTo>
                      <a:pt x="218" y="164"/>
                    </a:lnTo>
                    <a:lnTo>
                      <a:pt x="232" y="162"/>
                    </a:lnTo>
                    <a:lnTo>
                      <a:pt x="240" y="162"/>
                    </a:lnTo>
                    <a:lnTo>
                      <a:pt x="250" y="162"/>
                    </a:lnTo>
                    <a:lnTo>
                      <a:pt x="260" y="164"/>
                    </a:lnTo>
                    <a:lnTo>
                      <a:pt x="268" y="168"/>
                    </a:lnTo>
                    <a:lnTo>
                      <a:pt x="268" y="176"/>
                    </a:lnTo>
                    <a:lnTo>
                      <a:pt x="262" y="180"/>
                    </a:lnTo>
                    <a:lnTo>
                      <a:pt x="250" y="184"/>
                    </a:lnTo>
                    <a:lnTo>
                      <a:pt x="236" y="184"/>
                    </a:lnTo>
                    <a:lnTo>
                      <a:pt x="222" y="184"/>
                    </a:lnTo>
                    <a:lnTo>
                      <a:pt x="212" y="184"/>
                    </a:lnTo>
                    <a:lnTo>
                      <a:pt x="198" y="182"/>
                    </a:lnTo>
                    <a:lnTo>
                      <a:pt x="186" y="180"/>
                    </a:lnTo>
                    <a:lnTo>
                      <a:pt x="176" y="174"/>
                    </a:lnTo>
                    <a:lnTo>
                      <a:pt x="162" y="166"/>
                    </a:lnTo>
                    <a:lnTo>
                      <a:pt x="148" y="162"/>
                    </a:lnTo>
                    <a:lnTo>
                      <a:pt x="132" y="160"/>
                    </a:lnTo>
                    <a:lnTo>
                      <a:pt x="114" y="158"/>
                    </a:lnTo>
                    <a:lnTo>
                      <a:pt x="98" y="154"/>
                    </a:lnTo>
                    <a:lnTo>
                      <a:pt x="86" y="146"/>
                    </a:lnTo>
                    <a:lnTo>
                      <a:pt x="84" y="142"/>
                    </a:lnTo>
                    <a:lnTo>
                      <a:pt x="84" y="136"/>
                    </a:lnTo>
                    <a:lnTo>
                      <a:pt x="82" y="132"/>
                    </a:lnTo>
                    <a:lnTo>
                      <a:pt x="82" y="128"/>
                    </a:lnTo>
                    <a:lnTo>
                      <a:pt x="80" y="124"/>
                    </a:lnTo>
                    <a:lnTo>
                      <a:pt x="78" y="120"/>
                    </a:lnTo>
                    <a:lnTo>
                      <a:pt x="74" y="118"/>
                    </a:lnTo>
                    <a:lnTo>
                      <a:pt x="70" y="116"/>
                    </a:lnTo>
                    <a:lnTo>
                      <a:pt x="66" y="114"/>
                    </a:lnTo>
                    <a:lnTo>
                      <a:pt x="56" y="96"/>
                    </a:lnTo>
                    <a:lnTo>
                      <a:pt x="46" y="76"/>
                    </a:lnTo>
                    <a:lnTo>
                      <a:pt x="38" y="66"/>
                    </a:lnTo>
                    <a:lnTo>
                      <a:pt x="28" y="54"/>
                    </a:lnTo>
                    <a:lnTo>
                      <a:pt x="18" y="40"/>
                    </a:lnTo>
                    <a:lnTo>
                      <a:pt x="8" y="28"/>
                    </a:lnTo>
                    <a:lnTo>
                      <a:pt x="4" y="16"/>
                    </a:lnTo>
                    <a:lnTo>
                      <a:pt x="10" y="10"/>
                    </a:lnTo>
                    <a:lnTo>
                      <a:pt x="12" y="8"/>
                    </a:lnTo>
                    <a:lnTo>
                      <a:pt x="14" y="6"/>
                    </a:lnTo>
                    <a:lnTo>
                      <a:pt x="16" y="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 name="Freeform 34"/>
              <p:cNvSpPr>
                <a:spLocks noChangeArrowheads="1"/>
              </p:cNvSpPr>
              <p:nvPr/>
            </p:nvSpPr>
            <p:spPr bwMode="auto">
              <a:xfrm>
                <a:off x="2110" y="1020"/>
                <a:ext cx="336" cy="530"/>
              </a:xfrm>
              <a:custGeom>
                <a:avLst/>
                <a:gdLst>
                  <a:gd name="T0" fmla="*/ 268 w 336"/>
                  <a:gd name="T1" fmla="*/ 126 h 530"/>
                  <a:gd name="T2" fmla="*/ 236 w 336"/>
                  <a:gd name="T3" fmla="*/ 164 h 530"/>
                  <a:gd name="T4" fmla="*/ 218 w 336"/>
                  <a:gd name="T5" fmla="*/ 228 h 530"/>
                  <a:gd name="T6" fmla="*/ 184 w 336"/>
                  <a:gd name="T7" fmla="*/ 180 h 530"/>
                  <a:gd name="T8" fmla="*/ 190 w 336"/>
                  <a:gd name="T9" fmla="*/ 166 h 530"/>
                  <a:gd name="T10" fmla="*/ 148 w 336"/>
                  <a:gd name="T11" fmla="*/ 160 h 530"/>
                  <a:gd name="T12" fmla="*/ 134 w 336"/>
                  <a:gd name="T13" fmla="*/ 174 h 530"/>
                  <a:gd name="T14" fmla="*/ 118 w 336"/>
                  <a:gd name="T15" fmla="*/ 186 h 530"/>
                  <a:gd name="T16" fmla="*/ 142 w 336"/>
                  <a:gd name="T17" fmla="*/ 208 h 530"/>
                  <a:gd name="T18" fmla="*/ 110 w 336"/>
                  <a:gd name="T19" fmla="*/ 190 h 530"/>
                  <a:gd name="T20" fmla="*/ 76 w 336"/>
                  <a:gd name="T21" fmla="*/ 210 h 530"/>
                  <a:gd name="T22" fmla="*/ 52 w 336"/>
                  <a:gd name="T23" fmla="*/ 236 h 530"/>
                  <a:gd name="T24" fmla="*/ 28 w 336"/>
                  <a:gd name="T25" fmla="*/ 258 h 530"/>
                  <a:gd name="T26" fmla="*/ 14 w 336"/>
                  <a:gd name="T27" fmla="*/ 296 h 530"/>
                  <a:gd name="T28" fmla="*/ 4 w 336"/>
                  <a:gd name="T29" fmla="*/ 334 h 530"/>
                  <a:gd name="T30" fmla="*/ 10 w 336"/>
                  <a:gd name="T31" fmla="*/ 392 h 530"/>
                  <a:gd name="T32" fmla="*/ 22 w 336"/>
                  <a:gd name="T33" fmla="*/ 414 h 530"/>
                  <a:gd name="T34" fmla="*/ 34 w 336"/>
                  <a:gd name="T35" fmla="*/ 400 h 530"/>
                  <a:gd name="T36" fmla="*/ 72 w 336"/>
                  <a:gd name="T37" fmla="*/ 402 h 530"/>
                  <a:gd name="T38" fmla="*/ 98 w 336"/>
                  <a:gd name="T39" fmla="*/ 384 h 530"/>
                  <a:gd name="T40" fmla="*/ 140 w 336"/>
                  <a:gd name="T41" fmla="*/ 372 h 530"/>
                  <a:gd name="T42" fmla="*/ 182 w 336"/>
                  <a:gd name="T43" fmla="*/ 408 h 530"/>
                  <a:gd name="T44" fmla="*/ 202 w 336"/>
                  <a:gd name="T45" fmla="*/ 402 h 530"/>
                  <a:gd name="T46" fmla="*/ 236 w 336"/>
                  <a:gd name="T47" fmla="*/ 454 h 530"/>
                  <a:gd name="T48" fmla="*/ 272 w 336"/>
                  <a:gd name="T49" fmla="*/ 470 h 530"/>
                  <a:gd name="T50" fmla="*/ 262 w 336"/>
                  <a:gd name="T51" fmla="*/ 502 h 530"/>
                  <a:gd name="T52" fmla="*/ 286 w 336"/>
                  <a:gd name="T53" fmla="*/ 526 h 530"/>
                  <a:gd name="T54" fmla="*/ 286 w 336"/>
                  <a:gd name="T55" fmla="*/ 496 h 530"/>
                  <a:gd name="T56" fmla="*/ 270 w 336"/>
                  <a:gd name="T57" fmla="*/ 486 h 530"/>
                  <a:gd name="T58" fmla="*/ 268 w 336"/>
                  <a:gd name="T59" fmla="*/ 468 h 530"/>
                  <a:gd name="T60" fmla="*/ 280 w 336"/>
                  <a:gd name="T61" fmla="*/ 462 h 530"/>
                  <a:gd name="T62" fmla="*/ 298 w 336"/>
                  <a:gd name="T63" fmla="*/ 450 h 530"/>
                  <a:gd name="T64" fmla="*/ 308 w 336"/>
                  <a:gd name="T65" fmla="*/ 428 h 530"/>
                  <a:gd name="T66" fmla="*/ 306 w 336"/>
                  <a:gd name="T67" fmla="*/ 404 h 530"/>
                  <a:gd name="T68" fmla="*/ 324 w 336"/>
                  <a:gd name="T69" fmla="*/ 384 h 530"/>
                  <a:gd name="T70" fmla="*/ 316 w 336"/>
                  <a:gd name="T71" fmla="*/ 298 h 530"/>
                  <a:gd name="T72" fmla="*/ 278 w 336"/>
                  <a:gd name="T73" fmla="*/ 236 h 530"/>
                  <a:gd name="T74" fmla="*/ 258 w 336"/>
                  <a:gd name="T75" fmla="*/ 168 h 530"/>
                  <a:gd name="T76" fmla="*/ 194 w 336"/>
                  <a:gd name="T77" fmla="*/ 132 h 530"/>
                  <a:gd name="T78" fmla="*/ 198 w 336"/>
                  <a:gd name="T79" fmla="*/ 90 h 530"/>
                  <a:gd name="T80" fmla="*/ 162 w 336"/>
                  <a:gd name="T81" fmla="*/ 64 h 530"/>
                  <a:gd name="T82" fmla="*/ 132 w 336"/>
                  <a:gd name="T83" fmla="*/ 36 h 530"/>
                  <a:gd name="T84" fmla="*/ 116 w 336"/>
                  <a:gd name="T85" fmla="*/ 0 h 530"/>
                  <a:gd name="T86" fmla="*/ 142 w 336"/>
                  <a:gd name="T87" fmla="*/ 18 h 530"/>
                  <a:gd name="T88" fmla="*/ 152 w 336"/>
                  <a:gd name="T89" fmla="*/ 26 h 530"/>
                  <a:gd name="T90" fmla="*/ 162 w 336"/>
                  <a:gd name="T91" fmla="*/ 28 h 530"/>
                  <a:gd name="T92" fmla="*/ 176 w 336"/>
                  <a:gd name="T93" fmla="*/ 36 h 530"/>
                  <a:gd name="T94" fmla="*/ 178 w 336"/>
                  <a:gd name="T95" fmla="*/ 48 h 530"/>
                  <a:gd name="T96" fmla="*/ 184 w 336"/>
                  <a:gd name="T97" fmla="*/ 66 h 530"/>
                  <a:gd name="T98" fmla="*/ 200 w 336"/>
                  <a:gd name="T99" fmla="*/ 70 h 530"/>
                  <a:gd name="T100" fmla="*/ 206 w 336"/>
                  <a:gd name="T101" fmla="*/ 48 h 530"/>
                  <a:gd name="T102" fmla="*/ 228 w 336"/>
                  <a:gd name="T103" fmla="*/ 54 h 530"/>
                  <a:gd name="T104" fmla="*/ 260 w 336"/>
                  <a:gd name="T105" fmla="*/ 80 h 530"/>
                  <a:gd name="T106" fmla="*/ 270 w 336"/>
                  <a:gd name="T107" fmla="*/ 98 h 530"/>
                  <a:gd name="T108" fmla="*/ 290 w 336"/>
                  <a:gd name="T109" fmla="*/ 116 h 530"/>
                  <a:gd name="T110" fmla="*/ 302 w 336"/>
                  <a:gd name="T111" fmla="*/ 152 h 530"/>
                  <a:gd name="T112" fmla="*/ 300 w 336"/>
                  <a:gd name="T113" fmla="*/ 13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 h="530">
                    <a:moveTo>
                      <a:pt x="300" y="138"/>
                    </a:moveTo>
                    <a:lnTo>
                      <a:pt x="288" y="136"/>
                    </a:lnTo>
                    <a:lnTo>
                      <a:pt x="278" y="132"/>
                    </a:lnTo>
                    <a:lnTo>
                      <a:pt x="268" y="126"/>
                    </a:lnTo>
                    <a:lnTo>
                      <a:pt x="260" y="124"/>
                    </a:lnTo>
                    <a:lnTo>
                      <a:pt x="252" y="128"/>
                    </a:lnTo>
                    <a:lnTo>
                      <a:pt x="244" y="142"/>
                    </a:lnTo>
                    <a:lnTo>
                      <a:pt x="236" y="164"/>
                    </a:lnTo>
                    <a:lnTo>
                      <a:pt x="234" y="188"/>
                    </a:lnTo>
                    <a:lnTo>
                      <a:pt x="234" y="210"/>
                    </a:lnTo>
                    <a:lnTo>
                      <a:pt x="236" y="234"/>
                    </a:lnTo>
                    <a:lnTo>
                      <a:pt x="218" y="228"/>
                    </a:lnTo>
                    <a:lnTo>
                      <a:pt x="202" y="216"/>
                    </a:lnTo>
                    <a:lnTo>
                      <a:pt x="190" y="200"/>
                    </a:lnTo>
                    <a:lnTo>
                      <a:pt x="184" y="182"/>
                    </a:lnTo>
                    <a:lnTo>
                      <a:pt x="184" y="180"/>
                    </a:lnTo>
                    <a:lnTo>
                      <a:pt x="186" y="176"/>
                    </a:lnTo>
                    <a:lnTo>
                      <a:pt x="190" y="172"/>
                    </a:lnTo>
                    <a:lnTo>
                      <a:pt x="190" y="170"/>
                    </a:lnTo>
                    <a:lnTo>
                      <a:pt x="190" y="166"/>
                    </a:lnTo>
                    <a:lnTo>
                      <a:pt x="184" y="158"/>
                    </a:lnTo>
                    <a:lnTo>
                      <a:pt x="172" y="156"/>
                    </a:lnTo>
                    <a:lnTo>
                      <a:pt x="158" y="156"/>
                    </a:lnTo>
                    <a:lnTo>
                      <a:pt x="148" y="160"/>
                    </a:lnTo>
                    <a:lnTo>
                      <a:pt x="142" y="162"/>
                    </a:lnTo>
                    <a:lnTo>
                      <a:pt x="140" y="166"/>
                    </a:lnTo>
                    <a:lnTo>
                      <a:pt x="136" y="170"/>
                    </a:lnTo>
                    <a:lnTo>
                      <a:pt x="134" y="174"/>
                    </a:lnTo>
                    <a:lnTo>
                      <a:pt x="132" y="178"/>
                    </a:lnTo>
                    <a:lnTo>
                      <a:pt x="128" y="182"/>
                    </a:lnTo>
                    <a:lnTo>
                      <a:pt x="124" y="184"/>
                    </a:lnTo>
                    <a:lnTo>
                      <a:pt x="118" y="186"/>
                    </a:lnTo>
                    <a:lnTo>
                      <a:pt x="132" y="190"/>
                    </a:lnTo>
                    <a:lnTo>
                      <a:pt x="144" y="194"/>
                    </a:lnTo>
                    <a:lnTo>
                      <a:pt x="154" y="202"/>
                    </a:lnTo>
                    <a:lnTo>
                      <a:pt x="142" y="208"/>
                    </a:lnTo>
                    <a:lnTo>
                      <a:pt x="132" y="206"/>
                    </a:lnTo>
                    <a:lnTo>
                      <a:pt x="124" y="202"/>
                    </a:lnTo>
                    <a:lnTo>
                      <a:pt x="118" y="196"/>
                    </a:lnTo>
                    <a:lnTo>
                      <a:pt x="110" y="190"/>
                    </a:lnTo>
                    <a:lnTo>
                      <a:pt x="100" y="188"/>
                    </a:lnTo>
                    <a:lnTo>
                      <a:pt x="88" y="192"/>
                    </a:lnTo>
                    <a:lnTo>
                      <a:pt x="82" y="200"/>
                    </a:lnTo>
                    <a:lnTo>
                      <a:pt x="76" y="210"/>
                    </a:lnTo>
                    <a:lnTo>
                      <a:pt x="70" y="220"/>
                    </a:lnTo>
                    <a:lnTo>
                      <a:pt x="60" y="228"/>
                    </a:lnTo>
                    <a:lnTo>
                      <a:pt x="48" y="230"/>
                    </a:lnTo>
                    <a:lnTo>
                      <a:pt x="52" y="236"/>
                    </a:lnTo>
                    <a:lnTo>
                      <a:pt x="54" y="242"/>
                    </a:lnTo>
                    <a:lnTo>
                      <a:pt x="56" y="250"/>
                    </a:lnTo>
                    <a:lnTo>
                      <a:pt x="42" y="254"/>
                    </a:lnTo>
                    <a:lnTo>
                      <a:pt x="28" y="258"/>
                    </a:lnTo>
                    <a:lnTo>
                      <a:pt x="18" y="262"/>
                    </a:lnTo>
                    <a:lnTo>
                      <a:pt x="12" y="270"/>
                    </a:lnTo>
                    <a:lnTo>
                      <a:pt x="10" y="280"/>
                    </a:lnTo>
                    <a:lnTo>
                      <a:pt x="14" y="296"/>
                    </a:lnTo>
                    <a:lnTo>
                      <a:pt x="4" y="300"/>
                    </a:lnTo>
                    <a:lnTo>
                      <a:pt x="0" y="310"/>
                    </a:lnTo>
                    <a:lnTo>
                      <a:pt x="0" y="322"/>
                    </a:lnTo>
                    <a:lnTo>
                      <a:pt x="4" y="334"/>
                    </a:lnTo>
                    <a:lnTo>
                      <a:pt x="6" y="346"/>
                    </a:lnTo>
                    <a:lnTo>
                      <a:pt x="8" y="356"/>
                    </a:lnTo>
                    <a:lnTo>
                      <a:pt x="8" y="372"/>
                    </a:lnTo>
                    <a:lnTo>
                      <a:pt x="10" y="392"/>
                    </a:lnTo>
                    <a:lnTo>
                      <a:pt x="12" y="406"/>
                    </a:lnTo>
                    <a:lnTo>
                      <a:pt x="12" y="414"/>
                    </a:lnTo>
                    <a:lnTo>
                      <a:pt x="18" y="414"/>
                    </a:lnTo>
                    <a:lnTo>
                      <a:pt x="22" y="414"/>
                    </a:lnTo>
                    <a:lnTo>
                      <a:pt x="24" y="410"/>
                    </a:lnTo>
                    <a:lnTo>
                      <a:pt x="28" y="408"/>
                    </a:lnTo>
                    <a:lnTo>
                      <a:pt x="32" y="404"/>
                    </a:lnTo>
                    <a:lnTo>
                      <a:pt x="34" y="400"/>
                    </a:lnTo>
                    <a:lnTo>
                      <a:pt x="38" y="398"/>
                    </a:lnTo>
                    <a:lnTo>
                      <a:pt x="50" y="398"/>
                    </a:lnTo>
                    <a:lnTo>
                      <a:pt x="60" y="400"/>
                    </a:lnTo>
                    <a:lnTo>
                      <a:pt x="72" y="402"/>
                    </a:lnTo>
                    <a:lnTo>
                      <a:pt x="86" y="396"/>
                    </a:lnTo>
                    <a:lnTo>
                      <a:pt x="90" y="392"/>
                    </a:lnTo>
                    <a:lnTo>
                      <a:pt x="94" y="388"/>
                    </a:lnTo>
                    <a:lnTo>
                      <a:pt x="98" y="384"/>
                    </a:lnTo>
                    <a:lnTo>
                      <a:pt x="102" y="378"/>
                    </a:lnTo>
                    <a:lnTo>
                      <a:pt x="108" y="374"/>
                    </a:lnTo>
                    <a:lnTo>
                      <a:pt x="124" y="372"/>
                    </a:lnTo>
                    <a:lnTo>
                      <a:pt x="140" y="372"/>
                    </a:lnTo>
                    <a:lnTo>
                      <a:pt x="156" y="372"/>
                    </a:lnTo>
                    <a:lnTo>
                      <a:pt x="164" y="388"/>
                    </a:lnTo>
                    <a:lnTo>
                      <a:pt x="174" y="396"/>
                    </a:lnTo>
                    <a:lnTo>
                      <a:pt x="182" y="408"/>
                    </a:lnTo>
                    <a:lnTo>
                      <a:pt x="188" y="400"/>
                    </a:lnTo>
                    <a:lnTo>
                      <a:pt x="194" y="392"/>
                    </a:lnTo>
                    <a:lnTo>
                      <a:pt x="200" y="384"/>
                    </a:lnTo>
                    <a:lnTo>
                      <a:pt x="202" y="402"/>
                    </a:lnTo>
                    <a:lnTo>
                      <a:pt x="200" y="418"/>
                    </a:lnTo>
                    <a:lnTo>
                      <a:pt x="210" y="428"/>
                    </a:lnTo>
                    <a:lnTo>
                      <a:pt x="224" y="440"/>
                    </a:lnTo>
                    <a:lnTo>
                      <a:pt x="236" y="454"/>
                    </a:lnTo>
                    <a:lnTo>
                      <a:pt x="248" y="464"/>
                    </a:lnTo>
                    <a:lnTo>
                      <a:pt x="260" y="468"/>
                    </a:lnTo>
                    <a:lnTo>
                      <a:pt x="272" y="462"/>
                    </a:lnTo>
                    <a:lnTo>
                      <a:pt x="272" y="470"/>
                    </a:lnTo>
                    <a:lnTo>
                      <a:pt x="268" y="478"/>
                    </a:lnTo>
                    <a:lnTo>
                      <a:pt x="262" y="486"/>
                    </a:lnTo>
                    <a:lnTo>
                      <a:pt x="258" y="496"/>
                    </a:lnTo>
                    <a:lnTo>
                      <a:pt x="262" y="502"/>
                    </a:lnTo>
                    <a:lnTo>
                      <a:pt x="266" y="512"/>
                    </a:lnTo>
                    <a:lnTo>
                      <a:pt x="274" y="522"/>
                    </a:lnTo>
                    <a:lnTo>
                      <a:pt x="278" y="530"/>
                    </a:lnTo>
                    <a:lnTo>
                      <a:pt x="286" y="526"/>
                    </a:lnTo>
                    <a:lnTo>
                      <a:pt x="290" y="516"/>
                    </a:lnTo>
                    <a:lnTo>
                      <a:pt x="292" y="506"/>
                    </a:lnTo>
                    <a:lnTo>
                      <a:pt x="292" y="496"/>
                    </a:lnTo>
                    <a:lnTo>
                      <a:pt x="286" y="496"/>
                    </a:lnTo>
                    <a:lnTo>
                      <a:pt x="280" y="496"/>
                    </a:lnTo>
                    <a:lnTo>
                      <a:pt x="276" y="494"/>
                    </a:lnTo>
                    <a:lnTo>
                      <a:pt x="272" y="490"/>
                    </a:lnTo>
                    <a:lnTo>
                      <a:pt x="270" y="486"/>
                    </a:lnTo>
                    <a:lnTo>
                      <a:pt x="268" y="480"/>
                    </a:lnTo>
                    <a:lnTo>
                      <a:pt x="266" y="474"/>
                    </a:lnTo>
                    <a:lnTo>
                      <a:pt x="268" y="470"/>
                    </a:lnTo>
                    <a:lnTo>
                      <a:pt x="268" y="468"/>
                    </a:lnTo>
                    <a:lnTo>
                      <a:pt x="270" y="466"/>
                    </a:lnTo>
                    <a:lnTo>
                      <a:pt x="274" y="464"/>
                    </a:lnTo>
                    <a:lnTo>
                      <a:pt x="276" y="464"/>
                    </a:lnTo>
                    <a:lnTo>
                      <a:pt x="280" y="462"/>
                    </a:lnTo>
                    <a:lnTo>
                      <a:pt x="284" y="460"/>
                    </a:lnTo>
                    <a:lnTo>
                      <a:pt x="290" y="456"/>
                    </a:lnTo>
                    <a:lnTo>
                      <a:pt x="294" y="452"/>
                    </a:lnTo>
                    <a:lnTo>
                      <a:pt x="298" y="450"/>
                    </a:lnTo>
                    <a:lnTo>
                      <a:pt x="302" y="446"/>
                    </a:lnTo>
                    <a:lnTo>
                      <a:pt x="306" y="440"/>
                    </a:lnTo>
                    <a:lnTo>
                      <a:pt x="308" y="432"/>
                    </a:lnTo>
                    <a:lnTo>
                      <a:pt x="308" y="428"/>
                    </a:lnTo>
                    <a:lnTo>
                      <a:pt x="308" y="422"/>
                    </a:lnTo>
                    <a:lnTo>
                      <a:pt x="306" y="416"/>
                    </a:lnTo>
                    <a:lnTo>
                      <a:pt x="306" y="410"/>
                    </a:lnTo>
                    <a:lnTo>
                      <a:pt x="306" y="404"/>
                    </a:lnTo>
                    <a:lnTo>
                      <a:pt x="310" y="398"/>
                    </a:lnTo>
                    <a:lnTo>
                      <a:pt x="314" y="394"/>
                    </a:lnTo>
                    <a:lnTo>
                      <a:pt x="320" y="390"/>
                    </a:lnTo>
                    <a:lnTo>
                      <a:pt x="324" y="384"/>
                    </a:lnTo>
                    <a:lnTo>
                      <a:pt x="336" y="362"/>
                    </a:lnTo>
                    <a:lnTo>
                      <a:pt x="336" y="340"/>
                    </a:lnTo>
                    <a:lnTo>
                      <a:pt x="328" y="318"/>
                    </a:lnTo>
                    <a:lnTo>
                      <a:pt x="316" y="298"/>
                    </a:lnTo>
                    <a:lnTo>
                      <a:pt x="300" y="278"/>
                    </a:lnTo>
                    <a:lnTo>
                      <a:pt x="288" y="262"/>
                    </a:lnTo>
                    <a:lnTo>
                      <a:pt x="280" y="250"/>
                    </a:lnTo>
                    <a:lnTo>
                      <a:pt x="278" y="236"/>
                    </a:lnTo>
                    <a:lnTo>
                      <a:pt x="276" y="220"/>
                    </a:lnTo>
                    <a:lnTo>
                      <a:pt x="274" y="200"/>
                    </a:lnTo>
                    <a:lnTo>
                      <a:pt x="268" y="182"/>
                    </a:lnTo>
                    <a:lnTo>
                      <a:pt x="258" y="168"/>
                    </a:lnTo>
                    <a:lnTo>
                      <a:pt x="242" y="156"/>
                    </a:lnTo>
                    <a:lnTo>
                      <a:pt x="226" y="150"/>
                    </a:lnTo>
                    <a:lnTo>
                      <a:pt x="208" y="142"/>
                    </a:lnTo>
                    <a:lnTo>
                      <a:pt x="194" y="132"/>
                    </a:lnTo>
                    <a:lnTo>
                      <a:pt x="188" y="120"/>
                    </a:lnTo>
                    <a:lnTo>
                      <a:pt x="190" y="110"/>
                    </a:lnTo>
                    <a:lnTo>
                      <a:pt x="194" y="100"/>
                    </a:lnTo>
                    <a:lnTo>
                      <a:pt x="198" y="90"/>
                    </a:lnTo>
                    <a:lnTo>
                      <a:pt x="198" y="80"/>
                    </a:lnTo>
                    <a:lnTo>
                      <a:pt x="190" y="76"/>
                    </a:lnTo>
                    <a:lnTo>
                      <a:pt x="178" y="70"/>
                    </a:lnTo>
                    <a:lnTo>
                      <a:pt x="162" y="64"/>
                    </a:lnTo>
                    <a:lnTo>
                      <a:pt x="150" y="56"/>
                    </a:lnTo>
                    <a:lnTo>
                      <a:pt x="144" y="48"/>
                    </a:lnTo>
                    <a:lnTo>
                      <a:pt x="146" y="40"/>
                    </a:lnTo>
                    <a:lnTo>
                      <a:pt x="132" y="36"/>
                    </a:lnTo>
                    <a:lnTo>
                      <a:pt x="120" y="28"/>
                    </a:lnTo>
                    <a:lnTo>
                      <a:pt x="110" y="18"/>
                    </a:lnTo>
                    <a:lnTo>
                      <a:pt x="104" y="4"/>
                    </a:lnTo>
                    <a:lnTo>
                      <a:pt x="116" y="0"/>
                    </a:lnTo>
                    <a:lnTo>
                      <a:pt x="124" y="0"/>
                    </a:lnTo>
                    <a:lnTo>
                      <a:pt x="130" y="4"/>
                    </a:lnTo>
                    <a:lnTo>
                      <a:pt x="136" y="10"/>
                    </a:lnTo>
                    <a:lnTo>
                      <a:pt x="142" y="18"/>
                    </a:lnTo>
                    <a:lnTo>
                      <a:pt x="146" y="22"/>
                    </a:lnTo>
                    <a:lnTo>
                      <a:pt x="148" y="24"/>
                    </a:lnTo>
                    <a:lnTo>
                      <a:pt x="150" y="26"/>
                    </a:lnTo>
                    <a:lnTo>
                      <a:pt x="152" y="26"/>
                    </a:lnTo>
                    <a:lnTo>
                      <a:pt x="154" y="26"/>
                    </a:lnTo>
                    <a:lnTo>
                      <a:pt x="156" y="26"/>
                    </a:lnTo>
                    <a:lnTo>
                      <a:pt x="158" y="28"/>
                    </a:lnTo>
                    <a:lnTo>
                      <a:pt x="162" y="28"/>
                    </a:lnTo>
                    <a:lnTo>
                      <a:pt x="168" y="30"/>
                    </a:lnTo>
                    <a:lnTo>
                      <a:pt x="172" y="32"/>
                    </a:lnTo>
                    <a:lnTo>
                      <a:pt x="174" y="34"/>
                    </a:lnTo>
                    <a:lnTo>
                      <a:pt x="176" y="36"/>
                    </a:lnTo>
                    <a:lnTo>
                      <a:pt x="176" y="38"/>
                    </a:lnTo>
                    <a:lnTo>
                      <a:pt x="176" y="42"/>
                    </a:lnTo>
                    <a:lnTo>
                      <a:pt x="176" y="44"/>
                    </a:lnTo>
                    <a:lnTo>
                      <a:pt x="178" y="48"/>
                    </a:lnTo>
                    <a:lnTo>
                      <a:pt x="180" y="54"/>
                    </a:lnTo>
                    <a:lnTo>
                      <a:pt x="180" y="58"/>
                    </a:lnTo>
                    <a:lnTo>
                      <a:pt x="182" y="62"/>
                    </a:lnTo>
                    <a:lnTo>
                      <a:pt x="184" y="66"/>
                    </a:lnTo>
                    <a:lnTo>
                      <a:pt x="186" y="68"/>
                    </a:lnTo>
                    <a:lnTo>
                      <a:pt x="190" y="70"/>
                    </a:lnTo>
                    <a:lnTo>
                      <a:pt x="194" y="70"/>
                    </a:lnTo>
                    <a:lnTo>
                      <a:pt x="200" y="70"/>
                    </a:lnTo>
                    <a:lnTo>
                      <a:pt x="200" y="62"/>
                    </a:lnTo>
                    <a:lnTo>
                      <a:pt x="200" y="56"/>
                    </a:lnTo>
                    <a:lnTo>
                      <a:pt x="202" y="50"/>
                    </a:lnTo>
                    <a:lnTo>
                      <a:pt x="206" y="48"/>
                    </a:lnTo>
                    <a:lnTo>
                      <a:pt x="208" y="46"/>
                    </a:lnTo>
                    <a:lnTo>
                      <a:pt x="214" y="48"/>
                    </a:lnTo>
                    <a:lnTo>
                      <a:pt x="220" y="50"/>
                    </a:lnTo>
                    <a:lnTo>
                      <a:pt x="228" y="54"/>
                    </a:lnTo>
                    <a:lnTo>
                      <a:pt x="240" y="62"/>
                    </a:lnTo>
                    <a:lnTo>
                      <a:pt x="250" y="68"/>
                    </a:lnTo>
                    <a:lnTo>
                      <a:pt x="256" y="74"/>
                    </a:lnTo>
                    <a:lnTo>
                      <a:pt x="260" y="80"/>
                    </a:lnTo>
                    <a:lnTo>
                      <a:pt x="262" y="86"/>
                    </a:lnTo>
                    <a:lnTo>
                      <a:pt x="264" y="92"/>
                    </a:lnTo>
                    <a:lnTo>
                      <a:pt x="268" y="96"/>
                    </a:lnTo>
                    <a:lnTo>
                      <a:pt x="270" y="98"/>
                    </a:lnTo>
                    <a:lnTo>
                      <a:pt x="274" y="98"/>
                    </a:lnTo>
                    <a:lnTo>
                      <a:pt x="276" y="100"/>
                    </a:lnTo>
                    <a:lnTo>
                      <a:pt x="280" y="100"/>
                    </a:lnTo>
                    <a:lnTo>
                      <a:pt x="290" y="116"/>
                    </a:lnTo>
                    <a:lnTo>
                      <a:pt x="302" y="132"/>
                    </a:lnTo>
                    <a:lnTo>
                      <a:pt x="316" y="146"/>
                    </a:lnTo>
                    <a:lnTo>
                      <a:pt x="310" y="150"/>
                    </a:lnTo>
                    <a:lnTo>
                      <a:pt x="302" y="152"/>
                    </a:lnTo>
                    <a:lnTo>
                      <a:pt x="294" y="152"/>
                    </a:lnTo>
                    <a:lnTo>
                      <a:pt x="296" y="150"/>
                    </a:lnTo>
                    <a:lnTo>
                      <a:pt x="298" y="150"/>
                    </a:lnTo>
                    <a:lnTo>
                      <a:pt x="300" y="138"/>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7" name="Freeform 35"/>
              <p:cNvSpPr>
                <a:spLocks noChangeArrowheads="1"/>
              </p:cNvSpPr>
              <p:nvPr/>
            </p:nvSpPr>
            <p:spPr bwMode="auto">
              <a:xfrm>
                <a:off x="2110" y="1020"/>
                <a:ext cx="336" cy="530"/>
              </a:xfrm>
              <a:custGeom>
                <a:avLst/>
                <a:gdLst>
                  <a:gd name="T0" fmla="*/ 268 w 336"/>
                  <a:gd name="T1" fmla="*/ 126 h 530"/>
                  <a:gd name="T2" fmla="*/ 236 w 336"/>
                  <a:gd name="T3" fmla="*/ 164 h 530"/>
                  <a:gd name="T4" fmla="*/ 218 w 336"/>
                  <a:gd name="T5" fmla="*/ 228 h 530"/>
                  <a:gd name="T6" fmla="*/ 184 w 336"/>
                  <a:gd name="T7" fmla="*/ 180 h 530"/>
                  <a:gd name="T8" fmla="*/ 190 w 336"/>
                  <a:gd name="T9" fmla="*/ 166 h 530"/>
                  <a:gd name="T10" fmla="*/ 148 w 336"/>
                  <a:gd name="T11" fmla="*/ 160 h 530"/>
                  <a:gd name="T12" fmla="*/ 134 w 336"/>
                  <a:gd name="T13" fmla="*/ 174 h 530"/>
                  <a:gd name="T14" fmla="*/ 118 w 336"/>
                  <a:gd name="T15" fmla="*/ 186 h 530"/>
                  <a:gd name="T16" fmla="*/ 142 w 336"/>
                  <a:gd name="T17" fmla="*/ 208 h 530"/>
                  <a:gd name="T18" fmla="*/ 110 w 336"/>
                  <a:gd name="T19" fmla="*/ 190 h 530"/>
                  <a:gd name="T20" fmla="*/ 76 w 336"/>
                  <a:gd name="T21" fmla="*/ 210 h 530"/>
                  <a:gd name="T22" fmla="*/ 52 w 336"/>
                  <a:gd name="T23" fmla="*/ 236 h 530"/>
                  <a:gd name="T24" fmla="*/ 28 w 336"/>
                  <a:gd name="T25" fmla="*/ 258 h 530"/>
                  <a:gd name="T26" fmla="*/ 14 w 336"/>
                  <a:gd name="T27" fmla="*/ 296 h 530"/>
                  <a:gd name="T28" fmla="*/ 4 w 336"/>
                  <a:gd name="T29" fmla="*/ 334 h 530"/>
                  <a:gd name="T30" fmla="*/ 10 w 336"/>
                  <a:gd name="T31" fmla="*/ 392 h 530"/>
                  <a:gd name="T32" fmla="*/ 22 w 336"/>
                  <a:gd name="T33" fmla="*/ 414 h 530"/>
                  <a:gd name="T34" fmla="*/ 34 w 336"/>
                  <a:gd name="T35" fmla="*/ 400 h 530"/>
                  <a:gd name="T36" fmla="*/ 72 w 336"/>
                  <a:gd name="T37" fmla="*/ 402 h 530"/>
                  <a:gd name="T38" fmla="*/ 98 w 336"/>
                  <a:gd name="T39" fmla="*/ 384 h 530"/>
                  <a:gd name="T40" fmla="*/ 140 w 336"/>
                  <a:gd name="T41" fmla="*/ 372 h 530"/>
                  <a:gd name="T42" fmla="*/ 182 w 336"/>
                  <a:gd name="T43" fmla="*/ 408 h 530"/>
                  <a:gd name="T44" fmla="*/ 202 w 336"/>
                  <a:gd name="T45" fmla="*/ 402 h 530"/>
                  <a:gd name="T46" fmla="*/ 236 w 336"/>
                  <a:gd name="T47" fmla="*/ 454 h 530"/>
                  <a:gd name="T48" fmla="*/ 272 w 336"/>
                  <a:gd name="T49" fmla="*/ 470 h 530"/>
                  <a:gd name="T50" fmla="*/ 262 w 336"/>
                  <a:gd name="T51" fmla="*/ 502 h 530"/>
                  <a:gd name="T52" fmla="*/ 286 w 336"/>
                  <a:gd name="T53" fmla="*/ 526 h 530"/>
                  <a:gd name="T54" fmla="*/ 286 w 336"/>
                  <a:gd name="T55" fmla="*/ 496 h 530"/>
                  <a:gd name="T56" fmla="*/ 270 w 336"/>
                  <a:gd name="T57" fmla="*/ 486 h 530"/>
                  <a:gd name="T58" fmla="*/ 268 w 336"/>
                  <a:gd name="T59" fmla="*/ 468 h 530"/>
                  <a:gd name="T60" fmla="*/ 280 w 336"/>
                  <a:gd name="T61" fmla="*/ 462 h 530"/>
                  <a:gd name="T62" fmla="*/ 298 w 336"/>
                  <a:gd name="T63" fmla="*/ 450 h 530"/>
                  <a:gd name="T64" fmla="*/ 308 w 336"/>
                  <a:gd name="T65" fmla="*/ 428 h 530"/>
                  <a:gd name="T66" fmla="*/ 306 w 336"/>
                  <a:gd name="T67" fmla="*/ 404 h 530"/>
                  <a:gd name="T68" fmla="*/ 324 w 336"/>
                  <a:gd name="T69" fmla="*/ 384 h 530"/>
                  <a:gd name="T70" fmla="*/ 316 w 336"/>
                  <a:gd name="T71" fmla="*/ 298 h 530"/>
                  <a:gd name="T72" fmla="*/ 278 w 336"/>
                  <a:gd name="T73" fmla="*/ 236 h 530"/>
                  <a:gd name="T74" fmla="*/ 258 w 336"/>
                  <a:gd name="T75" fmla="*/ 168 h 530"/>
                  <a:gd name="T76" fmla="*/ 194 w 336"/>
                  <a:gd name="T77" fmla="*/ 132 h 530"/>
                  <a:gd name="T78" fmla="*/ 198 w 336"/>
                  <a:gd name="T79" fmla="*/ 90 h 530"/>
                  <a:gd name="T80" fmla="*/ 162 w 336"/>
                  <a:gd name="T81" fmla="*/ 64 h 530"/>
                  <a:gd name="T82" fmla="*/ 132 w 336"/>
                  <a:gd name="T83" fmla="*/ 36 h 530"/>
                  <a:gd name="T84" fmla="*/ 116 w 336"/>
                  <a:gd name="T85" fmla="*/ 0 h 530"/>
                  <a:gd name="T86" fmla="*/ 142 w 336"/>
                  <a:gd name="T87" fmla="*/ 18 h 530"/>
                  <a:gd name="T88" fmla="*/ 152 w 336"/>
                  <a:gd name="T89" fmla="*/ 26 h 530"/>
                  <a:gd name="T90" fmla="*/ 162 w 336"/>
                  <a:gd name="T91" fmla="*/ 28 h 530"/>
                  <a:gd name="T92" fmla="*/ 176 w 336"/>
                  <a:gd name="T93" fmla="*/ 36 h 530"/>
                  <a:gd name="T94" fmla="*/ 178 w 336"/>
                  <a:gd name="T95" fmla="*/ 48 h 530"/>
                  <a:gd name="T96" fmla="*/ 184 w 336"/>
                  <a:gd name="T97" fmla="*/ 66 h 530"/>
                  <a:gd name="T98" fmla="*/ 200 w 336"/>
                  <a:gd name="T99" fmla="*/ 70 h 530"/>
                  <a:gd name="T100" fmla="*/ 206 w 336"/>
                  <a:gd name="T101" fmla="*/ 48 h 530"/>
                  <a:gd name="T102" fmla="*/ 228 w 336"/>
                  <a:gd name="T103" fmla="*/ 54 h 530"/>
                  <a:gd name="T104" fmla="*/ 260 w 336"/>
                  <a:gd name="T105" fmla="*/ 80 h 530"/>
                  <a:gd name="T106" fmla="*/ 270 w 336"/>
                  <a:gd name="T107" fmla="*/ 98 h 530"/>
                  <a:gd name="T108" fmla="*/ 290 w 336"/>
                  <a:gd name="T109" fmla="*/ 116 h 530"/>
                  <a:gd name="T110" fmla="*/ 302 w 336"/>
                  <a:gd name="T111" fmla="*/ 15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530">
                    <a:moveTo>
                      <a:pt x="300" y="138"/>
                    </a:moveTo>
                    <a:lnTo>
                      <a:pt x="288" y="136"/>
                    </a:lnTo>
                    <a:lnTo>
                      <a:pt x="278" y="132"/>
                    </a:lnTo>
                    <a:lnTo>
                      <a:pt x="268" y="126"/>
                    </a:lnTo>
                    <a:lnTo>
                      <a:pt x="260" y="124"/>
                    </a:lnTo>
                    <a:lnTo>
                      <a:pt x="252" y="128"/>
                    </a:lnTo>
                    <a:lnTo>
                      <a:pt x="244" y="142"/>
                    </a:lnTo>
                    <a:lnTo>
                      <a:pt x="236" y="164"/>
                    </a:lnTo>
                    <a:lnTo>
                      <a:pt x="234" y="188"/>
                    </a:lnTo>
                    <a:lnTo>
                      <a:pt x="234" y="210"/>
                    </a:lnTo>
                    <a:lnTo>
                      <a:pt x="236" y="234"/>
                    </a:lnTo>
                    <a:lnTo>
                      <a:pt x="218" y="228"/>
                    </a:lnTo>
                    <a:lnTo>
                      <a:pt x="202" y="216"/>
                    </a:lnTo>
                    <a:lnTo>
                      <a:pt x="190" y="200"/>
                    </a:lnTo>
                    <a:lnTo>
                      <a:pt x="184" y="182"/>
                    </a:lnTo>
                    <a:lnTo>
                      <a:pt x="184" y="180"/>
                    </a:lnTo>
                    <a:lnTo>
                      <a:pt x="186" y="176"/>
                    </a:lnTo>
                    <a:lnTo>
                      <a:pt x="190" y="172"/>
                    </a:lnTo>
                    <a:lnTo>
                      <a:pt x="190" y="170"/>
                    </a:lnTo>
                    <a:lnTo>
                      <a:pt x="190" y="166"/>
                    </a:lnTo>
                    <a:lnTo>
                      <a:pt x="184" y="158"/>
                    </a:lnTo>
                    <a:lnTo>
                      <a:pt x="172" y="156"/>
                    </a:lnTo>
                    <a:lnTo>
                      <a:pt x="158" y="156"/>
                    </a:lnTo>
                    <a:lnTo>
                      <a:pt x="148" y="160"/>
                    </a:lnTo>
                    <a:lnTo>
                      <a:pt x="142" y="162"/>
                    </a:lnTo>
                    <a:lnTo>
                      <a:pt x="140" y="166"/>
                    </a:lnTo>
                    <a:lnTo>
                      <a:pt x="136" y="170"/>
                    </a:lnTo>
                    <a:lnTo>
                      <a:pt x="134" y="174"/>
                    </a:lnTo>
                    <a:lnTo>
                      <a:pt x="132" y="178"/>
                    </a:lnTo>
                    <a:lnTo>
                      <a:pt x="128" y="182"/>
                    </a:lnTo>
                    <a:lnTo>
                      <a:pt x="124" y="184"/>
                    </a:lnTo>
                    <a:lnTo>
                      <a:pt x="118" y="186"/>
                    </a:lnTo>
                    <a:lnTo>
                      <a:pt x="132" y="190"/>
                    </a:lnTo>
                    <a:lnTo>
                      <a:pt x="144" y="194"/>
                    </a:lnTo>
                    <a:lnTo>
                      <a:pt x="154" y="202"/>
                    </a:lnTo>
                    <a:lnTo>
                      <a:pt x="142" y="208"/>
                    </a:lnTo>
                    <a:lnTo>
                      <a:pt x="132" y="206"/>
                    </a:lnTo>
                    <a:lnTo>
                      <a:pt x="124" y="202"/>
                    </a:lnTo>
                    <a:lnTo>
                      <a:pt x="118" y="196"/>
                    </a:lnTo>
                    <a:lnTo>
                      <a:pt x="110" y="190"/>
                    </a:lnTo>
                    <a:lnTo>
                      <a:pt x="100" y="188"/>
                    </a:lnTo>
                    <a:lnTo>
                      <a:pt x="88" y="192"/>
                    </a:lnTo>
                    <a:lnTo>
                      <a:pt x="82" y="200"/>
                    </a:lnTo>
                    <a:lnTo>
                      <a:pt x="76" y="210"/>
                    </a:lnTo>
                    <a:lnTo>
                      <a:pt x="70" y="220"/>
                    </a:lnTo>
                    <a:lnTo>
                      <a:pt x="60" y="228"/>
                    </a:lnTo>
                    <a:lnTo>
                      <a:pt x="48" y="230"/>
                    </a:lnTo>
                    <a:lnTo>
                      <a:pt x="52" y="236"/>
                    </a:lnTo>
                    <a:lnTo>
                      <a:pt x="54" y="242"/>
                    </a:lnTo>
                    <a:lnTo>
                      <a:pt x="56" y="250"/>
                    </a:lnTo>
                    <a:lnTo>
                      <a:pt x="42" y="254"/>
                    </a:lnTo>
                    <a:lnTo>
                      <a:pt x="28" y="258"/>
                    </a:lnTo>
                    <a:lnTo>
                      <a:pt x="18" y="262"/>
                    </a:lnTo>
                    <a:lnTo>
                      <a:pt x="12" y="270"/>
                    </a:lnTo>
                    <a:lnTo>
                      <a:pt x="10" y="280"/>
                    </a:lnTo>
                    <a:lnTo>
                      <a:pt x="14" y="296"/>
                    </a:lnTo>
                    <a:lnTo>
                      <a:pt x="4" y="300"/>
                    </a:lnTo>
                    <a:lnTo>
                      <a:pt x="0" y="310"/>
                    </a:lnTo>
                    <a:lnTo>
                      <a:pt x="0" y="322"/>
                    </a:lnTo>
                    <a:lnTo>
                      <a:pt x="4" y="334"/>
                    </a:lnTo>
                    <a:lnTo>
                      <a:pt x="6" y="346"/>
                    </a:lnTo>
                    <a:lnTo>
                      <a:pt x="8" y="356"/>
                    </a:lnTo>
                    <a:lnTo>
                      <a:pt x="8" y="372"/>
                    </a:lnTo>
                    <a:lnTo>
                      <a:pt x="10" y="392"/>
                    </a:lnTo>
                    <a:lnTo>
                      <a:pt x="12" y="406"/>
                    </a:lnTo>
                    <a:lnTo>
                      <a:pt x="12" y="414"/>
                    </a:lnTo>
                    <a:lnTo>
                      <a:pt x="18" y="414"/>
                    </a:lnTo>
                    <a:lnTo>
                      <a:pt x="22" y="414"/>
                    </a:lnTo>
                    <a:lnTo>
                      <a:pt x="24" y="410"/>
                    </a:lnTo>
                    <a:lnTo>
                      <a:pt x="28" y="408"/>
                    </a:lnTo>
                    <a:lnTo>
                      <a:pt x="32" y="404"/>
                    </a:lnTo>
                    <a:lnTo>
                      <a:pt x="34" y="400"/>
                    </a:lnTo>
                    <a:lnTo>
                      <a:pt x="38" y="398"/>
                    </a:lnTo>
                    <a:lnTo>
                      <a:pt x="50" y="398"/>
                    </a:lnTo>
                    <a:lnTo>
                      <a:pt x="60" y="400"/>
                    </a:lnTo>
                    <a:lnTo>
                      <a:pt x="72" y="402"/>
                    </a:lnTo>
                    <a:lnTo>
                      <a:pt x="86" y="396"/>
                    </a:lnTo>
                    <a:lnTo>
                      <a:pt x="90" y="392"/>
                    </a:lnTo>
                    <a:lnTo>
                      <a:pt x="94" y="388"/>
                    </a:lnTo>
                    <a:lnTo>
                      <a:pt x="98" y="384"/>
                    </a:lnTo>
                    <a:lnTo>
                      <a:pt x="102" y="378"/>
                    </a:lnTo>
                    <a:lnTo>
                      <a:pt x="108" y="374"/>
                    </a:lnTo>
                    <a:lnTo>
                      <a:pt x="124" y="372"/>
                    </a:lnTo>
                    <a:lnTo>
                      <a:pt x="140" y="372"/>
                    </a:lnTo>
                    <a:lnTo>
                      <a:pt x="156" y="372"/>
                    </a:lnTo>
                    <a:lnTo>
                      <a:pt x="164" y="388"/>
                    </a:lnTo>
                    <a:lnTo>
                      <a:pt x="174" y="396"/>
                    </a:lnTo>
                    <a:lnTo>
                      <a:pt x="182" y="408"/>
                    </a:lnTo>
                    <a:lnTo>
                      <a:pt x="188" y="400"/>
                    </a:lnTo>
                    <a:lnTo>
                      <a:pt x="194" y="392"/>
                    </a:lnTo>
                    <a:lnTo>
                      <a:pt x="200" y="384"/>
                    </a:lnTo>
                    <a:lnTo>
                      <a:pt x="202" y="402"/>
                    </a:lnTo>
                    <a:lnTo>
                      <a:pt x="200" y="418"/>
                    </a:lnTo>
                    <a:lnTo>
                      <a:pt x="210" y="428"/>
                    </a:lnTo>
                    <a:lnTo>
                      <a:pt x="224" y="440"/>
                    </a:lnTo>
                    <a:lnTo>
                      <a:pt x="236" y="454"/>
                    </a:lnTo>
                    <a:lnTo>
                      <a:pt x="248" y="464"/>
                    </a:lnTo>
                    <a:lnTo>
                      <a:pt x="260" y="468"/>
                    </a:lnTo>
                    <a:lnTo>
                      <a:pt x="272" y="462"/>
                    </a:lnTo>
                    <a:lnTo>
                      <a:pt x="272" y="470"/>
                    </a:lnTo>
                    <a:lnTo>
                      <a:pt x="268" y="478"/>
                    </a:lnTo>
                    <a:lnTo>
                      <a:pt x="262" y="486"/>
                    </a:lnTo>
                    <a:lnTo>
                      <a:pt x="258" y="496"/>
                    </a:lnTo>
                    <a:lnTo>
                      <a:pt x="262" y="502"/>
                    </a:lnTo>
                    <a:lnTo>
                      <a:pt x="266" y="512"/>
                    </a:lnTo>
                    <a:lnTo>
                      <a:pt x="274" y="522"/>
                    </a:lnTo>
                    <a:lnTo>
                      <a:pt x="278" y="530"/>
                    </a:lnTo>
                    <a:lnTo>
                      <a:pt x="286" y="526"/>
                    </a:lnTo>
                    <a:lnTo>
                      <a:pt x="290" y="516"/>
                    </a:lnTo>
                    <a:lnTo>
                      <a:pt x="292" y="506"/>
                    </a:lnTo>
                    <a:lnTo>
                      <a:pt x="292" y="496"/>
                    </a:lnTo>
                    <a:lnTo>
                      <a:pt x="286" y="496"/>
                    </a:lnTo>
                    <a:lnTo>
                      <a:pt x="280" y="496"/>
                    </a:lnTo>
                    <a:lnTo>
                      <a:pt x="276" y="494"/>
                    </a:lnTo>
                    <a:lnTo>
                      <a:pt x="272" y="490"/>
                    </a:lnTo>
                    <a:lnTo>
                      <a:pt x="270" y="486"/>
                    </a:lnTo>
                    <a:lnTo>
                      <a:pt x="268" y="480"/>
                    </a:lnTo>
                    <a:lnTo>
                      <a:pt x="266" y="474"/>
                    </a:lnTo>
                    <a:lnTo>
                      <a:pt x="268" y="470"/>
                    </a:lnTo>
                    <a:lnTo>
                      <a:pt x="268" y="468"/>
                    </a:lnTo>
                    <a:lnTo>
                      <a:pt x="270" y="466"/>
                    </a:lnTo>
                    <a:lnTo>
                      <a:pt x="274" y="464"/>
                    </a:lnTo>
                    <a:lnTo>
                      <a:pt x="276" y="464"/>
                    </a:lnTo>
                    <a:lnTo>
                      <a:pt x="280" y="462"/>
                    </a:lnTo>
                    <a:lnTo>
                      <a:pt x="284" y="460"/>
                    </a:lnTo>
                    <a:lnTo>
                      <a:pt x="290" y="456"/>
                    </a:lnTo>
                    <a:lnTo>
                      <a:pt x="294" y="452"/>
                    </a:lnTo>
                    <a:lnTo>
                      <a:pt x="298" y="450"/>
                    </a:lnTo>
                    <a:lnTo>
                      <a:pt x="302" y="446"/>
                    </a:lnTo>
                    <a:lnTo>
                      <a:pt x="306" y="440"/>
                    </a:lnTo>
                    <a:lnTo>
                      <a:pt x="308" y="432"/>
                    </a:lnTo>
                    <a:lnTo>
                      <a:pt x="308" y="428"/>
                    </a:lnTo>
                    <a:lnTo>
                      <a:pt x="308" y="422"/>
                    </a:lnTo>
                    <a:lnTo>
                      <a:pt x="306" y="416"/>
                    </a:lnTo>
                    <a:lnTo>
                      <a:pt x="306" y="410"/>
                    </a:lnTo>
                    <a:lnTo>
                      <a:pt x="306" y="404"/>
                    </a:lnTo>
                    <a:lnTo>
                      <a:pt x="310" y="398"/>
                    </a:lnTo>
                    <a:lnTo>
                      <a:pt x="314" y="394"/>
                    </a:lnTo>
                    <a:lnTo>
                      <a:pt x="320" y="390"/>
                    </a:lnTo>
                    <a:lnTo>
                      <a:pt x="324" y="384"/>
                    </a:lnTo>
                    <a:lnTo>
                      <a:pt x="336" y="362"/>
                    </a:lnTo>
                    <a:lnTo>
                      <a:pt x="336" y="340"/>
                    </a:lnTo>
                    <a:lnTo>
                      <a:pt x="328" y="318"/>
                    </a:lnTo>
                    <a:lnTo>
                      <a:pt x="316" y="298"/>
                    </a:lnTo>
                    <a:lnTo>
                      <a:pt x="300" y="278"/>
                    </a:lnTo>
                    <a:lnTo>
                      <a:pt x="288" y="262"/>
                    </a:lnTo>
                    <a:lnTo>
                      <a:pt x="280" y="250"/>
                    </a:lnTo>
                    <a:lnTo>
                      <a:pt x="278" y="236"/>
                    </a:lnTo>
                    <a:lnTo>
                      <a:pt x="276" y="220"/>
                    </a:lnTo>
                    <a:lnTo>
                      <a:pt x="274" y="200"/>
                    </a:lnTo>
                    <a:lnTo>
                      <a:pt x="268" y="182"/>
                    </a:lnTo>
                    <a:lnTo>
                      <a:pt x="258" y="168"/>
                    </a:lnTo>
                    <a:lnTo>
                      <a:pt x="242" y="156"/>
                    </a:lnTo>
                    <a:lnTo>
                      <a:pt x="226" y="150"/>
                    </a:lnTo>
                    <a:lnTo>
                      <a:pt x="208" y="142"/>
                    </a:lnTo>
                    <a:lnTo>
                      <a:pt x="194" y="132"/>
                    </a:lnTo>
                    <a:lnTo>
                      <a:pt x="188" y="120"/>
                    </a:lnTo>
                    <a:lnTo>
                      <a:pt x="190" y="110"/>
                    </a:lnTo>
                    <a:lnTo>
                      <a:pt x="194" y="100"/>
                    </a:lnTo>
                    <a:lnTo>
                      <a:pt x="198" y="90"/>
                    </a:lnTo>
                    <a:lnTo>
                      <a:pt x="198" y="80"/>
                    </a:lnTo>
                    <a:lnTo>
                      <a:pt x="190" y="76"/>
                    </a:lnTo>
                    <a:lnTo>
                      <a:pt x="178" y="70"/>
                    </a:lnTo>
                    <a:lnTo>
                      <a:pt x="162" y="64"/>
                    </a:lnTo>
                    <a:lnTo>
                      <a:pt x="150" y="56"/>
                    </a:lnTo>
                    <a:lnTo>
                      <a:pt x="144" y="48"/>
                    </a:lnTo>
                    <a:lnTo>
                      <a:pt x="146" y="40"/>
                    </a:lnTo>
                    <a:lnTo>
                      <a:pt x="132" y="36"/>
                    </a:lnTo>
                    <a:lnTo>
                      <a:pt x="120" y="28"/>
                    </a:lnTo>
                    <a:lnTo>
                      <a:pt x="110" y="18"/>
                    </a:lnTo>
                    <a:lnTo>
                      <a:pt x="104" y="4"/>
                    </a:lnTo>
                    <a:lnTo>
                      <a:pt x="116" y="0"/>
                    </a:lnTo>
                    <a:lnTo>
                      <a:pt x="124" y="0"/>
                    </a:lnTo>
                    <a:lnTo>
                      <a:pt x="130" y="4"/>
                    </a:lnTo>
                    <a:lnTo>
                      <a:pt x="136" y="10"/>
                    </a:lnTo>
                    <a:lnTo>
                      <a:pt x="142" y="18"/>
                    </a:lnTo>
                    <a:lnTo>
                      <a:pt x="146" y="22"/>
                    </a:lnTo>
                    <a:lnTo>
                      <a:pt x="148" y="24"/>
                    </a:lnTo>
                    <a:lnTo>
                      <a:pt x="150" y="26"/>
                    </a:lnTo>
                    <a:lnTo>
                      <a:pt x="152" y="26"/>
                    </a:lnTo>
                    <a:lnTo>
                      <a:pt x="154" y="26"/>
                    </a:lnTo>
                    <a:lnTo>
                      <a:pt x="156" y="26"/>
                    </a:lnTo>
                    <a:lnTo>
                      <a:pt x="158" y="28"/>
                    </a:lnTo>
                    <a:lnTo>
                      <a:pt x="162" y="28"/>
                    </a:lnTo>
                    <a:lnTo>
                      <a:pt x="168" y="30"/>
                    </a:lnTo>
                    <a:lnTo>
                      <a:pt x="172" y="32"/>
                    </a:lnTo>
                    <a:lnTo>
                      <a:pt x="174" y="34"/>
                    </a:lnTo>
                    <a:lnTo>
                      <a:pt x="176" y="36"/>
                    </a:lnTo>
                    <a:lnTo>
                      <a:pt x="176" y="38"/>
                    </a:lnTo>
                    <a:lnTo>
                      <a:pt x="176" y="42"/>
                    </a:lnTo>
                    <a:lnTo>
                      <a:pt x="176" y="44"/>
                    </a:lnTo>
                    <a:lnTo>
                      <a:pt x="178" y="48"/>
                    </a:lnTo>
                    <a:lnTo>
                      <a:pt x="180" y="54"/>
                    </a:lnTo>
                    <a:lnTo>
                      <a:pt x="180" y="58"/>
                    </a:lnTo>
                    <a:lnTo>
                      <a:pt x="182" y="62"/>
                    </a:lnTo>
                    <a:lnTo>
                      <a:pt x="184" y="66"/>
                    </a:lnTo>
                    <a:lnTo>
                      <a:pt x="186" y="68"/>
                    </a:lnTo>
                    <a:lnTo>
                      <a:pt x="190" y="70"/>
                    </a:lnTo>
                    <a:lnTo>
                      <a:pt x="194" y="70"/>
                    </a:lnTo>
                    <a:lnTo>
                      <a:pt x="200" y="70"/>
                    </a:lnTo>
                    <a:lnTo>
                      <a:pt x="200" y="62"/>
                    </a:lnTo>
                    <a:lnTo>
                      <a:pt x="200" y="56"/>
                    </a:lnTo>
                    <a:lnTo>
                      <a:pt x="202" y="50"/>
                    </a:lnTo>
                    <a:lnTo>
                      <a:pt x="206" y="48"/>
                    </a:lnTo>
                    <a:lnTo>
                      <a:pt x="208" y="46"/>
                    </a:lnTo>
                    <a:lnTo>
                      <a:pt x="214" y="48"/>
                    </a:lnTo>
                    <a:lnTo>
                      <a:pt x="220" y="50"/>
                    </a:lnTo>
                    <a:lnTo>
                      <a:pt x="228" y="54"/>
                    </a:lnTo>
                    <a:lnTo>
                      <a:pt x="240" y="62"/>
                    </a:lnTo>
                    <a:lnTo>
                      <a:pt x="250" y="68"/>
                    </a:lnTo>
                    <a:lnTo>
                      <a:pt x="256" y="74"/>
                    </a:lnTo>
                    <a:lnTo>
                      <a:pt x="260" y="80"/>
                    </a:lnTo>
                    <a:lnTo>
                      <a:pt x="262" y="86"/>
                    </a:lnTo>
                    <a:lnTo>
                      <a:pt x="264" y="92"/>
                    </a:lnTo>
                    <a:lnTo>
                      <a:pt x="268" y="96"/>
                    </a:lnTo>
                    <a:lnTo>
                      <a:pt x="270" y="98"/>
                    </a:lnTo>
                    <a:lnTo>
                      <a:pt x="274" y="98"/>
                    </a:lnTo>
                    <a:lnTo>
                      <a:pt x="276" y="100"/>
                    </a:lnTo>
                    <a:lnTo>
                      <a:pt x="280" y="100"/>
                    </a:lnTo>
                    <a:lnTo>
                      <a:pt x="290" y="116"/>
                    </a:lnTo>
                    <a:lnTo>
                      <a:pt x="302" y="132"/>
                    </a:lnTo>
                    <a:lnTo>
                      <a:pt x="316" y="146"/>
                    </a:lnTo>
                    <a:lnTo>
                      <a:pt x="310" y="150"/>
                    </a:lnTo>
                    <a:lnTo>
                      <a:pt x="302" y="152"/>
                    </a:lnTo>
                    <a:lnTo>
                      <a:pt x="294" y="152"/>
                    </a:lnTo>
                    <a:lnTo>
                      <a:pt x="296" y="150"/>
                    </a:lnTo>
                    <a:lnTo>
                      <a:pt x="298" y="15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8" name="Freeform 36"/>
              <p:cNvSpPr>
                <a:spLocks noChangeArrowheads="1"/>
              </p:cNvSpPr>
              <p:nvPr/>
            </p:nvSpPr>
            <p:spPr bwMode="auto">
              <a:xfrm>
                <a:off x="1476" y="1184"/>
                <a:ext cx="67" cy="154"/>
              </a:xfrm>
              <a:custGeom>
                <a:avLst/>
                <a:gdLst>
                  <a:gd name="T0" fmla="*/ 68 w 68"/>
                  <a:gd name="T1" fmla="*/ 0 h 154"/>
                  <a:gd name="T2" fmla="*/ 64 w 68"/>
                  <a:gd name="T3" fmla="*/ 2 h 154"/>
                  <a:gd name="T4" fmla="*/ 60 w 68"/>
                  <a:gd name="T5" fmla="*/ 4 h 154"/>
                  <a:gd name="T6" fmla="*/ 56 w 68"/>
                  <a:gd name="T7" fmla="*/ 8 h 154"/>
                  <a:gd name="T8" fmla="*/ 50 w 68"/>
                  <a:gd name="T9" fmla="*/ 12 h 154"/>
                  <a:gd name="T10" fmla="*/ 46 w 68"/>
                  <a:gd name="T11" fmla="*/ 16 h 154"/>
                  <a:gd name="T12" fmla="*/ 44 w 68"/>
                  <a:gd name="T13" fmla="*/ 20 h 154"/>
                  <a:gd name="T14" fmla="*/ 44 w 68"/>
                  <a:gd name="T15" fmla="*/ 24 h 154"/>
                  <a:gd name="T16" fmla="*/ 42 w 68"/>
                  <a:gd name="T17" fmla="*/ 30 h 154"/>
                  <a:gd name="T18" fmla="*/ 42 w 68"/>
                  <a:gd name="T19" fmla="*/ 34 h 154"/>
                  <a:gd name="T20" fmla="*/ 40 w 68"/>
                  <a:gd name="T21" fmla="*/ 36 h 154"/>
                  <a:gd name="T22" fmla="*/ 34 w 68"/>
                  <a:gd name="T23" fmla="*/ 42 h 154"/>
                  <a:gd name="T24" fmla="*/ 28 w 68"/>
                  <a:gd name="T25" fmla="*/ 44 h 154"/>
                  <a:gd name="T26" fmla="*/ 24 w 68"/>
                  <a:gd name="T27" fmla="*/ 48 h 154"/>
                  <a:gd name="T28" fmla="*/ 18 w 68"/>
                  <a:gd name="T29" fmla="*/ 50 h 154"/>
                  <a:gd name="T30" fmla="*/ 14 w 68"/>
                  <a:gd name="T31" fmla="*/ 54 h 154"/>
                  <a:gd name="T32" fmla="*/ 10 w 68"/>
                  <a:gd name="T33" fmla="*/ 60 h 154"/>
                  <a:gd name="T34" fmla="*/ 6 w 68"/>
                  <a:gd name="T35" fmla="*/ 70 h 154"/>
                  <a:gd name="T36" fmla="*/ 6 w 68"/>
                  <a:gd name="T37" fmla="*/ 80 h 154"/>
                  <a:gd name="T38" fmla="*/ 8 w 68"/>
                  <a:gd name="T39" fmla="*/ 88 h 154"/>
                  <a:gd name="T40" fmla="*/ 12 w 68"/>
                  <a:gd name="T41" fmla="*/ 100 h 154"/>
                  <a:gd name="T42" fmla="*/ 14 w 68"/>
                  <a:gd name="T43" fmla="*/ 104 h 154"/>
                  <a:gd name="T44" fmla="*/ 16 w 68"/>
                  <a:gd name="T45" fmla="*/ 106 h 154"/>
                  <a:gd name="T46" fmla="*/ 16 w 68"/>
                  <a:gd name="T47" fmla="*/ 108 h 154"/>
                  <a:gd name="T48" fmla="*/ 18 w 68"/>
                  <a:gd name="T49" fmla="*/ 108 h 154"/>
                  <a:gd name="T50" fmla="*/ 18 w 68"/>
                  <a:gd name="T51" fmla="*/ 110 h 154"/>
                  <a:gd name="T52" fmla="*/ 16 w 68"/>
                  <a:gd name="T53" fmla="*/ 114 h 154"/>
                  <a:gd name="T54" fmla="*/ 14 w 68"/>
                  <a:gd name="T55" fmla="*/ 118 h 154"/>
                  <a:gd name="T56" fmla="*/ 12 w 68"/>
                  <a:gd name="T57" fmla="*/ 120 h 154"/>
                  <a:gd name="T58" fmla="*/ 8 w 68"/>
                  <a:gd name="T59" fmla="*/ 124 h 154"/>
                  <a:gd name="T60" fmla="*/ 4 w 68"/>
                  <a:gd name="T61" fmla="*/ 126 h 154"/>
                  <a:gd name="T62" fmla="*/ 0 w 68"/>
                  <a:gd name="T63" fmla="*/ 128 h 154"/>
                  <a:gd name="T64" fmla="*/ 0 w 68"/>
                  <a:gd name="T65" fmla="*/ 132 h 154"/>
                  <a:gd name="T66" fmla="*/ 0 w 68"/>
                  <a:gd name="T67" fmla="*/ 136 h 154"/>
                  <a:gd name="T68" fmla="*/ 2 w 68"/>
                  <a:gd name="T69" fmla="*/ 140 h 154"/>
                  <a:gd name="T70" fmla="*/ 8 w 68"/>
                  <a:gd name="T71" fmla="*/ 144 h 154"/>
                  <a:gd name="T72" fmla="*/ 12 w 68"/>
                  <a:gd name="T73" fmla="*/ 148 h 154"/>
                  <a:gd name="T74" fmla="*/ 18 w 68"/>
                  <a:gd name="T75" fmla="*/ 152 h 154"/>
                  <a:gd name="T76" fmla="*/ 24 w 68"/>
                  <a:gd name="T77" fmla="*/ 154 h 154"/>
                  <a:gd name="T78" fmla="*/ 28 w 68"/>
                  <a:gd name="T79" fmla="*/ 154 h 154"/>
                  <a:gd name="T80" fmla="*/ 38 w 68"/>
                  <a:gd name="T81" fmla="*/ 148 h 154"/>
                  <a:gd name="T82" fmla="*/ 44 w 68"/>
                  <a:gd name="T83" fmla="*/ 132 h 154"/>
                  <a:gd name="T84" fmla="*/ 48 w 68"/>
                  <a:gd name="T85" fmla="*/ 114 h 154"/>
                  <a:gd name="T86" fmla="*/ 50 w 68"/>
                  <a:gd name="T87" fmla="*/ 96 h 154"/>
                  <a:gd name="T88" fmla="*/ 54 w 68"/>
                  <a:gd name="T89" fmla="*/ 82 h 154"/>
                  <a:gd name="T90" fmla="*/ 56 w 68"/>
                  <a:gd name="T91" fmla="*/ 74 h 154"/>
                  <a:gd name="T92" fmla="*/ 60 w 68"/>
                  <a:gd name="T93" fmla="*/ 62 h 154"/>
                  <a:gd name="T94" fmla="*/ 62 w 68"/>
                  <a:gd name="T95" fmla="*/ 50 h 154"/>
                  <a:gd name="T96" fmla="*/ 66 w 68"/>
                  <a:gd name="T97" fmla="*/ 36 h 154"/>
                  <a:gd name="T98" fmla="*/ 66 w 68"/>
                  <a:gd name="T99" fmla="*/ 24 h 154"/>
                  <a:gd name="T100" fmla="*/ 64 w 68"/>
                  <a:gd name="T101" fmla="*/ 14 h 154"/>
                  <a:gd name="T102" fmla="*/ 60 w 68"/>
                  <a:gd name="T103" fmla="*/ 6 h 154"/>
                  <a:gd name="T104" fmla="*/ 52 w 68"/>
                  <a:gd name="T105" fmla="*/ 6 h 154"/>
                  <a:gd name="T106" fmla="*/ 38 w 68"/>
                  <a:gd name="T107" fmla="*/ 12 h 154"/>
                  <a:gd name="T108" fmla="*/ 68 w 68"/>
                  <a:gd name="T10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154">
                    <a:moveTo>
                      <a:pt x="68" y="0"/>
                    </a:moveTo>
                    <a:lnTo>
                      <a:pt x="64" y="2"/>
                    </a:lnTo>
                    <a:lnTo>
                      <a:pt x="60" y="4"/>
                    </a:lnTo>
                    <a:lnTo>
                      <a:pt x="56" y="8"/>
                    </a:lnTo>
                    <a:lnTo>
                      <a:pt x="50" y="12"/>
                    </a:lnTo>
                    <a:lnTo>
                      <a:pt x="46" y="16"/>
                    </a:lnTo>
                    <a:lnTo>
                      <a:pt x="44" y="20"/>
                    </a:lnTo>
                    <a:lnTo>
                      <a:pt x="44" y="24"/>
                    </a:lnTo>
                    <a:lnTo>
                      <a:pt x="42" y="30"/>
                    </a:lnTo>
                    <a:lnTo>
                      <a:pt x="42" y="34"/>
                    </a:lnTo>
                    <a:lnTo>
                      <a:pt x="40" y="36"/>
                    </a:lnTo>
                    <a:lnTo>
                      <a:pt x="34" y="42"/>
                    </a:lnTo>
                    <a:lnTo>
                      <a:pt x="28" y="44"/>
                    </a:lnTo>
                    <a:lnTo>
                      <a:pt x="24" y="48"/>
                    </a:lnTo>
                    <a:lnTo>
                      <a:pt x="18" y="50"/>
                    </a:lnTo>
                    <a:lnTo>
                      <a:pt x="14" y="54"/>
                    </a:lnTo>
                    <a:lnTo>
                      <a:pt x="10" y="60"/>
                    </a:lnTo>
                    <a:lnTo>
                      <a:pt x="6" y="70"/>
                    </a:lnTo>
                    <a:lnTo>
                      <a:pt x="6" y="80"/>
                    </a:lnTo>
                    <a:lnTo>
                      <a:pt x="8" y="88"/>
                    </a:lnTo>
                    <a:lnTo>
                      <a:pt x="12" y="100"/>
                    </a:lnTo>
                    <a:lnTo>
                      <a:pt x="14" y="104"/>
                    </a:lnTo>
                    <a:lnTo>
                      <a:pt x="16" y="106"/>
                    </a:lnTo>
                    <a:lnTo>
                      <a:pt x="16" y="108"/>
                    </a:lnTo>
                    <a:lnTo>
                      <a:pt x="18" y="108"/>
                    </a:lnTo>
                    <a:lnTo>
                      <a:pt x="18" y="110"/>
                    </a:lnTo>
                    <a:lnTo>
                      <a:pt x="16" y="114"/>
                    </a:lnTo>
                    <a:lnTo>
                      <a:pt x="14" y="118"/>
                    </a:lnTo>
                    <a:lnTo>
                      <a:pt x="12" y="120"/>
                    </a:lnTo>
                    <a:lnTo>
                      <a:pt x="8" y="124"/>
                    </a:lnTo>
                    <a:lnTo>
                      <a:pt x="4" y="126"/>
                    </a:lnTo>
                    <a:lnTo>
                      <a:pt x="0" y="128"/>
                    </a:lnTo>
                    <a:lnTo>
                      <a:pt x="0" y="132"/>
                    </a:lnTo>
                    <a:lnTo>
                      <a:pt x="0" y="136"/>
                    </a:lnTo>
                    <a:lnTo>
                      <a:pt x="2" y="140"/>
                    </a:lnTo>
                    <a:lnTo>
                      <a:pt x="8" y="144"/>
                    </a:lnTo>
                    <a:lnTo>
                      <a:pt x="12" y="148"/>
                    </a:lnTo>
                    <a:lnTo>
                      <a:pt x="18" y="152"/>
                    </a:lnTo>
                    <a:lnTo>
                      <a:pt x="24" y="154"/>
                    </a:lnTo>
                    <a:lnTo>
                      <a:pt x="28" y="154"/>
                    </a:lnTo>
                    <a:lnTo>
                      <a:pt x="38" y="148"/>
                    </a:lnTo>
                    <a:lnTo>
                      <a:pt x="44" y="132"/>
                    </a:lnTo>
                    <a:lnTo>
                      <a:pt x="48" y="114"/>
                    </a:lnTo>
                    <a:lnTo>
                      <a:pt x="50" y="96"/>
                    </a:lnTo>
                    <a:lnTo>
                      <a:pt x="54" y="82"/>
                    </a:lnTo>
                    <a:lnTo>
                      <a:pt x="56" y="74"/>
                    </a:lnTo>
                    <a:lnTo>
                      <a:pt x="60" y="62"/>
                    </a:lnTo>
                    <a:lnTo>
                      <a:pt x="62" y="50"/>
                    </a:lnTo>
                    <a:lnTo>
                      <a:pt x="66" y="36"/>
                    </a:lnTo>
                    <a:lnTo>
                      <a:pt x="66" y="24"/>
                    </a:lnTo>
                    <a:lnTo>
                      <a:pt x="64" y="14"/>
                    </a:lnTo>
                    <a:lnTo>
                      <a:pt x="60" y="6"/>
                    </a:lnTo>
                    <a:lnTo>
                      <a:pt x="52" y="6"/>
                    </a:lnTo>
                    <a:lnTo>
                      <a:pt x="38" y="12"/>
                    </a:lnTo>
                    <a:lnTo>
                      <a:pt x="68" y="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9" name="Freeform 37"/>
              <p:cNvSpPr>
                <a:spLocks noChangeArrowheads="1"/>
              </p:cNvSpPr>
              <p:nvPr/>
            </p:nvSpPr>
            <p:spPr bwMode="auto">
              <a:xfrm>
                <a:off x="1476" y="1184"/>
                <a:ext cx="67" cy="154"/>
              </a:xfrm>
              <a:custGeom>
                <a:avLst/>
                <a:gdLst>
                  <a:gd name="T0" fmla="*/ 68 w 68"/>
                  <a:gd name="T1" fmla="*/ 0 h 154"/>
                  <a:gd name="T2" fmla="*/ 64 w 68"/>
                  <a:gd name="T3" fmla="*/ 2 h 154"/>
                  <a:gd name="T4" fmla="*/ 60 w 68"/>
                  <a:gd name="T5" fmla="*/ 4 h 154"/>
                  <a:gd name="T6" fmla="*/ 56 w 68"/>
                  <a:gd name="T7" fmla="*/ 8 h 154"/>
                  <a:gd name="T8" fmla="*/ 50 w 68"/>
                  <a:gd name="T9" fmla="*/ 12 h 154"/>
                  <a:gd name="T10" fmla="*/ 46 w 68"/>
                  <a:gd name="T11" fmla="*/ 16 h 154"/>
                  <a:gd name="T12" fmla="*/ 44 w 68"/>
                  <a:gd name="T13" fmla="*/ 20 h 154"/>
                  <a:gd name="T14" fmla="*/ 44 w 68"/>
                  <a:gd name="T15" fmla="*/ 24 h 154"/>
                  <a:gd name="T16" fmla="*/ 42 w 68"/>
                  <a:gd name="T17" fmla="*/ 30 h 154"/>
                  <a:gd name="T18" fmla="*/ 42 w 68"/>
                  <a:gd name="T19" fmla="*/ 34 h 154"/>
                  <a:gd name="T20" fmla="*/ 40 w 68"/>
                  <a:gd name="T21" fmla="*/ 36 h 154"/>
                  <a:gd name="T22" fmla="*/ 34 w 68"/>
                  <a:gd name="T23" fmla="*/ 42 h 154"/>
                  <a:gd name="T24" fmla="*/ 28 w 68"/>
                  <a:gd name="T25" fmla="*/ 44 h 154"/>
                  <a:gd name="T26" fmla="*/ 24 w 68"/>
                  <a:gd name="T27" fmla="*/ 48 h 154"/>
                  <a:gd name="T28" fmla="*/ 18 w 68"/>
                  <a:gd name="T29" fmla="*/ 50 h 154"/>
                  <a:gd name="T30" fmla="*/ 14 w 68"/>
                  <a:gd name="T31" fmla="*/ 54 h 154"/>
                  <a:gd name="T32" fmla="*/ 10 w 68"/>
                  <a:gd name="T33" fmla="*/ 60 h 154"/>
                  <a:gd name="T34" fmla="*/ 6 w 68"/>
                  <a:gd name="T35" fmla="*/ 70 h 154"/>
                  <a:gd name="T36" fmla="*/ 6 w 68"/>
                  <a:gd name="T37" fmla="*/ 80 h 154"/>
                  <a:gd name="T38" fmla="*/ 8 w 68"/>
                  <a:gd name="T39" fmla="*/ 88 h 154"/>
                  <a:gd name="T40" fmla="*/ 12 w 68"/>
                  <a:gd name="T41" fmla="*/ 100 h 154"/>
                  <a:gd name="T42" fmla="*/ 14 w 68"/>
                  <a:gd name="T43" fmla="*/ 104 h 154"/>
                  <a:gd name="T44" fmla="*/ 16 w 68"/>
                  <a:gd name="T45" fmla="*/ 106 h 154"/>
                  <a:gd name="T46" fmla="*/ 16 w 68"/>
                  <a:gd name="T47" fmla="*/ 108 h 154"/>
                  <a:gd name="T48" fmla="*/ 18 w 68"/>
                  <a:gd name="T49" fmla="*/ 108 h 154"/>
                  <a:gd name="T50" fmla="*/ 18 w 68"/>
                  <a:gd name="T51" fmla="*/ 110 h 154"/>
                  <a:gd name="T52" fmla="*/ 16 w 68"/>
                  <a:gd name="T53" fmla="*/ 114 h 154"/>
                  <a:gd name="T54" fmla="*/ 14 w 68"/>
                  <a:gd name="T55" fmla="*/ 118 h 154"/>
                  <a:gd name="T56" fmla="*/ 12 w 68"/>
                  <a:gd name="T57" fmla="*/ 120 h 154"/>
                  <a:gd name="T58" fmla="*/ 8 w 68"/>
                  <a:gd name="T59" fmla="*/ 124 h 154"/>
                  <a:gd name="T60" fmla="*/ 4 w 68"/>
                  <a:gd name="T61" fmla="*/ 126 h 154"/>
                  <a:gd name="T62" fmla="*/ 0 w 68"/>
                  <a:gd name="T63" fmla="*/ 128 h 154"/>
                  <a:gd name="T64" fmla="*/ 0 w 68"/>
                  <a:gd name="T65" fmla="*/ 132 h 154"/>
                  <a:gd name="T66" fmla="*/ 0 w 68"/>
                  <a:gd name="T67" fmla="*/ 136 h 154"/>
                  <a:gd name="T68" fmla="*/ 2 w 68"/>
                  <a:gd name="T69" fmla="*/ 140 h 154"/>
                  <a:gd name="T70" fmla="*/ 8 w 68"/>
                  <a:gd name="T71" fmla="*/ 144 h 154"/>
                  <a:gd name="T72" fmla="*/ 12 w 68"/>
                  <a:gd name="T73" fmla="*/ 148 h 154"/>
                  <a:gd name="T74" fmla="*/ 18 w 68"/>
                  <a:gd name="T75" fmla="*/ 152 h 154"/>
                  <a:gd name="T76" fmla="*/ 24 w 68"/>
                  <a:gd name="T77" fmla="*/ 154 h 154"/>
                  <a:gd name="T78" fmla="*/ 28 w 68"/>
                  <a:gd name="T79" fmla="*/ 154 h 154"/>
                  <a:gd name="T80" fmla="*/ 38 w 68"/>
                  <a:gd name="T81" fmla="*/ 148 h 154"/>
                  <a:gd name="T82" fmla="*/ 44 w 68"/>
                  <a:gd name="T83" fmla="*/ 132 h 154"/>
                  <a:gd name="T84" fmla="*/ 48 w 68"/>
                  <a:gd name="T85" fmla="*/ 114 h 154"/>
                  <a:gd name="T86" fmla="*/ 50 w 68"/>
                  <a:gd name="T87" fmla="*/ 96 h 154"/>
                  <a:gd name="T88" fmla="*/ 54 w 68"/>
                  <a:gd name="T89" fmla="*/ 82 h 154"/>
                  <a:gd name="T90" fmla="*/ 56 w 68"/>
                  <a:gd name="T91" fmla="*/ 74 h 154"/>
                  <a:gd name="T92" fmla="*/ 60 w 68"/>
                  <a:gd name="T93" fmla="*/ 62 h 154"/>
                  <a:gd name="T94" fmla="*/ 62 w 68"/>
                  <a:gd name="T95" fmla="*/ 50 h 154"/>
                  <a:gd name="T96" fmla="*/ 66 w 68"/>
                  <a:gd name="T97" fmla="*/ 36 h 154"/>
                  <a:gd name="T98" fmla="*/ 66 w 68"/>
                  <a:gd name="T99" fmla="*/ 24 h 154"/>
                  <a:gd name="T100" fmla="*/ 64 w 68"/>
                  <a:gd name="T101" fmla="*/ 14 h 154"/>
                  <a:gd name="T102" fmla="*/ 60 w 68"/>
                  <a:gd name="T103" fmla="*/ 6 h 154"/>
                  <a:gd name="T104" fmla="*/ 52 w 68"/>
                  <a:gd name="T105" fmla="*/ 6 h 154"/>
                  <a:gd name="T106" fmla="*/ 38 w 68"/>
                  <a:gd name="T10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154">
                    <a:moveTo>
                      <a:pt x="68" y="0"/>
                    </a:moveTo>
                    <a:lnTo>
                      <a:pt x="64" y="2"/>
                    </a:lnTo>
                    <a:lnTo>
                      <a:pt x="60" y="4"/>
                    </a:lnTo>
                    <a:lnTo>
                      <a:pt x="56" y="8"/>
                    </a:lnTo>
                    <a:lnTo>
                      <a:pt x="50" y="12"/>
                    </a:lnTo>
                    <a:lnTo>
                      <a:pt x="46" y="16"/>
                    </a:lnTo>
                    <a:lnTo>
                      <a:pt x="44" y="20"/>
                    </a:lnTo>
                    <a:lnTo>
                      <a:pt x="44" y="24"/>
                    </a:lnTo>
                    <a:lnTo>
                      <a:pt x="42" y="30"/>
                    </a:lnTo>
                    <a:lnTo>
                      <a:pt x="42" y="34"/>
                    </a:lnTo>
                    <a:lnTo>
                      <a:pt x="40" y="36"/>
                    </a:lnTo>
                    <a:lnTo>
                      <a:pt x="34" y="42"/>
                    </a:lnTo>
                    <a:lnTo>
                      <a:pt x="28" y="44"/>
                    </a:lnTo>
                    <a:lnTo>
                      <a:pt x="24" y="48"/>
                    </a:lnTo>
                    <a:lnTo>
                      <a:pt x="18" y="50"/>
                    </a:lnTo>
                    <a:lnTo>
                      <a:pt x="14" y="54"/>
                    </a:lnTo>
                    <a:lnTo>
                      <a:pt x="10" y="60"/>
                    </a:lnTo>
                    <a:lnTo>
                      <a:pt x="6" y="70"/>
                    </a:lnTo>
                    <a:lnTo>
                      <a:pt x="6" y="80"/>
                    </a:lnTo>
                    <a:lnTo>
                      <a:pt x="8" y="88"/>
                    </a:lnTo>
                    <a:lnTo>
                      <a:pt x="12" y="100"/>
                    </a:lnTo>
                    <a:lnTo>
                      <a:pt x="14" y="104"/>
                    </a:lnTo>
                    <a:lnTo>
                      <a:pt x="16" y="106"/>
                    </a:lnTo>
                    <a:lnTo>
                      <a:pt x="16" y="108"/>
                    </a:lnTo>
                    <a:lnTo>
                      <a:pt x="18" y="108"/>
                    </a:lnTo>
                    <a:lnTo>
                      <a:pt x="18" y="110"/>
                    </a:lnTo>
                    <a:lnTo>
                      <a:pt x="16" y="114"/>
                    </a:lnTo>
                    <a:lnTo>
                      <a:pt x="14" y="118"/>
                    </a:lnTo>
                    <a:lnTo>
                      <a:pt x="12" y="120"/>
                    </a:lnTo>
                    <a:lnTo>
                      <a:pt x="8" y="124"/>
                    </a:lnTo>
                    <a:lnTo>
                      <a:pt x="4" y="126"/>
                    </a:lnTo>
                    <a:lnTo>
                      <a:pt x="0" y="128"/>
                    </a:lnTo>
                    <a:lnTo>
                      <a:pt x="0" y="132"/>
                    </a:lnTo>
                    <a:lnTo>
                      <a:pt x="0" y="136"/>
                    </a:lnTo>
                    <a:lnTo>
                      <a:pt x="2" y="140"/>
                    </a:lnTo>
                    <a:lnTo>
                      <a:pt x="8" y="144"/>
                    </a:lnTo>
                    <a:lnTo>
                      <a:pt x="12" y="148"/>
                    </a:lnTo>
                    <a:lnTo>
                      <a:pt x="18" y="152"/>
                    </a:lnTo>
                    <a:lnTo>
                      <a:pt x="24" y="154"/>
                    </a:lnTo>
                    <a:lnTo>
                      <a:pt x="28" y="154"/>
                    </a:lnTo>
                    <a:lnTo>
                      <a:pt x="38" y="148"/>
                    </a:lnTo>
                    <a:lnTo>
                      <a:pt x="44" y="132"/>
                    </a:lnTo>
                    <a:lnTo>
                      <a:pt x="48" y="114"/>
                    </a:lnTo>
                    <a:lnTo>
                      <a:pt x="50" y="96"/>
                    </a:lnTo>
                    <a:lnTo>
                      <a:pt x="54" y="82"/>
                    </a:lnTo>
                    <a:lnTo>
                      <a:pt x="56" y="74"/>
                    </a:lnTo>
                    <a:lnTo>
                      <a:pt x="60" y="62"/>
                    </a:lnTo>
                    <a:lnTo>
                      <a:pt x="62" y="50"/>
                    </a:lnTo>
                    <a:lnTo>
                      <a:pt x="66" y="36"/>
                    </a:lnTo>
                    <a:lnTo>
                      <a:pt x="66" y="24"/>
                    </a:lnTo>
                    <a:lnTo>
                      <a:pt x="64" y="14"/>
                    </a:lnTo>
                    <a:lnTo>
                      <a:pt x="60" y="6"/>
                    </a:lnTo>
                    <a:lnTo>
                      <a:pt x="52" y="6"/>
                    </a:lnTo>
                    <a:lnTo>
                      <a:pt x="38" y="1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0" name="Freeform 38"/>
              <p:cNvSpPr>
                <a:spLocks noChangeArrowheads="1"/>
              </p:cNvSpPr>
              <p:nvPr/>
            </p:nvSpPr>
            <p:spPr bwMode="auto">
              <a:xfrm>
                <a:off x="2591" y="1596"/>
                <a:ext cx="7" cy="8"/>
              </a:xfrm>
              <a:custGeom>
                <a:avLst/>
                <a:gdLst>
                  <a:gd name="T0" fmla="*/ 4 w 6"/>
                  <a:gd name="T1" fmla="*/ 8 h 8"/>
                  <a:gd name="T2" fmla="*/ 4 w 6"/>
                  <a:gd name="T3" fmla="*/ 4 h 8"/>
                  <a:gd name="T4" fmla="*/ 6 w 6"/>
                  <a:gd name="T5" fmla="*/ 0 h 8"/>
                  <a:gd name="T6" fmla="*/ 2 w 6"/>
                  <a:gd name="T7" fmla="*/ 4 h 8"/>
                  <a:gd name="T8" fmla="*/ 0 w 6"/>
                  <a:gd name="T9" fmla="*/ 6 h 8"/>
                  <a:gd name="T10" fmla="*/ 4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4" y="8"/>
                    </a:moveTo>
                    <a:lnTo>
                      <a:pt x="4" y="4"/>
                    </a:lnTo>
                    <a:lnTo>
                      <a:pt x="6" y="0"/>
                    </a:lnTo>
                    <a:lnTo>
                      <a:pt x="2" y="4"/>
                    </a:lnTo>
                    <a:lnTo>
                      <a:pt x="0" y="6"/>
                    </a:lnTo>
                    <a:lnTo>
                      <a:pt x="4" y="8"/>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 name="Freeform 39"/>
              <p:cNvSpPr>
                <a:spLocks noChangeArrowheads="1"/>
              </p:cNvSpPr>
              <p:nvPr/>
            </p:nvSpPr>
            <p:spPr bwMode="auto">
              <a:xfrm>
                <a:off x="2591" y="1596"/>
                <a:ext cx="7" cy="8"/>
              </a:xfrm>
              <a:custGeom>
                <a:avLst/>
                <a:gdLst>
                  <a:gd name="T0" fmla="*/ 4 w 6"/>
                  <a:gd name="T1" fmla="*/ 8 h 8"/>
                  <a:gd name="T2" fmla="*/ 4 w 6"/>
                  <a:gd name="T3" fmla="*/ 4 h 8"/>
                  <a:gd name="T4" fmla="*/ 6 w 6"/>
                  <a:gd name="T5" fmla="*/ 0 h 8"/>
                  <a:gd name="T6" fmla="*/ 2 w 6"/>
                  <a:gd name="T7" fmla="*/ 4 h 8"/>
                  <a:gd name="T8" fmla="*/ 0 w 6"/>
                  <a:gd name="T9" fmla="*/ 6 h 8"/>
                  <a:gd name="T10" fmla="*/ 4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4" y="8"/>
                    </a:moveTo>
                    <a:lnTo>
                      <a:pt x="4" y="4"/>
                    </a:lnTo>
                    <a:lnTo>
                      <a:pt x="6" y="0"/>
                    </a:lnTo>
                    <a:lnTo>
                      <a:pt x="2" y="4"/>
                    </a:lnTo>
                    <a:lnTo>
                      <a:pt x="0" y="6"/>
                    </a:lnTo>
                    <a:lnTo>
                      <a:pt x="4" y="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 name="Freeform 40"/>
              <p:cNvSpPr>
                <a:spLocks noChangeArrowheads="1"/>
              </p:cNvSpPr>
              <p:nvPr/>
            </p:nvSpPr>
            <p:spPr bwMode="auto">
              <a:xfrm>
                <a:off x="2598" y="1440"/>
                <a:ext cx="66" cy="156"/>
              </a:xfrm>
              <a:custGeom>
                <a:avLst/>
                <a:gdLst>
                  <a:gd name="T0" fmla="*/ 68 w 68"/>
                  <a:gd name="T1" fmla="*/ 30 h 156"/>
                  <a:gd name="T2" fmla="*/ 54 w 68"/>
                  <a:gd name="T3" fmla="*/ 28 h 156"/>
                  <a:gd name="T4" fmla="*/ 46 w 68"/>
                  <a:gd name="T5" fmla="*/ 22 h 156"/>
                  <a:gd name="T6" fmla="*/ 40 w 68"/>
                  <a:gd name="T7" fmla="*/ 14 h 156"/>
                  <a:gd name="T8" fmla="*/ 36 w 68"/>
                  <a:gd name="T9" fmla="*/ 0 h 156"/>
                  <a:gd name="T10" fmla="*/ 32 w 68"/>
                  <a:gd name="T11" fmla="*/ 0 h 156"/>
                  <a:gd name="T12" fmla="*/ 26 w 68"/>
                  <a:gd name="T13" fmla="*/ 2 h 156"/>
                  <a:gd name="T14" fmla="*/ 22 w 68"/>
                  <a:gd name="T15" fmla="*/ 6 h 156"/>
                  <a:gd name="T16" fmla="*/ 28 w 68"/>
                  <a:gd name="T17" fmla="*/ 22 h 156"/>
                  <a:gd name="T18" fmla="*/ 28 w 68"/>
                  <a:gd name="T19" fmla="*/ 40 h 156"/>
                  <a:gd name="T20" fmla="*/ 24 w 68"/>
                  <a:gd name="T21" fmla="*/ 60 h 156"/>
                  <a:gd name="T22" fmla="*/ 18 w 68"/>
                  <a:gd name="T23" fmla="*/ 78 h 156"/>
                  <a:gd name="T24" fmla="*/ 14 w 68"/>
                  <a:gd name="T25" fmla="*/ 96 h 156"/>
                  <a:gd name="T26" fmla="*/ 8 w 68"/>
                  <a:gd name="T27" fmla="*/ 118 h 156"/>
                  <a:gd name="T28" fmla="*/ 4 w 68"/>
                  <a:gd name="T29" fmla="*/ 136 h 156"/>
                  <a:gd name="T30" fmla="*/ 0 w 68"/>
                  <a:gd name="T31" fmla="*/ 156 h 156"/>
                  <a:gd name="T32" fmla="*/ 12 w 68"/>
                  <a:gd name="T33" fmla="*/ 144 h 156"/>
                  <a:gd name="T34" fmla="*/ 24 w 68"/>
                  <a:gd name="T35" fmla="*/ 126 h 156"/>
                  <a:gd name="T36" fmla="*/ 38 w 68"/>
                  <a:gd name="T37" fmla="*/ 104 h 156"/>
                  <a:gd name="T38" fmla="*/ 50 w 68"/>
                  <a:gd name="T39" fmla="*/ 84 h 156"/>
                  <a:gd name="T40" fmla="*/ 60 w 68"/>
                  <a:gd name="T41" fmla="*/ 62 h 156"/>
                  <a:gd name="T42" fmla="*/ 66 w 68"/>
                  <a:gd name="T43" fmla="*/ 44 h 156"/>
                  <a:gd name="T44" fmla="*/ 68 w 68"/>
                  <a:gd name="T45" fmla="*/ 3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56">
                    <a:moveTo>
                      <a:pt x="68" y="30"/>
                    </a:moveTo>
                    <a:lnTo>
                      <a:pt x="54" y="28"/>
                    </a:lnTo>
                    <a:lnTo>
                      <a:pt x="46" y="22"/>
                    </a:lnTo>
                    <a:lnTo>
                      <a:pt x="40" y="14"/>
                    </a:lnTo>
                    <a:lnTo>
                      <a:pt x="36" y="0"/>
                    </a:lnTo>
                    <a:lnTo>
                      <a:pt x="32" y="0"/>
                    </a:lnTo>
                    <a:lnTo>
                      <a:pt x="26" y="2"/>
                    </a:lnTo>
                    <a:lnTo>
                      <a:pt x="22" y="6"/>
                    </a:lnTo>
                    <a:lnTo>
                      <a:pt x="28" y="22"/>
                    </a:lnTo>
                    <a:lnTo>
                      <a:pt x="28" y="40"/>
                    </a:lnTo>
                    <a:lnTo>
                      <a:pt x="24" y="60"/>
                    </a:lnTo>
                    <a:lnTo>
                      <a:pt x="18" y="78"/>
                    </a:lnTo>
                    <a:lnTo>
                      <a:pt x="14" y="96"/>
                    </a:lnTo>
                    <a:lnTo>
                      <a:pt x="8" y="118"/>
                    </a:lnTo>
                    <a:lnTo>
                      <a:pt x="4" y="136"/>
                    </a:lnTo>
                    <a:lnTo>
                      <a:pt x="0" y="156"/>
                    </a:lnTo>
                    <a:lnTo>
                      <a:pt x="12" y="144"/>
                    </a:lnTo>
                    <a:lnTo>
                      <a:pt x="24" y="126"/>
                    </a:lnTo>
                    <a:lnTo>
                      <a:pt x="38" y="104"/>
                    </a:lnTo>
                    <a:lnTo>
                      <a:pt x="50" y="84"/>
                    </a:lnTo>
                    <a:lnTo>
                      <a:pt x="60" y="62"/>
                    </a:lnTo>
                    <a:lnTo>
                      <a:pt x="66" y="44"/>
                    </a:lnTo>
                    <a:lnTo>
                      <a:pt x="68" y="3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3" name="Freeform 41"/>
              <p:cNvSpPr>
                <a:spLocks noChangeArrowheads="1"/>
              </p:cNvSpPr>
              <p:nvPr/>
            </p:nvSpPr>
            <p:spPr bwMode="auto">
              <a:xfrm>
                <a:off x="2598" y="1440"/>
                <a:ext cx="66" cy="156"/>
              </a:xfrm>
              <a:custGeom>
                <a:avLst/>
                <a:gdLst>
                  <a:gd name="T0" fmla="*/ 68 w 68"/>
                  <a:gd name="T1" fmla="*/ 30 h 156"/>
                  <a:gd name="T2" fmla="*/ 54 w 68"/>
                  <a:gd name="T3" fmla="*/ 28 h 156"/>
                  <a:gd name="T4" fmla="*/ 46 w 68"/>
                  <a:gd name="T5" fmla="*/ 22 h 156"/>
                  <a:gd name="T6" fmla="*/ 40 w 68"/>
                  <a:gd name="T7" fmla="*/ 14 h 156"/>
                  <a:gd name="T8" fmla="*/ 36 w 68"/>
                  <a:gd name="T9" fmla="*/ 0 h 156"/>
                  <a:gd name="T10" fmla="*/ 32 w 68"/>
                  <a:gd name="T11" fmla="*/ 0 h 156"/>
                  <a:gd name="T12" fmla="*/ 26 w 68"/>
                  <a:gd name="T13" fmla="*/ 2 h 156"/>
                  <a:gd name="T14" fmla="*/ 22 w 68"/>
                  <a:gd name="T15" fmla="*/ 6 h 156"/>
                  <a:gd name="T16" fmla="*/ 28 w 68"/>
                  <a:gd name="T17" fmla="*/ 22 h 156"/>
                  <a:gd name="T18" fmla="*/ 28 w 68"/>
                  <a:gd name="T19" fmla="*/ 40 h 156"/>
                  <a:gd name="T20" fmla="*/ 24 w 68"/>
                  <a:gd name="T21" fmla="*/ 60 h 156"/>
                  <a:gd name="T22" fmla="*/ 18 w 68"/>
                  <a:gd name="T23" fmla="*/ 78 h 156"/>
                  <a:gd name="T24" fmla="*/ 14 w 68"/>
                  <a:gd name="T25" fmla="*/ 96 h 156"/>
                  <a:gd name="T26" fmla="*/ 8 w 68"/>
                  <a:gd name="T27" fmla="*/ 118 h 156"/>
                  <a:gd name="T28" fmla="*/ 4 w 68"/>
                  <a:gd name="T29" fmla="*/ 136 h 156"/>
                  <a:gd name="T30" fmla="*/ 0 w 68"/>
                  <a:gd name="T31" fmla="*/ 156 h 156"/>
                  <a:gd name="T32" fmla="*/ 12 w 68"/>
                  <a:gd name="T33" fmla="*/ 144 h 156"/>
                  <a:gd name="T34" fmla="*/ 24 w 68"/>
                  <a:gd name="T35" fmla="*/ 126 h 156"/>
                  <a:gd name="T36" fmla="*/ 38 w 68"/>
                  <a:gd name="T37" fmla="*/ 104 h 156"/>
                  <a:gd name="T38" fmla="*/ 50 w 68"/>
                  <a:gd name="T39" fmla="*/ 84 h 156"/>
                  <a:gd name="T40" fmla="*/ 60 w 68"/>
                  <a:gd name="T41" fmla="*/ 62 h 156"/>
                  <a:gd name="T42" fmla="*/ 66 w 68"/>
                  <a:gd name="T43" fmla="*/ 44 h 156"/>
                  <a:gd name="T44" fmla="*/ 68 w 68"/>
                  <a:gd name="T45" fmla="*/ 3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56">
                    <a:moveTo>
                      <a:pt x="68" y="30"/>
                    </a:moveTo>
                    <a:lnTo>
                      <a:pt x="54" y="28"/>
                    </a:lnTo>
                    <a:lnTo>
                      <a:pt x="46" y="22"/>
                    </a:lnTo>
                    <a:lnTo>
                      <a:pt x="40" y="14"/>
                    </a:lnTo>
                    <a:lnTo>
                      <a:pt x="36" y="0"/>
                    </a:lnTo>
                    <a:lnTo>
                      <a:pt x="32" y="0"/>
                    </a:lnTo>
                    <a:lnTo>
                      <a:pt x="26" y="2"/>
                    </a:lnTo>
                    <a:lnTo>
                      <a:pt x="22" y="6"/>
                    </a:lnTo>
                    <a:lnTo>
                      <a:pt x="28" y="22"/>
                    </a:lnTo>
                    <a:lnTo>
                      <a:pt x="28" y="40"/>
                    </a:lnTo>
                    <a:lnTo>
                      <a:pt x="24" y="60"/>
                    </a:lnTo>
                    <a:lnTo>
                      <a:pt x="18" y="78"/>
                    </a:lnTo>
                    <a:lnTo>
                      <a:pt x="14" y="96"/>
                    </a:lnTo>
                    <a:lnTo>
                      <a:pt x="8" y="118"/>
                    </a:lnTo>
                    <a:lnTo>
                      <a:pt x="4" y="136"/>
                    </a:lnTo>
                    <a:lnTo>
                      <a:pt x="0" y="156"/>
                    </a:lnTo>
                    <a:lnTo>
                      <a:pt x="12" y="144"/>
                    </a:lnTo>
                    <a:lnTo>
                      <a:pt x="24" y="126"/>
                    </a:lnTo>
                    <a:lnTo>
                      <a:pt x="38" y="104"/>
                    </a:lnTo>
                    <a:lnTo>
                      <a:pt x="50" y="84"/>
                    </a:lnTo>
                    <a:lnTo>
                      <a:pt x="60" y="62"/>
                    </a:lnTo>
                    <a:lnTo>
                      <a:pt x="66" y="44"/>
                    </a:lnTo>
                    <a:lnTo>
                      <a:pt x="68" y="3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4" name="Freeform 42"/>
              <p:cNvSpPr>
                <a:spLocks noChangeArrowheads="1"/>
              </p:cNvSpPr>
              <p:nvPr/>
            </p:nvSpPr>
            <p:spPr bwMode="auto">
              <a:xfrm>
                <a:off x="521" y="510"/>
                <a:ext cx="10" cy="2"/>
              </a:xfrm>
              <a:custGeom>
                <a:avLst/>
                <a:gdLst>
                  <a:gd name="T0" fmla="*/ 10 w 10"/>
                  <a:gd name="T1" fmla="*/ 2 h 2"/>
                  <a:gd name="T2" fmla="*/ 4 w 10"/>
                  <a:gd name="T3" fmla="*/ 0 h 2"/>
                  <a:gd name="T4" fmla="*/ 0 w 10"/>
                  <a:gd name="T5" fmla="*/ 0 h 2"/>
                  <a:gd name="T6" fmla="*/ 10 w 10"/>
                  <a:gd name="T7" fmla="*/ 2 h 2"/>
                </a:gdLst>
                <a:ahLst/>
                <a:cxnLst>
                  <a:cxn ang="0">
                    <a:pos x="T0" y="T1"/>
                  </a:cxn>
                  <a:cxn ang="0">
                    <a:pos x="T2" y="T3"/>
                  </a:cxn>
                  <a:cxn ang="0">
                    <a:pos x="T4" y="T5"/>
                  </a:cxn>
                  <a:cxn ang="0">
                    <a:pos x="T6" y="T7"/>
                  </a:cxn>
                </a:cxnLst>
                <a:rect l="0" t="0" r="r" b="b"/>
                <a:pathLst>
                  <a:path w="10" h="2">
                    <a:moveTo>
                      <a:pt x="10" y="2"/>
                    </a:moveTo>
                    <a:lnTo>
                      <a:pt x="4" y="0"/>
                    </a:lnTo>
                    <a:lnTo>
                      <a:pt x="0" y="0"/>
                    </a:lnTo>
                    <a:lnTo>
                      <a:pt x="10" y="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5" name="Freeform 43"/>
              <p:cNvSpPr>
                <a:spLocks noChangeArrowheads="1"/>
              </p:cNvSpPr>
              <p:nvPr/>
            </p:nvSpPr>
            <p:spPr bwMode="auto">
              <a:xfrm>
                <a:off x="521" y="510"/>
                <a:ext cx="10" cy="2"/>
              </a:xfrm>
              <a:custGeom>
                <a:avLst/>
                <a:gdLst>
                  <a:gd name="T0" fmla="*/ 10 w 10"/>
                  <a:gd name="T1" fmla="*/ 2 h 2"/>
                  <a:gd name="T2" fmla="*/ 4 w 10"/>
                  <a:gd name="T3" fmla="*/ 0 h 2"/>
                  <a:gd name="T4" fmla="*/ 0 w 10"/>
                  <a:gd name="T5" fmla="*/ 0 h 2"/>
                  <a:gd name="T6" fmla="*/ 10 w 10"/>
                  <a:gd name="T7" fmla="*/ 2 h 2"/>
                </a:gdLst>
                <a:ahLst/>
                <a:cxnLst>
                  <a:cxn ang="0">
                    <a:pos x="T0" y="T1"/>
                  </a:cxn>
                  <a:cxn ang="0">
                    <a:pos x="T2" y="T3"/>
                  </a:cxn>
                  <a:cxn ang="0">
                    <a:pos x="T4" y="T5"/>
                  </a:cxn>
                  <a:cxn ang="0">
                    <a:pos x="T6" y="T7"/>
                  </a:cxn>
                </a:cxnLst>
                <a:rect l="0" t="0" r="r" b="b"/>
                <a:pathLst>
                  <a:path w="10" h="2">
                    <a:moveTo>
                      <a:pt x="10" y="2"/>
                    </a:moveTo>
                    <a:lnTo>
                      <a:pt x="4" y="0"/>
                    </a:lnTo>
                    <a:lnTo>
                      <a:pt x="0" y="0"/>
                    </a:lnTo>
                    <a:lnTo>
                      <a:pt x="10" y="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46" name="Freeform 44"/>
          <p:cNvSpPr>
            <a:spLocks noChangeArrowheads="1"/>
          </p:cNvSpPr>
          <p:nvPr/>
        </p:nvSpPr>
        <p:spPr bwMode="auto">
          <a:xfrm>
            <a:off x="533400" y="3413125"/>
            <a:ext cx="5486400" cy="2759075"/>
          </a:xfrm>
          <a:custGeom>
            <a:avLst/>
            <a:gdLst>
              <a:gd name="T0" fmla="*/ 0 w 3456"/>
              <a:gd name="T1" fmla="*/ 0 h 1728"/>
              <a:gd name="T2" fmla="*/ 3456 w 3456"/>
              <a:gd name="T3" fmla="*/ 0 h 1728"/>
              <a:gd name="T4" fmla="*/ 1728 w 3456"/>
              <a:gd name="T5" fmla="*/ 1728 h 1728"/>
              <a:gd name="T6" fmla="*/ 0 w 3456"/>
              <a:gd name="T7" fmla="*/ 0 h 1728"/>
            </a:gdLst>
            <a:ahLst/>
            <a:cxnLst>
              <a:cxn ang="0">
                <a:pos x="T0" y="T1"/>
              </a:cxn>
              <a:cxn ang="0">
                <a:pos x="T2" y="T3"/>
              </a:cxn>
              <a:cxn ang="0">
                <a:pos x="T4" y="T5"/>
              </a:cxn>
              <a:cxn ang="0">
                <a:pos x="T6" y="T7"/>
              </a:cxn>
            </a:cxnLst>
            <a:rect l="0" t="0" r="r" b="b"/>
            <a:pathLst>
              <a:path w="3456" h="1728">
                <a:moveTo>
                  <a:pt x="0" y="0"/>
                </a:moveTo>
                <a:lnTo>
                  <a:pt x="3456" y="0"/>
                </a:lnTo>
                <a:lnTo>
                  <a:pt x="1728" y="1728"/>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AutoShape 45" descr="Light horizontal"/>
          <p:cNvSpPr>
            <a:spLocks noChangeArrowheads="1"/>
          </p:cNvSpPr>
          <p:nvPr/>
        </p:nvSpPr>
        <p:spPr bwMode="auto">
          <a:xfrm>
            <a:off x="1174750" y="6172200"/>
            <a:ext cx="4197350" cy="685800"/>
          </a:xfrm>
          <a:prstGeom prst="triangle">
            <a:avLst>
              <a:gd name="adj" fmla="val 50000"/>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48" name="AutoShape 46" descr="Light horizontal"/>
          <p:cNvSpPr>
            <a:spLocks noChangeArrowheads="1"/>
          </p:cNvSpPr>
          <p:nvPr/>
        </p:nvSpPr>
        <p:spPr bwMode="auto">
          <a:xfrm>
            <a:off x="465138" y="466725"/>
            <a:ext cx="5586412" cy="2755900"/>
          </a:xfrm>
          <a:prstGeom prst="triangle">
            <a:avLst>
              <a:gd name="adj" fmla="val 50000"/>
            </a:avLst>
          </a:prstGeom>
          <a:blipFill dpi="0" rotWithShape="0">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49" name="Group 47"/>
          <p:cNvGrpSpPr>
            <a:grpSpLocks/>
          </p:cNvGrpSpPr>
          <p:nvPr/>
        </p:nvGrpSpPr>
        <p:grpSpPr bwMode="auto">
          <a:xfrm>
            <a:off x="0" y="3240088"/>
            <a:ext cx="9147175" cy="158750"/>
            <a:chOff x="0" y="0"/>
            <a:chExt cx="5762" cy="100"/>
          </a:xfrm>
        </p:grpSpPr>
        <p:sp>
          <p:nvSpPr>
            <p:cNvPr id="50" name="Rectangle 48"/>
            <p:cNvSpPr>
              <a:spLocks noChangeArrowheads="1"/>
            </p:cNvSpPr>
            <p:nvPr userDrawn="1"/>
          </p:nvSpPr>
          <p:spPr bwMode="auto">
            <a:xfrm>
              <a:off x="1505" y="0"/>
              <a:ext cx="4257" cy="1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1" name="Rectangle 49"/>
            <p:cNvSpPr>
              <a:spLocks noChangeArrowheads="1"/>
            </p:cNvSpPr>
            <p:nvPr userDrawn="1"/>
          </p:nvSpPr>
          <p:spPr bwMode="auto">
            <a:xfrm>
              <a:off x="998" y="0"/>
              <a:ext cx="508" cy="100"/>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2" name="Rectangle 50"/>
            <p:cNvSpPr>
              <a:spLocks noChangeArrowheads="1"/>
            </p:cNvSpPr>
            <p:nvPr userDrawn="1"/>
          </p:nvSpPr>
          <p:spPr bwMode="auto">
            <a:xfrm>
              <a:off x="504" y="0"/>
              <a:ext cx="507" cy="100"/>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3" name="Rectangle 51"/>
            <p:cNvSpPr>
              <a:spLocks noChangeArrowheads="1"/>
            </p:cNvSpPr>
            <p:nvPr userDrawn="1"/>
          </p:nvSpPr>
          <p:spPr bwMode="auto">
            <a:xfrm>
              <a:off x="0" y="0"/>
              <a:ext cx="507" cy="10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54" name="AutoShape 52" descr="Light horizontal"/>
          <p:cNvSpPr>
            <a:spLocks noChangeArrowheads="1"/>
          </p:cNvSpPr>
          <p:nvPr/>
        </p:nvSpPr>
        <p:spPr bwMode="auto">
          <a:xfrm rot="10800000">
            <a:off x="6122988" y="3394075"/>
            <a:ext cx="1739900" cy="827088"/>
          </a:xfrm>
          <a:prstGeom prst="triangle">
            <a:avLst>
              <a:gd name="adj" fmla="val 50000"/>
            </a:avLst>
          </a:prstGeom>
          <a:blipFill dpi="0" rotWithShape="0">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5" name="AutoShape 53"/>
          <p:cNvSpPr>
            <a:spLocks noChangeArrowheads="1"/>
          </p:cNvSpPr>
          <p:nvPr/>
        </p:nvSpPr>
        <p:spPr bwMode="auto">
          <a:xfrm>
            <a:off x="6124575" y="2393950"/>
            <a:ext cx="1739900" cy="827088"/>
          </a:xfrm>
          <a:prstGeom prst="triangle">
            <a:avLst>
              <a:gd name="adj" fmla="val 50000"/>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56" name="Rectangle 59"/>
          <p:cNvSpPr>
            <a:spLocks noChangeArrowheads="1"/>
          </p:cNvSpPr>
          <p:nvPr/>
        </p:nvSpPr>
        <p:spPr bwMode="auto">
          <a:xfrm rot="2598493">
            <a:off x="3163888" y="5864225"/>
            <a:ext cx="242887" cy="250825"/>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102" name="Rectangle 54"/>
          <p:cNvSpPr>
            <a:spLocks noGrp="1" noChangeArrowheads="1"/>
          </p:cNvSpPr>
          <p:nvPr>
            <p:ph type="ctrTitle"/>
          </p:nvPr>
        </p:nvSpPr>
        <p:spPr>
          <a:xfrm>
            <a:off x="685800" y="2130425"/>
            <a:ext cx="7772400" cy="1470025"/>
          </a:xfrm>
        </p:spPr>
        <p:txBody>
          <a:bodyPr/>
          <a:lstStyle>
            <a:lvl1pPr>
              <a:defRPr sz="4400"/>
            </a:lvl1pPr>
          </a:lstStyle>
          <a:p>
            <a:r>
              <a:rPr lang="en-US" altLang="zh-CN" noProof="1"/>
              <a:t>Click to edit Master title style</a:t>
            </a:r>
          </a:p>
        </p:txBody>
      </p:sp>
      <p:sp>
        <p:nvSpPr>
          <p:cNvPr id="2103" name="Rectangle 55"/>
          <p:cNvSpPr>
            <a:spLocks noGrp="1" noChangeArrowheads="1"/>
          </p:cNvSpPr>
          <p:nvPr>
            <p:ph type="subTitle" idx="1"/>
          </p:nvPr>
        </p:nvSpPr>
        <p:spPr>
          <a:xfrm>
            <a:off x="3581400" y="5791200"/>
            <a:ext cx="4800600" cy="457200"/>
          </a:xfrm>
        </p:spPr>
        <p:txBody>
          <a:bodyPr/>
          <a:lstStyle>
            <a:lvl1pPr marL="0" indent="0">
              <a:buFontTx/>
              <a:buNone/>
              <a:defRPr sz="2400"/>
            </a:lvl1pPr>
          </a:lstStyle>
          <a:p>
            <a:r>
              <a:rPr lang="en-US" altLang="zh-CN" noProof="1"/>
              <a:t>Click to edit Master subtitle style</a:t>
            </a:r>
          </a:p>
        </p:txBody>
      </p:sp>
      <p:sp>
        <p:nvSpPr>
          <p:cNvPr id="57" name="Rectangle 56"/>
          <p:cNvSpPr>
            <a:spLocks noGrp="1" noChangeArrowheads="1"/>
          </p:cNvSpPr>
          <p:nvPr>
            <p:ph type="dt" sz="half" idx="10"/>
          </p:nvPr>
        </p:nvSpPr>
        <p:spPr>
          <a:xfrm>
            <a:off x="457200" y="6400800"/>
            <a:ext cx="2133600" cy="320675"/>
          </a:xfrm>
        </p:spPr>
        <p:txBody>
          <a:bodyPr/>
          <a:lstStyle>
            <a:lvl1pPr>
              <a:defRPr/>
            </a:lvl1pPr>
          </a:lstStyle>
          <a:p>
            <a:pPr>
              <a:defRPr/>
            </a:pPr>
            <a:endParaRPr lang="en-US" altLang="zh-CN"/>
          </a:p>
        </p:txBody>
      </p:sp>
      <p:sp>
        <p:nvSpPr>
          <p:cNvPr id="58" name="Rectangle 57"/>
          <p:cNvSpPr>
            <a:spLocks noGrp="1" noChangeArrowheads="1"/>
          </p:cNvSpPr>
          <p:nvPr>
            <p:ph type="ftr" sz="quarter" idx="11"/>
          </p:nvPr>
        </p:nvSpPr>
        <p:spPr>
          <a:xfrm>
            <a:off x="3124200" y="6400800"/>
            <a:ext cx="2895600" cy="320675"/>
          </a:xfrm>
        </p:spPr>
        <p:txBody>
          <a:bodyPr/>
          <a:lstStyle>
            <a:lvl1pPr>
              <a:defRPr/>
            </a:lvl1pPr>
          </a:lstStyle>
          <a:p>
            <a:pPr>
              <a:defRPr/>
            </a:pPr>
            <a:endParaRPr lang="en-US" altLang="zh-CN"/>
          </a:p>
        </p:txBody>
      </p:sp>
      <p:sp>
        <p:nvSpPr>
          <p:cNvPr id="59" name="Rectangle 58"/>
          <p:cNvSpPr>
            <a:spLocks noGrp="1" noChangeArrowheads="1"/>
          </p:cNvSpPr>
          <p:nvPr>
            <p:ph type="sldNum" sz="quarter" idx="12"/>
          </p:nvPr>
        </p:nvSpPr>
        <p:spPr>
          <a:xfrm>
            <a:off x="6553200" y="6400800"/>
            <a:ext cx="2133600" cy="320675"/>
          </a:xfrm>
        </p:spPr>
        <p:txBody>
          <a:bodyPr/>
          <a:lstStyle>
            <a:lvl1pPr>
              <a:defRPr/>
            </a:lvl1pPr>
          </a:lstStyle>
          <a:p>
            <a:fld id="{5F1B1BFB-4609-4CA0-BA7B-71C630F1A745}" type="slidenum">
              <a:rPr lang="en-US" altLang="zh-CN"/>
              <a:pPr/>
              <a:t>‹#›</a:t>
            </a:fld>
            <a:endParaRPr lang="en-US" altLang="zh-CN"/>
          </a:p>
        </p:txBody>
      </p:sp>
    </p:spTree>
    <p:extLst>
      <p:ext uri="{BB962C8B-B14F-4D97-AF65-F5344CB8AC3E}">
        <p14:creationId xmlns:p14="http://schemas.microsoft.com/office/powerpoint/2010/main" val="86368268"/>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fld id="{70D6BB77-6450-402B-BDBF-263302A2DDF4}" type="slidenum">
              <a:rPr lang="en-US" altLang="zh-CN"/>
              <a:pPr/>
              <a:t>‹#›</a:t>
            </a:fld>
            <a:endParaRPr lang="en-US" altLang="zh-CN"/>
          </a:p>
        </p:txBody>
      </p:sp>
    </p:spTree>
    <p:extLst>
      <p:ext uri="{BB962C8B-B14F-4D97-AF65-F5344CB8AC3E}">
        <p14:creationId xmlns:p14="http://schemas.microsoft.com/office/powerpoint/2010/main" val="259655681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28600"/>
            <a:ext cx="2057400" cy="5897563"/>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28600"/>
            <a:ext cx="6019800" cy="5897563"/>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fld id="{D9A92FA3-39E1-475E-B263-3404AA4C68D6}" type="slidenum">
              <a:rPr lang="en-US" altLang="zh-CN"/>
              <a:pPr/>
              <a:t>‹#›</a:t>
            </a:fld>
            <a:endParaRPr lang="en-US" altLang="zh-CN"/>
          </a:p>
        </p:txBody>
      </p:sp>
    </p:spTree>
    <p:extLst>
      <p:ext uri="{BB962C8B-B14F-4D97-AF65-F5344CB8AC3E}">
        <p14:creationId xmlns:p14="http://schemas.microsoft.com/office/powerpoint/2010/main" val="169355828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7696200" cy="762000"/>
          </a:xfrm>
        </p:spPr>
        <p:txBody>
          <a:bodyPr/>
          <a:lstStyle/>
          <a:p>
            <a:r>
              <a:rPr lang="zh-CN" altLang="en-US" noProof="1" smtClean="0"/>
              <a:t>单击此处编辑母版标题样式</a:t>
            </a:r>
            <a:endParaRPr lang="zh-CN" altLang="en-US" noProof="1"/>
          </a:p>
        </p:txBody>
      </p:sp>
      <p:sp>
        <p:nvSpPr>
          <p:cNvPr id="3" name="表格占位符 2"/>
          <p:cNvSpPr>
            <a:spLocks noGrp="1"/>
          </p:cNvSpPr>
          <p:nvPr>
            <p:ph type="tbl" idx="1"/>
          </p:nvPr>
        </p:nvSpPr>
        <p:spPr>
          <a:xfrm>
            <a:off x="457200" y="1295400"/>
            <a:ext cx="8229600" cy="4830763"/>
          </a:xfrm>
        </p:spPr>
        <p:txBody>
          <a:bodyPr/>
          <a:lstStyle/>
          <a:p>
            <a:pPr lvl="0"/>
            <a:endParaRPr lang="zh-CN" altLang="en-US" noProof="0" smtClean="0"/>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fld id="{4A572E6E-1556-4800-8B0E-035A916B8FA3}" type="slidenum">
              <a:rPr lang="en-US" altLang="zh-CN"/>
              <a:pPr/>
              <a:t>‹#›</a:t>
            </a:fld>
            <a:endParaRPr lang="en-US" altLang="zh-CN"/>
          </a:p>
        </p:txBody>
      </p:sp>
    </p:spTree>
    <p:extLst>
      <p:ext uri="{BB962C8B-B14F-4D97-AF65-F5344CB8AC3E}">
        <p14:creationId xmlns:p14="http://schemas.microsoft.com/office/powerpoint/2010/main" val="211309207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3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179513" y="692696"/>
            <a:ext cx="8784976" cy="561662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en-US" noProof="1"/>
          </a:p>
        </p:txBody>
      </p:sp>
      <p:sp>
        <p:nvSpPr>
          <p:cNvPr id="4" name="灯片编号占位符 5"/>
          <p:cNvSpPr>
            <a:spLocks noGrp="1"/>
          </p:cNvSpPr>
          <p:nvPr>
            <p:ph type="sldNum" sz="quarter" idx="10"/>
          </p:nvPr>
        </p:nvSpPr>
        <p:spPr>
          <a:xfrm>
            <a:off x="8532813" y="6408738"/>
            <a:ext cx="481012" cy="365125"/>
          </a:xfrm>
        </p:spPr>
        <p:txBody>
          <a:bodyPr/>
          <a:lstStyle>
            <a:lvl1pPr algn="l">
              <a:buFont typeface="Arial" pitchFamily="34" charset="0"/>
              <a:buNone/>
              <a:defRPr/>
            </a:lvl1pPr>
          </a:lstStyle>
          <a:p>
            <a:fld id="{7E1E026E-B79A-4FBF-9F28-805D3DC57192}" type="slidenum">
              <a:rPr lang="zh-CN" altLang="en-US"/>
              <a:pPr/>
              <a:t>‹#›</a:t>
            </a:fld>
            <a:endParaRPr lang="zh-CN" altLang="en-US"/>
          </a:p>
        </p:txBody>
      </p:sp>
      <p:sp>
        <p:nvSpPr>
          <p:cNvPr id="5" name="日期占位符 1"/>
          <p:cNvSpPr>
            <a:spLocks noGrp="1"/>
          </p:cNvSpPr>
          <p:nvPr>
            <p:ph type="dt" sz="half" idx="11"/>
          </p:nvPr>
        </p:nvSpPr>
        <p:spPr/>
        <p:txBody>
          <a:bodyPr/>
          <a:lstStyle>
            <a:lvl1pPr>
              <a:defRPr/>
            </a:lvl1pPr>
          </a:lstStyle>
          <a:p>
            <a:pPr>
              <a:defRPr/>
            </a:pPr>
            <a:endParaRPr lang="en-US" altLang="zh-CN"/>
          </a:p>
        </p:txBody>
      </p:sp>
      <p:sp>
        <p:nvSpPr>
          <p:cNvPr id="6" name="页脚占位符 3"/>
          <p:cNvSpPr>
            <a:spLocks noGrp="1"/>
          </p:cNvSpPr>
          <p:nvPr>
            <p:ph type="ftr" sz="quarter" idx="12"/>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5595090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fld id="{2675DBA7-EF12-4C74-96C2-22B25958FF9B}" type="slidenum">
              <a:rPr lang="en-US" altLang="zh-CN"/>
              <a:pPr/>
              <a:t>‹#›</a:t>
            </a:fld>
            <a:endParaRPr lang="en-US" altLang="zh-CN"/>
          </a:p>
        </p:txBody>
      </p:sp>
    </p:spTree>
    <p:extLst>
      <p:ext uri="{BB962C8B-B14F-4D97-AF65-F5344CB8AC3E}">
        <p14:creationId xmlns:p14="http://schemas.microsoft.com/office/powerpoint/2010/main" val="108923745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4"/>
          <p:cNvSpPr>
            <a:spLocks noGrp="1" noChangeArrowheads="1"/>
          </p:cNvSpPr>
          <p:nvPr>
            <p:ph type="sldNum" sz="quarter" idx="12"/>
          </p:nvPr>
        </p:nvSpPr>
        <p:spPr>
          <a:ln/>
        </p:spPr>
        <p:txBody>
          <a:bodyPr/>
          <a:lstStyle>
            <a:lvl1pPr>
              <a:defRPr/>
            </a:lvl1pPr>
          </a:lstStyle>
          <a:p>
            <a:fld id="{570D683F-9969-40F7-9938-49905936F3E9}" type="slidenum">
              <a:rPr lang="en-US" altLang="zh-CN"/>
              <a:pPr/>
              <a:t>‹#›</a:t>
            </a:fld>
            <a:endParaRPr lang="en-US" altLang="zh-CN"/>
          </a:p>
        </p:txBody>
      </p:sp>
    </p:spTree>
    <p:extLst>
      <p:ext uri="{BB962C8B-B14F-4D97-AF65-F5344CB8AC3E}">
        <p14:creationId xmlns:p14="http://schemas.microsoft.com/office/powerpoint/2010/main" val="348305012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295400"/>
            <a:ext cx="4038600" cy="4830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fld id="{09BC6282-A1D6-46FA-B6D4-B237CAC145C8}" type="slidenum">
              <a:rPr lang="en-US" altLang="zh-CN"/>
              <a:pPr/>
              <a:t>‹#›</a:t>
            </a:fld>
            <a:endParaRPr lang="en-US" altLang="zh-CN"/>
          </a:p>
        </p:txBody>
      </p:sp>
    </p:spTree>
    <p:extLst>
      <p:ext uri="{BB962C8B-B14F-4D97-AF65-F5344CB8AC3E}">
        <p14:creationId xmlns:p14="http://schemas.microsoft.com/office/powerpoint/2010/main" val="1747703016"/>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4"/>
          <p:cNvSpPr>
            <a:spLocks noGrp="1" noChangeArrowheads="1"/>
          </p:cNvSpPr>
          <p:nvPr>
            <p:ph type="sldNum" sz="quarter" idx="12"/>
          </p:nvPr>
        </p:nvSpPr>
        <p:spPr>
          <a:ln/>
        </p:spPr>
        <p:txBody>
          <a:bodyPr/>
          <a:lstStyle>
            <a:lvl1pPr>
              <a:defRPr/>
            </a:lvl1pPr>
          </a:lstStyle>
          <a:p>
            <a:fld id="{589B3AAE-177F-4090-913B-EC55E38AE271}" type="slidenum">
              <a:rPr lang="en-US" altLang="zh-CN"/>
              <a:pPr/>
              <a:t>‹#›</a:t>
            </a:fld>
            <a:endParaRPr lang="en-US" altLang="zh-CN"/>
          </a:p>
        </p:txBody>
      </p:sp>
    </p:spTree>
    <p:extLst>
      <p:ext uri="{BB962C8B-B14F-4D97-AF65-F5344CB8AC3E}">
        <p14:creationId xmlns:p14="http://schemas.microsoft.com/office/powerpoint/2010/main" val="10188266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4"/>
          <p:cNvSpPr>
            <a:spLocks noGrp="1" noChangeArrowheads="1"/>
          </p:cNvSpPr>
          <p:nvPr>
            <p:ph type="sldNum" sz="quarter" idx="12"/>
          </p:nvPr>
        </p:nvSpPr>
        <p:spPr>
          <a:ln/>
        </p:spPr>
        <p:txBody>
          <a:bodyPr/>
          <a:lstStyle>
            <a:lvl1pPr>
              <a:defRPr/>
            </a:lvl1pPr>
          </a:lstStyle>
          <a:p>
            <a:fld id="{767FA2AF-DE6C-4585-94A3-5D376EB15507}" type="slidenum">
              <a:rPr lang="en-US" altLang="zh-CN"/>
              <a:pPr/>
              <a:t>‹#›</a:t>
            </a:fld>
            <a:endParaRPr lang="en-US" altLang="zh-CN"/>
          </a:p>
        </p:txBody>
      </p:sp>
    </p:spTree>
    <p:extLst>
      <p:ext uri="{BB962C8B-B14F-4D97-AF65-F5344CB8AC3E}">
        <p14:creationId xmlns:p14="http://schemas.microsoft.com/office/powerpoint/2010/main" val="23944393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4"/>
          <p:cNvSpPr>
            <a:spLocks noGrp="1" noChangeArrowheads="1"/>
          </p:cNvSpPr>
          <p:nvPr>
            <p:ph type="sldNum" sz="quarter" idx="12"/>
          </p:nvPr>
        </p:nvSpPr>
        <p:spPr>
          <a:ln/>
        </p:spPr>
        <p:txBody>
          <a:bodyPr/>
          <a:lstStyle>
            <a:lvl1pPr>
              <a:defRPr/>
            </a:lvl1pPr>
          </a:lstStyle>
          <a:p>
            <a:fld id="{CD493702-B308-44E5-A11B-7E03BB66AC6E}" type="slidenum">
              <a:rPr lang="en-US" altLang="zh-CN"/>
              <a:pPr/>
              <a:t>‹#›</a:t>
            </a:fld>
            <a:endParaRPr lang="en-US" altLang="zh-CN"/>
          </a:p>
        </p:txBody>
      </p:sp>
    </p:spTree>
    <p:extLst>
      <p:ext uri="{BB962C8B-B14F-4D97-AF65-F5344CB8AC3E}">
        <p14:creationId xmlns:p14="http://schemas.microsoft.com/office/powerpoint/2010/main" val="29603956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fld id="{98555944-C35F-477E-A190-4DD3D0A9525C}" type="slidenum">
              <a:rPr lang="en-US" altLang="zh-CN"/>
              <a:pPr/>
              <a:t>‹#›</a:t>
            </a:fld>
            <a:endParaRPr lang="en-US" altLang="zh-CN"/>
          </a:p>
        </p:txBody>
      </p:sp>
    </p:spTree>
    <p:extLst>
      <p:ext uri="{BB962C8B-B14F-4D97-AF65-F5344CB8AC3E}">
        <p14:creationId xmlns:p14="http://schemas.microsoft.com/office/powerpoint/2010/main" val="315165012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Rectangle 12"/>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3"/>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4"/>
          <p:cNvSpPr>
            <a:spLocks noGrp="1" noChangeArrowheads="1"/>
          </p:cNvSpPr>
          <p:nvPr>
            <p:ph type="sldNum" sz="quarter" idx="12"/>
          </p:nvPr>
        </p:nvSpPr>
        <p:spPr>
          <a:ln/>
        </p:spPr>
        <p:txBody>
          <a:bodyPr/>
          <a:lstStyle>
            <a:lvl1pPr>
              <a:defRPr/>
            </a:lvl1pPr>
          </a:lstStyle>
          <a:p>
            <a:fld id="{A8688981-5F09-42F6-BFE4-6B037B318393}" type="slidenum">
              <a:rPr lang="en-US" altLang="zh-CN"/>
              <a:pPr/>
              <a:t>‹#›</a:t>
            </a:fld>
            <a:endParaRPr lang="en-US" altLang="zh-CN"/>
          </a:p>
        </p:txBody>
      </p:sp>
    </p:spTree>
    <p:extLst>
      <p:ext uri="{BB962C8B-B14F-4D97-AF65-F5344CB8AC3E}">
        <p14:creationId xmlns:p14="http://schemas.microsoft.com/office/powerpoint/2010/main" val="2559544548"/>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AutoShape 2" descr="Light horizontal"/>
          <p:cNvSpPr>
            <a:spLocks noChangeArrowheads="1"/>
          </p:cNvSpPr>
          <p:nvPr/>
        </p:nvSpPr>
        <p:spPr bwMode="auto">
          <a:xfrm>
            <a:off x="0" y="5727700"/>
            <a:ext cx="9144000" cy="1130300"/>
          </a:xfrm>
          <a:prstGeom prst="triangle">
            <a:avLst>
              <a:gd name="adj" fmla="val 50000"/>
            </a:avLst>
          </a:prstGeom>
          <a:blipFill dpi="0" rotWithShape="0">
            <a:blip r:embed="rId1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7" name="AutoShape 3" descr="Light horizontal"/>
          <p:cNvSpPr>
            <a:spLocks noChangeArrowheads="1"/>
          </p:cNvSpPr>
          <p:nvPr/>
        </p:nvSpPr>
        <p:spPr bwMode="auto">
          <a:xfrm>
            <a:off x="0" y="5727700"/>
            <a:ext cx="9144000" cy="1130300"/>
          </a:xfrm>
          <a:prstGeom prst="triangle">
            <a:avLst>
              <a:gd name="adj" fmla="val 50000"/>
            </a:avLst>
          </a:prstGeom>
          <a:blipFill dpi="0" rotWithShape="0">
            <a:blip r:embed="rId1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28" name="Rectangle 4" descr="Light horizontal"/>
          <p:cNvSpPr>
            <a:spLocks noChangeArrowheads="1"/>
          </p:cNvSpPr>
          <p:nvPr/>
        </p:nvSpPr>
        <p:spPr bwMode="auto">
          <a:xfrm>
            <a:off x="1588" y="4763"/>
            <a:ext cx="9144000" cy="985837"/>
          </a:xfrm>
          <a:prstGeom prst="rect">
            <a:avLst/>
          </a:prstGeom>
          <a:blipFill dpi="0" rotWithShape="0">
            <a:blip r:embed="rId16"/>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nvGrpSpPr>
          <p:cNvPr id="1029" name="Group 5"/>
          <p:cNvGrpSpPr>
            <a:grpSpLocks/>
          </p:cNvGrpSpPr>
          <p:nvPr/>
        </p:nvGrpSpPr>
        <p:grpSpPr bwMode="auto">
          <a:xfrm>
            <a:off x="6350" y="993775"/>
            <a:ext cx="9156700" cy="88900"/>
            <a:chOff x="0" y="0"/>
            <a:chExt cx="5768" cy="56"/>
          </a:xfrm>
        </p:grpSpPr>
        <p:sp>
          <p:nvSpPr>
            <p:cNvPr id="1030" name="Rectangle 6"/>
            <p:cNvSpPr>
              <a:spLocks noChangeArrowheads="1"/>
            </p:cNvSpPr>
            <p:nvPr userDrawn="1"/>
          </p:nvSpPr>
          <p:spPr bwMode="auto">
            <a:xfrm>
              <a:off x="1507" y="0"/>
              <a:ext cx="4261" cy="5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1" name="Rectangle 7"/>
            <p:cNvSpPr>
              <a:spLocks noChangeArrowheads="1"/>
            </p:cNvSpPr>
            <p:nvPr userDrawn="1"/>
          </p:nvSpPr>
          <p:spPr bwMode="auto">
            <a:xfrm>
              <a:off x="999" y="0"/>
              <a:ext cx="509" cy="56"/>
            </a:xfrm>
            <a:prstGeom prst="rect">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2" name="Rectangle 8"/>
            <p:cNvSpPr>
              <a:spLocks noChangeArrowheads="1"/>
            </p:cNvSpPr>
            <p:nvPr userDrawn="1"/>
          </p:nvSpPr>
          <p:spPr bwMode="auto">
            <a:xfrm>
              <a:off x="505" y="0"/>
              <a:ext cx="507" cy="56"/>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033" name="Rectangle 9"/>
            <p:cNvSpPr>
              <a:spLocks noChangeArrowheads="1"/>
            </p:cNvSpPr>
            <p:nvPr userDrawn="1"/>
          </p:nvSpPr>
          <p:spPr bwMode="auto">
            <a:xfrm>
              <a:off x="0" y="0"/>
              <a:ext cx="508" cy="56"/>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
        <p:nvSpPr>
          <p:cNvPr id="1034" name="AutoShape 10"/>
          <p:cNvSpPr>
            <a:spLocks noChangeArrowheads="1"/>
          </p:cNvSpPr>
          <p:nvPr/>
        </p:nvSpPr>
        <p:spPr bwMode="auto">
          <a:xfrm>
            <a:off x="7372350" y="360363"/>
            <a:ext cx="1554163" cy="741362"/>
          </a:xfrm>
          <a:prstGeom prst="triangle">
            <a:avLst>
              <a:gd name="adj" fmla="val 50000"/>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endParaRPr lang="zh-CN" altLang="zh-CN" sz="2400"/>
          </a:p>
        </p:txBody>
      </p:sp>
      <p:sp>
        <p:nvSpPr>
          <p:cNvPr id="1035" name="Rectangle 11"/>
          <p:cNvSpPr>
            <a:spLocks noGrp="1" noChangeArrowheads="1"/>
          </p:cNvSpPr>
          <p:nvPr>
            <p:ph type="body" idx="4294967295"/>
          </p:nvPr>
        </p:nvSpPr>
        <p:spPr bwMode="auto">
          <a:xfrm>
            <a:off x="457200" y="1295400"/>
            <a:ext cx="8229600" cy="483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6" name="Rectangle 12"/>
          <p:cNvSpPr>
            <a:spLocks noGrp="1" noChangeArrowheads="1"/>
          </p:cNvSpPr>
          <p:nvPr>
            <p:ph type="dt" sz="half" idx="2"/>
          </p:nvPr>
        </p:nvSpPr>
        <p:spPr bwMode="auto">
          <a:xfrm>
            <a:off x="457200" y="6477000"/>
            <a:ext cx="2133600" cy="244475"/>
          </a:xfrm>
          <a:prstGeom prst="rect">
            <a:avLst/>
          </a:prstGeom>
          <a:noFill/>
          <a:ln w="9525">
            <a:noFill/>
            <a:miter lim="800000"/>
          </a:ln>
          <a:effectLst/>
        </p:spPr>
        <p:txBody>
          <a:bodyPr vert="horz" wrap="square" lIns="91440" tIns="45720" rIns="91440" bIns="45720" numCol="1" anchor="t" anchorCtr="0" compatLnSpc="1"/>
          <a:lstStyle>
            <a:lvl1pPr>
              <a:buFont typeface="Arial" panose="020B0604020202020204" pitchFamily="34" charset="0"/>
              <a:buNone/>
              <a:defRPr sz="1000">
                <a:latin typeface="Arial" panose="020B0604020202020204" pitchFamily="34" charset="0"/>
                <a:ea typeface="宋体" panose="02010600030101010101" pitchFamily="2" charset="-122"/>
              </a:defRPr>
            </a:lvl1pPr>
          </a:lstStyle>
          <a:p>
            <a:pPr>
              <a:defRPr/>
            </a:pPr>
            <a:endParaRPr lang="en-US" altLang="zh-CN"/>
          </a:p>
        </p:txBody>
      </p:sp>
      <p:sp>
        <p:nvSpPr>
          <p:cNvPr id="1037" name="Rectangle 13"/>
          <p:cNvSpPr>
            <a:spLocks noGrp="1" noChangeArrowheads="1"/>
          </p:cNvSpPr>
          <p:nvPr>
            <p:ph type="ftr" sz="quarter" idx="3"/>
          </p:nvPr>
        </p:nvSpPr>
        <p:spPr bwMode="auto">
          <a:xfrm>
            <a:off x="3124200" y="6477000"/>
            <a:ext cx="2895600" cy="244475"/>
          </a:xfrm>
          <a:prstGeom prst="rect">
            <a:avLst/>
          </a:prstGeom>
          <a:noFill/>
          <a:ln w="9525">
            <a:noFill/>
            <a:miter lim="800000"/>
          </a:ln>
          <a:effectLst/>
        </p:spPr>
        <p:txBody>
          <a:bodyPr vert="horz" wrap="square" lIns="91440" tIns="45720" rIns="91440" bIns="45720" numCol="1" anchor="t" anchorCtr="0" compatLnSpc="1"/>
          <a:lstStyle>
            <a:lvl1pPr algn="ctr">
              <a:buFont typeface="Arial" panose="020B0604020202020204" pitchFamily="34" charset="0"/>
              <a:buNone/>
              <a:defRPr sz="1000">
                <a:latin typeface="Arial" panose="020B0604020202020204" pitchFamily="34" charset="0"/>
                <a:ea typeface="宋体" panose="02010600030101010101" pitchFamily="2" charset="-122"/>
              </a:defRPr>
            </a:lvl1pPr>
          </a:lstStyle>
          <a:p>
            <a:pPr>
              <a:defRPr/>
            </a:pPr>
            <a:endParaRPr lang="en-US" altLang="zh-CN"/>
          </a:p>
        </p:txBody>
      </p:sp>
      <p:sp>
        <p:nvSpPr>
          <p:cNvPr id="1038" name="Rectangle 14"/>
          <p:cNvSpPr>
            <a:spLocks noGrp="1" noChangeArrowheads="1"/>
          </p:cNvSpPr>
          <p:nvPr>
            <p:ph type="sldNum" sz="quarter" idx="4"/>
          </p:nvPr>
        </p:nvSpPr>
        <p:spPr bwMode="auto">
          <a:xfrm>
            <a:off x="6553200" y="6477000"/>
            <a:ext cx="2133600" cy="244475"/>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buFont typeface="Arial" pitchFamily="34" charset="0"/>
              <a:buChar char="•"/>
              <a:defRPr sz="1000"/>
            </a:lvl1pPr>
          </a:lstStyle>
          <a:p>
            <a:fld id="{28A8314A-3ED6-434A-8F5C-B45555F3C0A2}" type="slidenum">
              <a:rPr lang="en-US" altLang="zh-CN"/>
              <a:pPr/>
              <a:t>‹#›</a:t>
            </a:fld>
            <a:endParaRPr lang="en-US" altLang="zh-CN"/>
          </a:p>
        </p:txBody>
      </p:sp>
      <p:sp>
        <p:nvSpPr>
          <p:cNvPr id="1039" name="Line 15"/>
          <p:cNvSpPr>
            <a:spLocks noChangeShapeType="1"/>
          </p:cNvSpPr>
          <p:nvPr/>
        </p:nvSpPr>
        <p:spPr bwMode="auto">
          <a:xfrm>
            <a:off x="457200" y="6400800"/>
            <a:ext cx="8229600" cy="0"/>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Text Box 16"/>
          <p:cNvSpPr txBox="1">
            <a:spLocks noChangeArrowheads="1"/>
          </p:cNvSpPr>
          <p:nvPr/>
        </p:nvSpPr>
        <p:spPr bwMode="auto">
          <a:xfrm>
            <a:off x="7696200" y="685800"/>
            <a:ext cx="862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en-US" altLang="zh-CN" sz="2400" smtClean="0"/>
              <a:t>Logo</a:t>
            </a:r>
          </a:p>
        </p:txBody>
      </p:sp>
      <p:grpSp>
        <p:nvGrpSpPr>
          <p:cNvPr id="1041" name="Group 17"/>
          <p:cNvGrpSpPr>
            <a:grpSpLocks/>
          </p:cNvGrpSpPr>
          <p:nvPr/>
        </p:nvGrpSpPr>
        <p:grpSpPr bwMode="auto">
          <a:xfrm>
            <a:off x="76200" y="76200"/>
            <a:ext cx="1828800" cy="838200"/>
            <a:chOff x="0" y="0"/>
            <a:chExt cx="2570" cy="1488"/>
          </a:xfrm>
        </p:grpSpPr>
        <p:sp>
          <p:nvSpPr>
            <p:cNvPr id="1042" name="Freeform 18"/>
            <p:cNvSpPr>
              <a:spLocks noChangeArrowheads="1"/>
            </p:cNvSpPr>
            <p:nvPr/>
          </p:nvSpPr>
          <p:spPr bwMode="auto">
            <a:xfrm>
              <a:off x="0" y="0"/>
              <a:ext cx="1062" cy="1488"/>
            </a:xfrm>
            <a:custGeom>
              <a:avLst/>
              <a:gdLst>
                <a:gd name="T0" fmla="*/ 1166 w 1280"/>
                <a:gd name="T1" fmla="*/ 14 h 1782"/>
                <a:gd name="T2" fmla="*/ 1060 w 1280"/>
                <a:gd name="T3" fmla="*/ 40 h 1782"/>
                <a:gd name="T4" fmla="*/ 916 w 1280"/>
                <a:gd name="T5" fmla="*/ 14 h 1782"/>
                <a:gd name="T6" fmla="*/ 728 w 1280"/>
                <a:gd name="T7" fmla="*/ 64 h 1782"/>
                <a:gd name="T8" fmla="*/ 656 w 1280"/>
                <a:gd name="T9" fmla="*/ 102 h 1782"/>
                <a:gd name="T10" fmla="*/ 670 w 1280"/>
                <a:gd name="T11" fmla="*/ 148 h 1782"/>
                <a:gd name="T12" fmla="*/ 546 w 1280"/>
                <a:gd name="T13" fmla="*/ 90 h 1782"/>
                <a:gd name="T14" fmla="*/ 576 w 1280"/>
                <a:gd name="T15" fmla="*/ 124 h 1782"/>
                <a:gd name="T16" fmla="*/ 536 w 1280"/>
                <a:gd name="T17" fmla="*/ 136 h 1782"/>
                <a:gd name="T18" fmla="*/ 582 w 1280"/>
                <a:gd name="T19" fmla="*/ 172 h 1782"/>
                <a:gd name="T20" fmla="*/ 634 w 1280"/>
                <a:gd name="T21" fmla="*/ 180 h 1782"/>
                <a:gd name="T22" fmla="*/ 678 w 1280"/>
                <a:gd name="T23" fmla="*/ 250 h 1782"/>
                <a:gd name="T24" fmla="*/ 496 w 1280"/>
                <a:gd name="T25" fmla="*/ 284 h 1782"/>
                <a:gd name="T26" fmla="*/ 330 w 1280"/>
                <a:gd name="T27" fmla="*/ 266 h 1782"/>
                <a:gd name="T28" fmla="*/ 34 w 1280"/>
                <a:gd name="T29" fmla="*/ 256 h 1782"/>
                <a:gd name="T30" fmla="*/ 56 w 1280"/>
                <a:gd name="T31" fmla="*/ 358 h 1782"/>
                <a:gd name="T32" fmla="*/ 62 w 1280"/>
                <a:gd name="T33" fmla="*/ 432 h 1782"/>
                <a:gd name="T34" fmla="*/ 96 w 1280"/>
                <a:gd name="T35" fmla="*/ 438 h 1782"/>
                <a:gd name="T36" fmla="*/ 124 w 1280"/>
                <a:gd name="T37" fmla="*/ 392 h 1782"/>
                <a:gd name="T38" fmla="*/ 130 w 1280"/>
                <a:gd name="T39" fmla="*/ 408 h 1782"/>
                <a:gd name="T40" fmla="*/ 182 w 1280"/>
                <a:gd name="T41" fmla="*/ 412 h 1782"/>
                <a:gd name="T42" fmla="*/ 260 w 1280"/>
                <a:gd name="T43" fmla="*/ 464 h 1782"/>
                <a:gd name="T44" fmla="*/ 330 w 1280"/>
                <a:gd name="T45" fmla="*/ 546 h 1782"/>
                <a:gd name="T46" fmla="*/ 400 w 1280"/>
                <a:gd name="T47" fmla="*/ 718 h 1782"/>
                <a:gd name="T48" fmla="*/ 502 w 1280"/>
                <a:gd name="T49" fmla="*/ 830 h 1782"/>
                <a:gd name="T50" fmla="*/ 576 w 1280"/>
                <a:gd name="T51" fmla="*/ 944 h 1782"/>
                <a:gd name="T52" fmla="*/ 766 w 1280"/>
                <a:gd name="T53" fmla="*/ 1072 h 1782"/>
                <a:gd name="T54" fmla="*/ 850 w 1280"/>
                <a:gd name="T55" fmla="*/ 1406 h 1782"/>
                <a:gd name="T56" fmla="*/ 814 w 1280"/>
                <a:gd name="T57" fmla="*/ 1776 h 1782"/>
                <a:gd name="T58" fmla="*/ 864 w 1280"/>
                <a:gd name="T59" fmla="*/ 1652 h 1782"/>
                <a:gd name="T60" fmla="*/ 914 w 1280"/>
                <a:gd name="T61" fmla="*/ 1578 h 1782"/>
                <a:gd name="T62" fmla="*/ 1084 w 1280"/>
                <a:gd name="T63" fmla="*/ 1356 h 1782"/>
                <a:gd name="T64" fmla="*/ 1112 w 1280"/>
                <a:gd name="T65" fmla="*/ 1180 h 1782"/>
                <a:gd name="T66" fmla="*/ 996 w 1280"/>
                <a:gd name="T67" fmla="*/ 1106 h 1782"/>
                <a:gd name="T68" fmla="*/ 838 w 1280"/>
                <a:gd name="T69" fmla="*/ 1024 h 1782"/>
                <a:gd name="T70" fmla="*/ 694 w 1280"/>
                <a:gd name="T71" fmla="*/ 974 h 1782"/>
                <a:gd name="T72" fmla="*/ 598 w 1280"/>
                <a:gd name="T73" fmla="*/ 940 h 1782"/>
                <a:gd name="T74" fmla="*/ 656 w 1280"/>
                <a:gd name="T75" fmla="*/ 800 h 1782"/>
                <a:gd name="T76" fmla="*/ 760 w 1280"/>
                <a:gd name="T77" fmla="*/ 732 h 1782"/>
                <a:gd name="T78" fmla="*/ 870 w 1280"/>
                <a:gd name="T79" fmla="*/ 602 h 1782"/>
                <a:gd name="T80" fmla="*/ 862 w 1280"/>
                <a:gd name="T81" fmla="*/ 634 h 1782"/>
                <a:gd name="T82" fmla="*/ 896 w 1280"/>
                <a:gd name="T83" fmla="*/ 594 h 1782"/>
                <a:gd name="T84" fmla="*/ 946 w 1280"/>
                <a:gd name="T85" fmla="*/ 528 h 1782"/>
                <a:gd name="T86" fmla="*/ 948 w 1280"/>
                <a:gd name="T87" fmla="*/ 576 h 1782"/>
                <a:gd name="T88" fmla="*/ 992 w 1280"/>
                <a:gd name="T89" fmla="*/ 584 h 1782"/>
                <a:gd name="T90" fmla="*/ 978 w 1280"/>
                <a:gd name="T91" fmla="*/ 524 h 1782"/>
                <a:gd name="T92" fmla="*/ 914 w 1280"/>
                <a:gd name="T93" fmla="*/ 472 h 1782"/>
                <a:gd name="T94" fmla="*/ 852 w 1280"/>
                <a:gd name="T95" fmla="*/ 434 h 1782"/>
                <a:gd name="T96" fmla="*/ 792 w 1280"/>
                <a:gd name="T97" fmla="*/ 442 h 1782"/>
                <a:gd name="T98" fmla="*/ 662 w 1280"/>
                <a:gd name="T99" fmla="*/ 460 h 1782"/>
                <a:gd name="T100" fmla="*/ 690 w 1280"/>
                <a:gd name="T101" fmla="*/ 336 h 1782"/>
                <a:gd name="T102" fmla="*/ 730 w 1280"/>
                <a:gd name="T103" fmla="*/ 284 h 1782"/>
                <a:gd name="T104" fmla="*/ 792 w 1280"/>
                <a:gd name="T105" fmla="*/ 266 h 1782"/>
                <a:gd name="T106" fmla="*/ 848 w 1280"/>
                <a:gd name="T107" fmla="*/ 378 h 1782"/>
                <a:gd name="T108" fmla="*/ 912 w 1280"/>
                <a:gd name="T109" fmla="*/ 340 h 1782"/>
                <a:gd name="T110" fmla="*/ 784 w 1280"/>
                <a:gd name="T111" fmla="*/ 216 h 1782"/>
                <a:gd name="T112" fmla="*/ 708 w 1280"/>
                <a:gd name="T113" fmla="*/ 164 h 1782"/>
                <a:gd name="T114" fmla="*/ 818 w 1280"/>
                <a:gd name="T115" fmla="*/ 88 h 1782"/>
                <a:gd name="T116" fmla="*/ 838 w 1280"/>
                <a:gd name="T117" fmla="*/ 130 h 1782"/>
                <a:gd name="T118" fmla="*/ 988 w 1280"/>
                <a:gd name="T119" fmla="*/ 234 h 1782"/>
                <a:gd name="T120" fmla="*/ 1014 w 1280"/>
                <a:gd name="T121" fmla="*/ 388 h 1782"/>
                <a:gd name="T122" fmla="*/ 1176 w 1280"/>
                <a:gd name="T123" fmla="*/ 278 h 1782"/>
                <a:gd name="T124" fmla="*/ 1274 w 1280"/>
                <a:gd name="T125" fmla="*/ 164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0" h="1782">
                  <a:moveTo>
                    <a:pt x="1214" y="64"/>
                  </a:moveTo>
                  <a:lnTo>
                    <a:pt x="1230" y="60"/>
                  </a:lnTo>
                  <a:lnTo>
                    <a:pt x="1244" y="54"/>
                  </a:lnTo>
                  <a:lnTo>
                    <a:pt x="1254" y="44"/>
                  </a:lnTo>
                  <a:lnTo>
                    <a:pt x="1256" y="30"/>
                  </a:lnTo>
                  <a:lnTo>
                    <a:pt x="1250" y="12"/>
                  </a:lnTo>
                  <a:lnTo>
                    <a:pt x="1238" y="22"/>
                  </a:lnTo>
                  <a:lnTo>
                    <a:pt x="1226" y="24"/>
                  </a:lnTo>
                  <a:lnTo>
                    <a:pt x="1212" y="20"/>
                  </a:lnTo>
                  <a:lnTo>
                    <a:pt x="1198" y="16"/>
                  </a:lnTo>
                  <a:lnTo>
                    <a:pt x="1184" y="14"/>
                  </a:lnTo>
                  <a:lnTo>
                    <a:pt x="1166" y="14"/>
                  </a:lnTo>
                  <a:lnTo>
                    <a:pt x="1146" y="16"/>
                  </a:lnTo>
                  <a:lnTo>
                    <a:pt x="1130" y="18"/>
                  </a:lnTo>
                  <a:lnTo>
                    <a:pt x="1116" y="16"/>
                  </a:lnTo>
                  <a:lnTo>
                    <a:pt x="1100" y="16"/>
                  </a:lnTo>
                  <a:lnTo>
                    <a:pt x="1086" y="14"/>
                  </a:lnTo>
                  <a:lnTo>
                    <a:pt x="1074" y="18"/>
                  </a:lnTo>
                  <a:lnTo>
                    <a:pt x="1070" y="20"/>
                  </a:lnTo>
                  <a:lnTo>
                    <a:pt x="1066" y="24"/>
                  </a:lnTo>
                  <a:lnTo>
                    <a:pt x="1064" y="30"/>
                  </a:lnTo>
                  <a:lnTo>
                    <a:pt x="1062" y="34"/>
                  </a:lnTo>
                  <a:lnTo>
                    <a:pt x="1060" y="38"/>
                  </a:lnTo>
                  <a:lnTo>
                    <a:pt x="1060" y="40"/>
                  </a:lnTo>
                  <a:lnTo>
                    <a:pt x="1036" y="44"/>
                  </a:lnTo>
                  <a:lnTo>
                    <a:pt x="1012" y="44"/>
                  </a:lnTo>
                  <a:lnTo>
                    <a:pt x="986" y="46"/>
                  </a:lnTo>
                  <a:lnTo>
                    <a:pt x="960" y="50"/>
                  </a:lnTo>
                  <a:lnTo>
                    <a:pt x="936" y="58"/>
                  </a:lnTo>
                  <a:lnTo>
                    <a:pt x="912" y="62"/>
                  </a:lnTo>
                  <a:lnTo>
                    <a:pt x="884" y="62"/>
                  </a:lnTo>
                  <a:lnTo>
                    <a:pt x="886" y="48"/>
                  </a:lnTo>
                  <a:lnTo>
                    <a:pt x="894" y="38"/>
                  </a:lnTo>
                  <a:lnTo>
                    <a:pt x="902" y="30"/>
                  </a:lnTo>
                  <a:lnTo>
                    <a:pt x="910" y="22"/>
                  </a:lnTo>
                  <a:lnTo>
                    <a:pt x="916" y="14"/>
                  </a:lnTo>
                  <a:lnTo>
                    <a:pt x="916" y="0"/>
                  </a:lnTo>
                  <a:lnTo>
                    <a:pt x="882" y="0"/>
                  </a:lnTo>
                  <a:lnTo>
                    <a:pt x="844" y="6"/>
                  </a:lnTo>
                  <a:lnTo>
                    <a:pt x="810" y="12"/>
                  </a:lnTo>
                  <a:lnTo>
                    <a:pt x="790" y="16"/>
                  </a:lnTo>
                  <a:lnTo>
                    <a:pt x="766" y="18"/>
                  </a:lnTo>
                  <a:lnTo>
                    <a:pt x="738" y="20"/>
                  </a:lnTo>
                  <a:lnTo>
                    <a:pt x="712" y="26"/>
                  </a:lnTo>
                  <a:lnTo>
                    <a:pt x="690" y="34"/>
                  </a:lnTo>
                  <a:lnTo>
                    <a:pt x="676" y="46"/>
                  </a:lnTo>
                  <a:lnTo>
                    <a:pt x="700" y="56"/>
                  </a:lnTo>
                  <a:lnTo>
                    <a:pt x="728" y="64"/>
                  </a:lnTo>
                  <a:lnTo>
                    <a:pt x="754" y="68"/>
                  </a:lnTo>
                  <a:lnTo>
                    <a:pt x="728" y="68"/>
                  </a:lnTo>
                  <a:lnTo>
                    <a:pt x="702" y="70"/>
                  </a:lnTo>
                  <a:lnTo>
                    <a:pt x="676" y="68"/>
                  </a:lnTo>
                  <a:lnTo>
                    <a:pt x="658" y="64"/>
                  </a:lnTo>
                  <a:lnTo>
                    <a:pt x="642" y="58"/>
                  </a:lnTo>
                  <a:lnTo>
                    <a:pt x="624" y="54"/>
                  </a:lnTo>
                  <a:lnTo>
                    <a:pt x="602" y="54"/>
                  </a:lnTo>
                  <a:lnTo>
                    <a:pt x="614" y="78"/>
                  </a:lnTo>
                  <a:lnTo>
                    <a:pt x="626" y="92"/>
                  </a:lnTo>
                  <a:lnTo>
                    <a:pt x="640" y="100"/>
                  </a:lnTo>
                  <a:lnTo>
                    <a:pt x="656" y="102"/>
                  </a:lnTo>
                  <a:lnTo>
                    <a:pt x="676" y="102"/>
                  </a:lnTo>
                  <a:lnTo>
                    <a:pt x="698" y="102"/>
                  </a:lnTo>
                  <a:lnTo>
                    <a:pt x="692" y="106"/>
                  </a:lnTo>
                  <a:lnTo>
                    <a:pt x="686" y="112"/>
                  </a:lnTo>
                  <a:lnTo>
                    <a:pt x="682" y="118"/>
                  </a:lnTo>
                  <a:lnTo>
                    <a:pt x="676" y="124"/>
                  </a:lnTo>
                  <a:lnTo>
                    <a:pt x="672" y="128"/>
                  </a:lnTo>
                  <a:lnTo>
                    <a:pt x="676" y="132"/>
                  </a:lnTo>
                  <a:lnTo>
                    <a:pt x="680" y="138"/>
                  </a:lnTo>
                  <a:lnTo>
                    <a:pt x="684" y="142"/>
                  </a:lnTo>
                  <a:lnTo>
                    <a:pt x="688" y="146"/>
                  </a:lnTo>
                  <a:lnTo>
                    <a:pt x="670" y="148"/>
                  </a:lnTo>
                  <a:lnTo>
                    <a:pt x="656" y="144"/>
                  </a:lnTo>
                  <a:lnTo>
                    <a:pt x="644" y="134"/>
                  </a:lnTo>
                  <a:lnTo>
                    <a:pt x="634" y="124"/>
                  </a:lnTo>
                  <a:lnTo>
                    <a:pt x="624" y="112"/>
                  </a:lnTo>
                  <a:lnTo>
                    <a:pt x="612" y="104"/>
                  </a:lnTo>
                  <a:lnTo>
                    <a:pt x="598" y="100"/>
                  </a:lnTo>
                  <a:lnTo>
                    <a:pt x="576" y="104"/>
                  </a:lnTo>
                  <a:lnTo>
                    <a:pt x="580" y="108"/>
                  </a:lnTo>
                  <a:lnTo>
                    <a:pt x="584" y="114"/>
                  </a:lnTo>
                  <a:lnTo>
                    <a:pt x="572" y="104"/>
                  </a:lnTo>
                  <a:lnTo>
                    <a:pt x="560" y="96"/>
                  </a:lnTo>
                  <a:lnTo>
                    <a:pt x="546" y="90"/>
                  </a:lnTo>
                  <a:lnTo>
                    <a:pt x="532" y="88"/>
                  </a:lnTo>
                  <a:lnTo>
                    <a:pt x="518" y="94"/>
                  </a:lnTo>
                  <a:lnTo>
                    <a:pt x="530" y="100"/>
                  </a:lnTo>
                  <a:lnTo>
                    <a:pt x="538" y="104"/>
                  </a:lnTo>
                  <a:lnTo>
                    <a:pt x="552" y="106"/>
                  </a:lnTo>
                  <a:lnTo>
                    <a:pt x="558" y="106"/>
                  </a:lnTo>
                  <a:lnTo>
                    <a:pt x="562" y="108"/>
                  </a:lnTo>
                  <a:lnTo>
                    <a:pt x="566" y="110"/>
                  </a:lnTo>
                  <a:lnTo>
                    <a:pt x="570" y="116"/>
                  </a:lnTo>
                  <a:lnTo>
                    <a:pt x="574" y="118"/>
                  </a:lnTo>
                  <a:lnTo>
                    <a:pt x="576" y="120"/>
                  </a:lnTo>
                  <a:lnTo>
                    <a:pt x="576" y="124"/>
                  </a:lnTo>
                  <a:lnTo>
                    <a:pt x="576" y="126"/>
                  </a:lnTo>
                  <a:lnTo>
                    <a:pt x="574" y="130"/>
                  </a:lnTo>
                  <a:lnTo>
                    <a:pt x="570" y="134"/>
                  </a:lnTo>
                  <a:lnTo>
                    <a:pt x="568" y="136"/>
                  </a:lnTo>
                  <a:lnTo>
                    <a:pt x="566" y="138"/>
                  </a:lnTo>
                  <a:lnTo>
                    <a:pt x="562" y="138"/>
                  </a:lnTo>
                  <a:lnTo>
                    <a:pt x="556" y="138"/>
                  </a:lnTo>
                  <a:lnTo>
                    <a:pt x="552" y="136"/>
                  </a:lnTo>
                  <a:lnTo>
                    <a:pt x="546" y="134"/>
                  </a:lnTo>
                  <a:lnTo>
                    <a:pt x="540" y="132"/>
                  </a:lnTo>
                  <a:lnTo>
                    <a:pt x="536" y="132"/>
                  </a:lnTo>
                  <a:lnTo>
                    <a:pt x="536" y="136"/>
                  </a:lnTo>
                  <a:lnTo>
                    <a:pt x="536" y="142"/>
                  </a:lnTo>
                  <a:lnTo>
                    <a:pt x="538" y="148"/>
                  </a:lnTo>
                  <a:lnTo>
                    <a:pt x="542" y="152"/>
                  </a:lnTo>
                  <a:lnTo>
                    <a:pt x="546" y="154"/>
                  </a:lnTo>
                  <a:lnTo>
                    <a:pt x="552" y="156"/>
                  </a:lnTo>
                  <a:lnTo>
                    <a:pt x="556" y="158"/>
                  </a:lnTo>
                  <a:lnTo>
                    <a:pt x="562" y="160"/>
                  </a:lnTo>
                  <a:lnTo>
                    <a:pt x="566" y="162"/>
                  </a:lnTo>
                  <a:lnTo>
                    <a:pt x="570" y="166"/>
                  </a:lnTo>
                  <a:lnTo>
                    <a:pt x="574" y="168"/>
                  </a:lnTo>
                  <a:lnTo>
                    <a:pt x="578" y="170"/>
                  </a:lnTo>
                  <a:lnTo>
                    <a:pt x="582" y="172"/>
                  </a:lnTo>
                  <a:lnTo>
                    <a:pt x="588" y="172"/>
                  </a:lnTo>
                  <a:lnTo>
                    <a:pt x="592" y="172"/>
                  </a:lnTo>
                  <a:lnTo>
                    <a:pt x="596" y="172"/>
                  </a:lnTo>
                  <a:lnTo>
                    <a:pt x="600" y="170"/>
                  </a:lnTo>
                  <a:lnTo>
                    <a:pt x="602" y="168"/>
                  </a:lnTo>
                  <a:lnTo>
                    <a:pt x="604" y="164"/>
                  </a:lnTo>
                  <a:lnTo>
                    <a:pt x="606" y="166"/>
                  </a:lnTo>
                  <a:lnTo>
                    <a:pt x="608" y="164"/>
                  </a:lnTo>
                  <a:lnTo>
                    <a:pt x="612" y="162"/>
                  </a:lnTo>
                  <a:lnTo>
                    <a:pt x="616" y="168"/>
                  </a:lnTo>
                  <a:lnTo>
                    <a:pt x="622" y="174"/>
                  </a:lnTo>
                  <a:lnTo>
                    <a:pt x="634" y="180"/>
                  </a:lnTo>
                  <a:lnTo>
                    <a:pt x="646" y="184"/>
                  </a:lnTo>
                  <a:lnTo>
                    <a:pt x="660" y="190"/>
                  </a:lnTo>
                  <a:lnTo>
                    <a:pt x="672" y="202"/>
                  </a:lnTo>
                  <a:lnTo>
                    <a:pt x="664" y="204"/>
                  </a:lnTo>
                  <a:lnTo>
                    <a:pt x="660" y="206"/>
                  </a:lnTo>
                  <a:lnTo>
                    <a:pt x="656" y="208"/>
                  </a:lnTo>
                  <a:lnTo>
                    <a:pt x="654" y="212"/>
                  </a:lnTo>
                  <a:lnTo>
                    <a:pt x="652" y="216"/>
                  </a:lnTo>
                  <a:lnTo>
                    <a:pt x="648" y="220"/>
                  </a:lnTo>
                  <a:lnTo>
                    <a:pt x="644" y="224"/>
                  </a:lnTo>
                  <a:lnTo>
                    <a:pt x="664" y="234"/>
                  </a:lnTo>
                  <a:lnTo>
                    <a:pt x="678" y="250"/>
                  </a:lnTo>
                  <a:lnTo>
                    <a:pt x="682" y="270"/>
                  </a:lnTo>
                  <a:lnTo>
                    <a:pt x="672" y="268"/>
                  </a:lnTo>
                  <a:lnTo>
                    <a:pt x="654" y="268"/>
                  </a:lnTo>
                  <a:lnTo>
                    <a:pt x="632" y="270"/>
                  </a:lnTo>
                  <a:lnTo>
                    <a:pt x="612" y="274"/>
                  </a:lnTo>
                  <a:lnTo>
                    <a:pt x="598" y="280"/>
                  </a:lnTo>
                  <a:lnTo>
                    <a:pt x="592" y="284"/>
                  </a:lnTo>
                  <a:lnTo>
                    <a:pt x="586" y="290"/>
                  </a:lnTo>
                  <a:lnTo>
                    <a:pt x="580" y="296"/>
                  </a:lnTo>
                  <a:lnTo>
                    <a:pt x="552" y="290"/>
                  </a:lnTo>
                  <a:lnTo>
                    <a:pt x="522" y="284"/>
                  </a:lnTo>
                  <a:lnTo>
                    <a:pt x="496" y="284"/>
                  </a:lnTo>
                  <a:lnTo>
                    <a:pt x="472" y="290"/>
                  </a:lnTo>
                  <a:lnTo>
                    <a:pt x="450" y="294"/>
                  </a:lnTo>
                  <a:lnTo>
                    <a:pt x="432" y="288"/>
                  </a:lnTo>
                  <a:lnTo>
                    <a:pt x="416" y="284"/>
                  </a:lnTo>
                  <a:lnTo>
                    <a:pt x="408" y="278"/>
                  </a:lnTo>
                  <a:lnTo>
                    <a:pt x="402" y="272"/>
                  </a:lnTo>
                  <a:lnTo>
                    <a:pt x="394" y="260"/>
                  </a:lnTo>
                  <a:lnTo>
                    <a:pt x="384" y="256"/>
                  </a:lnTo>
                  <a:lnTo>
                    <a:pt x="372" y="254"/>
                  </a:lnTo>
                  <a:lnTo>
                    <a:pt x="358" y="258"/>
                  </a:lnTo>
                  <a:lnTo>
                    <a:pt x="344" y="262"/>
                  </a:lnTo>
                  <a:lnTo>
                    <a:pt x="330" y="266"/>
                  </a:lnTo>
                  <a:lnTo>
                    <a:pt x="306" y="272"/>
                  </a:lnTo>
                  <a:lnTo>
                    <a:pt x="292" y="272"/>
                  </a:lnTo>
                  <a:lnTo>
                    <a:pt x="280" y="270"/>
                  </a:lnTo>
                  <a:lnTo>
                    <a:pt x="270" y="266"/>
                  </a:lnTo>
                  <a:lnTo>
                    <a:pt x="260" y="260"/>
                  </a:lnTo>
                  <a:lnTo>
                    <a:pt x="248" y="252"/>
                  </a:lnTo>
                  <a:lnTo>
                    <a:pt x="228" y="244"/>
                  </a:lnTo>
                  <a:lnTo>
                    <a:pt x="196" y="236"/>
                  </a:lnTo>
                  <a:lnTo>
                    <a:pt x="156" y="234"/>
                  </a:lnTo>
                  <a:lnTo>
                    <a:pt x="114" y="238"/>
                  </a:lnTo>
                  <a:lnTo>
                    <a:pt x="72" y="246"/>
                  </a:lnTo>
                  <a:lnTo>
                    <a:pt x="34" y="256"/>
                  </a:lnTo>
                  <a:lnTo>
                    <a:pt x="4" y="272"/>
                  </a:lnTo>
                  <a:lnTo>
                    <a:pt x="6" y="276"/>
                  </a:lnTo>
                  <a:lnTo>
                    <a:pt x="8" y="280"/>
                  </a:lnTo>
                  <a:lnTo>
                    <a:pt x="22" y="284"/>
                  </a:lnTo>
                  <a:lnTo>
                    <a:pt x="32" y="294"/>
                  </a:lnTo>
                  <a:lnTo>
                    <a:pt x="40" y="306"/>
                  </a:lnTo>
                  <a:lnTo>
                    <a:pt x="44" y="322"/>
                  </a:lnTo>
                  <a:lnTo>
                    <a:pt x="22" y="326"/>
                  </a:lnTo>
                  <a:lnTo>
                    <a:pt x="0" y="334"/>
                  </a:lnTo>
                  <a:lnTo>
                    <a:pt x="16" y="346"/>
                  </a:lnTo>
                  <a:lnTo>
                    <a:pt x="36" y="352"/>
                  </a:lnTo>
                  <a:lnTo>
                    <a:pt x="56" y="358"/>
                  </a:lnTo>
                  <a:lnTo>
                    <a:pt x="30" y="364"/>
                  </a:lnTo>
                  <a:lnTo>
                    <a:pt x="4" y="372"/>
                  </a:lnTo>
                  <a:lnTo>
                    <a:pt x="10" y="392"/>
                  </a:lnTo>
                  <a:lnTo>
                    <a:pt x="20" y="404"/>
                  </a:lnTo>
                  <a:lnTo>
                    <a:pt x="34" y="408"/>
                  </a:lnTo>
                  <a:lnTo>
                    <a:pt x="48" y="406"/>
                  </a:lnTo>
                  <a:lnTo>
                    <a:pt x="54" y="410"/>
                  </a:lnTo>
                  <a:lnTo>
                    <a:pt x="58" y="412"/>
                  </a:lnTo>
                  <a:lnTo>
                    <a:pt x="62" y="418"/>
                  </a:lnTo>
                  <a:lnTo>
                    <a:pt x="64" y="422"/>
                  </a:lnTo>
                  <a:lnTo>
                    <a:pt x="64" y="428"/>
                  </a:lnTo>
                  <a:lnTo>
                    <a:pt x="62" y="432"/>
                  </a:lnTo>
                  <a:lnTo>
                    <a:pt x="54" y="440"/>
                  </a:lnTo>
                  <a:lnTo>
                    <a:pt x="44" y="448"/>
                  </a:lnTo>
                  <a:lnTo>
                    <a:pt x="36" y="458"/>
                  </a:lnTo>
                  <a:lnTo>
                    <a:pt x="34" y="470"/>
                  </a:lnTo>
                  <a:lnTo>
                    <a:pt x="44" y="468"/>
                  </a:lnTo>
                  <a:lnTo>
                    <a:pt x="56" y="464"/>
                  </a:lnTo>
                  <a:lnTo>
                    <a:pt x="66" y="460"/>
                  </a:lnTo>
                  <a:lnTo>
                    <a:pt x="76" y="458"/>
                  </a:lnTo>
                  <a:lnTo>
                    <a:pt x="82" y="454"/>
                  </a:lnTo>
                  <a:lnTo>
                    <a:pt x="90" y="448"/>
                  </a:lnTo>
                  <a:lnTo>
                    <a:pt x="94" y="442"/>
                  </a:lnTo>
                  <a:lnTo>
                    <a:pt x="96" y="438"/>
                  </a:lnTo>
                  <a:lnTo>
                    <a:pt x="96" y="434"/>
                  </a:lnTo>
                  <a:lnTo>
                    <a:pt x="98" y="428"/>
                  </a:lnTo>
                  <a:lnTo>
                    <a:pt x="98" y="422"/>
                  </a:lnTo>
                  <a:lnTo>
                    <a:pt x="98" y="420"/>
                  </a:lnTo>
                  <a:lnTo>
                    <a:pt x="98" y="416"/>
                  </a:lnTo>
                  <a:lnTo>
                    <a:pt x="100" y="414"/>
                  </a:lnTo>
                  <a:lnTo>
                    <a:pt x="102" y="412"/>
                  </a:lnTo>
                  <a:lnTo>
                    <a:pt x="106" y="410"/>
                  </a:lnTo>
                  <a:lnTo>
                    <a:pt x="112" y="406"/>
                  </a:lnTo>
                  <a:lnTo>
                    <a:pt x="116" y="400"/>
                  </a:lnTo>
                  <a:lnTo>
                    <a:pt x="120" y="396"/>
                  </a:lnTo>
                  <a:lnTo>
                    <a:pt x="124" y="392"/>
                  </a:lnTo>
                  <a:lnTo>
                    <a:pt x="124" y="390"/>
                  </a:lnTo>
                  <a:lnTo>
                    <a:pt x="128" y="388"/>
                  </a:lnTo>
                  <a:lnTo>
                    <a:pt x="130" y="388"/>
                  </a:lnTo>
                  <a:lnTo>
                    <a:pt x="134" y="388"/>
                  </a:lnTo>
                  <a:lnTo>
                    <a:pt x="136" y="390"/>
                  </a:lnTo>
                  <a:lnTo>
                    <a:pt x="136" y="392"/>
                  </a:lnTo>
                  <a:lnTo>
                    <a:pt x="136" y="394"/>
                  </a:lnTo>
                  <a:lnTo>
                    <a:pt x="134" y="398"/>
                  </a:lnTo>
                  <a:lnTo>
                    <a:pt x="132" y="400"/>
                  </a:lnTo>
                  <a:lnTo>
                    <a:pt x="130" y="404"/>
                  </a:lnTo>
                  <a:lnTo>
                    <a:pt x="130" y="406"/>
                  </a:lnTo>
                  <a:lnTo>
                    <a:pt x="130" y="408"/>
                  </a:lnTo>
                  <a:lnTo>
                    <a:pt x="134" y="408"/>
                  </a:lnTo>
                  <a:lnTo>
                    <a:pt x="138" y="406"/>
                  </a:lnTo>
                  <a:lnTo>
                    <a:pt x="144" y="402"/>
                  </a:lnTo>
                  <a:lnTo>
                    <a:pt x="148" y="400"/>
                  </a:lnTo>
                  <a:lnTo>
                    <a:pt x="154" y="398"/>
                  </a:lnTo>
                  <a:lnTo>
                    <a:pt x="160" y="396"/>
                  </a:lnTo>
                  <a:lnTo>
                    <a:pt x="164" y="398"/>
                  </a:lnTo>
                  <a:lnTo>
                    <a:pt x="168" y="400"/>
                  </a:lnTo>
                  <a:lnTo>
                    <a:pt x="170" y="402"/>
                  </a:lnTo>
                  <a:lnTo>
                    <a:pt x="174" y="406"/>
                  </a:lnTo>
                  <a:lnTo>
                    <a:pt x="178" y="410"/>
                  </a:lnTo>
                  <a:lnTo>
                    <a:pt x="182" y="412"/>
                  </a:lnTo>
                  <a:lnTo>
                    <a:pt x="186" y="416"/>
                  </a:lnTo>
                  <a:lnTo>
                    <a:pt x="192" y="418"/>
                  </a:lnTo>
                  <a:lnTo>
                    <a:pt x="198" y="418"/>
                  </a:lnTo>
                  <a:lnTo>
                    <a:pt x="204" y="418"/>
                  </a:lnTo>
                  <a:lnTo>
                    <a:pt x="212" y="420"/>
                  </a:lnTo>
                  <a:lnTo>
                    <a:pt x="218" y="422"/>
                  </a:lnTo>
                  <a:lnTo>
                    <a:pt x="222" y="426"/>
                  </a:lnTo>
                  <a:lnTo>
                    <a:pt x="226" y="430"/>
                  </a:lnTo>
                  <a:lnTo>
                    <a:pt x="230" y="436"/>
                  </a:lnTo>
                  <a:lnTo>
                    <a:pt x="238" y="446"/>
                  </a:lnTo>
                  <a:lnTo>
                    <a:pt x="248" y="456"/>
                  </a:lnTo>
                  <a:lnTo>
                    <a:pt x="260" y="464"/>
                  </a:lnTo>
                  <a:lnTo>
                    <a:pt x="274" y="476"/>
                  </a:lnTo>
                  <a:lnTo>
                    <a:pt x="288" y="486"/>
                  </a:lnTo>
                  <a:lnTo>
                    <a:pt x="292" y="488"/>
                  </a:lnTo>
                  <a:lnTo>
                    <a:pt x="298" y="490"/>
                  </a:lnTo>
                  <a:lnTo>
                    <a:pt x="302" y="492"/>
                  </a:lnTo>
                  <a:lnTo>
                    <a:pt x="306" y="494"/>
                  </a:lnTo>
                  <a:lnTo>
                    <a:pt x="308" y="498"/>
                  </a:lnTo>
                  <a:lnTo>
                    <a:pt x="310" y="502"/>
                  </a:lnTo>
                  <a:lnTo>
                    <a:pt x="310" y="508"/>
                  </a:lnTo>
                  <a:lnTo>
                    <a:pt x="312" y="512"/>
                  </a:lnTo>
                  <a:lnTo>
                    <a:pt x="320" y="530"/>
                  </a:lnTo>
                  <a:lnTo>
                    <a:pt x="330" y="546"/>
                  </a:lnTo>
                  <a:lnTo>
                    <a:pt x="334" y="552"/>
                  </a:lnTo>
                  <a:lnTo>
                    <a:pt x="340" y="558"/>
                  </a:lnTo>
                  <a:lnTo>
                    <a:pt x="348" y="562"/>
                  </a:lnTo>
                  <a:lnTo>
                    <a:pt x="350" y="598"/>
                  </a:lnTo>
                  <a:lnTo>
                    <a:pt x="354" y="634"/>
                  </a:lnTo>
                  <a:lnTo>
                    <a:pt x="362" y="668"/>
                  </a:lnTo>
                  <a:lnTo>
                    <a:pt x="368" y="678"/>
                  </a:lnTo>
                  <a:lnTo>
                    <a:pt x="376" y="692"/>
                  </a:lnTo>
                  <a:lnTo>
                    <a:pt x="384" y="704"/>
                  </a:lnTo>
                  <a:lnTo>
                    <a:pt x="390" y="714"/>
                  </a:lnTo>
                  <a:lnTo>
                    <a:pt x="394" y="716"/>
                  </a:lnTo>
                  <a:lnTo>
                    <a:pt x="400" y="718"/>
                  </a:lnTo>
                  <a:lnTo>
                    <a:pt x="406" y="720"/>
                  </a:lnTo>
                  <a:lnTo>
                    <a:pt x="410" y="722"/>
                  </a:lnTo>
                  <a:lnTo>
                    <a:pt x="416" y="722"/>
                  </a:lnTo>
                  <a:lnTo>
                    <a:pt x="418" y="724"/>
                  </a:lnTo>
                  <a:lnTo>
                    <a:pt x="428" y="740"/>
                  </a:lnTo>
                  <a:lnTo>
                    <a:pt x="434" y="758"/>
                  </a:lnTo>
                  <a:lnTo>
                    <a:pt x="442" y="774"/>
                  </a:lnTo>
                  <a:lnTo>
                    <a:pt x="454" y="788"/>
                  </a:lnTo>
                  <a:lnTo>
                    <a:pt x="470" y="796"/>
                  </a:lnTo>
                  <a:lnTo>
                    <a:pt x="486" y="806"/>
                  </a:lnTo>
                  <a:lnTo>
                    <a:pt x="498" y="818"/>
                  </a:lnTo>
                  <a:lnTo>
                    <a:pt x="502" y="830"/>
                  </a:lnTo>
                  <a:lnTo>
                    <a:pt x="502" y="844"/>
                  </a:lnTo>
                  <a:lnTo>
                    <a:pt x="502" y="856"/>
                  </a:lnTo>
                  <a:lnTo>
                    <a:pt x="506" y="868"/>
                  </a:lnTo>
                  <a:lnTo>
                    <a:pt x="514" y="874"/>
                  </a:lnTo>
                  <a:lnTo>
                    <a:pt x="524" y="878"/>
                  </a:lnTo>
                  <a:lnTo>
                    <a:pt x="534" y="880"/>
                  </a:lnTo>
                  <a:lnTo>
                    <a:pt x="544" y="888"/>
                  </a:lnTo>
                  <a:lnTo>
                    <a:pt x="550" y="900"/>
                  </a:lnTo>
                  <a:lnTo>
                    <a:pt x="552" y="912"/>
                  </a:lnTo>
                  <a:lnTo>
                    <a:pt x="556" y="924"/>
                  </a:lnTo>
                  <a:lnTo>
                    <a:pt x="566" y="938"/>
                  </a:lnTo>
                  <a:lnTo>
                    <a:pt x="576" y="944"/>
                  </a:lnTo>
                  <a:lnTo>
                    <a:pt x="586" y="946"/>
                  </a:lnTo>
                  <a:lnTo>
                    <a:pt x="594" y="948"/>
                  </a:lnTo>
                  <a:lnTo>
                    <a:pt x="604" y="950"/>
                  </a:lnTo>
                  <a:lnTo>
                    <a:pt x="626" y="958"/>
                  </a:lnTo>
                  <a:lnTo>
                    <a:pt x="648" y="968"/>
                  </a:lnTo>
                  <a:lnTo>
                    <a:pt x="670" y="982"/>
                  </a:lnTo>
                  <a:lnTo>
                    <a:pt x="688" y="1000"/>
                  </a:lnTo>
                  <a:lnTo>
                    <a:pt x="702" y="1020"/>
                  </a:lnTo>
                  <a:lnTo>
                    <a:pt x="710" y="1046"/>
                  </a:lnTo>
                  <a:lnTo>
                    <a:pt x="738" y="1054"/>
                  </a:lnTo>
                  <a:lnTo>
                    <a:pt x="756" y="1062"/>
                  </a:lnTo>
                  <a:lnTo>
                    <a:pt x="766" y="1072"/>
                  </a:lnTo>
                  <a:lnTo>
                    <a:pt x="768" y="1084"/>
                  </a:lnTo>
                  <a:lnTo>
                    <a:pt x="766" y="1104"/>
                  </a:lnTo>
                  <a:lnTo>
                    <a:pt x="758" y="1130"/>
                  </a:lnTo>
                  <a:lnTo>
                    <a:pt x="754" y="1160"/>
                  </a:lnTo>
                  <a:lnTo>
                    <a:pt x="754" y="1184"/>
                  </a:lnTo>
                  <a:lnTo>
                    <a:pt x="760" y="1206"/>
                  </a:lnTo>
                  <a:lnTo>
                    <a:pt x="770" y="1226"/>
                  </a:lnTo>
                  <a:lnTo>
                    <a:pt x="784" y="1248"/>
                  </a:lnTo>
                  <a:lnTo>
                    <a:pt x="808" y="1288"/>
                  </a:lnTo>
                  <a:lnTo>
                    <a:pt x="828" y="1326"/>
                  </a:lnTo>
                  <a:lnTo>
                    <a:pt x="844" y="1364"/>
                  </a:lnTo>
                  <a:lnTo>
                    <a:pt x="850" y="1406"/>
                  </a:lnTo>
                  <a:lnTo>
                    <a:pt x="848" y="1444"/>
                  </a:lnTo>
                  <a:lnTo>
                    <a:pt x="840" y="1482"/>
                  </a:lnTo>
                  <a:lnTo>
                    <a:pt x="828" y="1518"/>
                  </a:lnTo>
                  <a:lnTo>
                    <a:pt x="820" y="1558"/>
                  </a:lnTo>
                  <a:lnTo>
                    <a:pt x="816" y="1598"/>
                  </a:lnTo>
                  <a:lnTo>
                    <a:pt x="814" y="1636"/>
                  </a:lnTo>
                  <a:lnTo>
                    <a:pt x="808" y="1660"/>
                  </a:lnTo>
                  <a:lnTo>
                    <a:pt x="800" y="1684"/>
                  </a:lnTo>
                  <a:lnTo>
                    <a:pt x="796" y="1708"/>
                  </a:lnTo>
                  <a:lnTo>
                    <a:pt x="796" y="1734"/>
                  </a:lnTo>
                  <a:lnTo>
                    <a:pt x="804" y="1762"/>
                  </a:lnTo>
                  <a:lnTo>
                    <a:pt x="814" y="1776"/>
                  </a:lnTo>
                  <a:lnTo>
                    <a:pt x="824" y="1782"/>
                  </a:lnTo>
                  <a:lnTo>
                    <a:pt x="836" y="1780"/>
                  </a:lnTo>
                  <a:lnTo>
                    <a:pt x="846" y="1772"/>
                  </a:lnTo>
                  <a:lnTo>
                    <a:pt x="854" y="1758"/>
                  </a:lnTo>
                  <a:lnTo>
                    <a:pt x="858" y="1740"/>
                  </a:lnTo>
                  <a:lnTo>
                    <a:pt x="860" y="1720"/>
                  </a:lnTo>
                  <a:lnTo>
                    <a:pt x="858" y="1704"/>
                  </a:lnTo>
                  <a:lnTo>
                    <a:pt x="852" y="1684"/>
                  </a:lnTo>
                  <a:lnTo>
                    <a:pt x="854" y="1662"/>
                  </a:lnTo>
                  <a:lnTo>
                    <a:pt x="856" y="1658"/>
                  </a:lnTo>
                  <a:lnTo>
                    <a:pt x="860" y="1654"/>
                  </a:lnTo>
                  <a:lnTo>
                    <a:pt x="864" y="1652"/>
                  </a:lnTo>
                  <a:lnTo>
                    <a:pt x="868" y="1650"/>
                  </a:lnTo>
                  <a:lnTo>
                    <a:pt x="872" y="1646"/>
                  </a:lnTo>
                  <a:lnTo>
                    <a:pt x="876" y="1642"/>
                  </a:lnTo>
                  <a:lnTo>
                    <a:pt x="876" y="1638"/>
                  </a:lnTo>
                  <a:lnTo>
                    <a:pt x="878" y="1632"/>
                  </a:lnTo>
                  <a:lnTo>
                    <a:pt x="878" y="1626"/>
                  </a:lnTo>
                  <a:lnTo>
                    <a:pt x="878" y="1620"/>
                  </a:lnTo>
                  <a:lnTo>
                    <a:pt x="878" y="1614"/>
                  </a:lnTo>
                  <a:lnTo>
                    <a:pt x="880" y="1610"/>
                  </a:lnTo>
                  <a:lnTo>
                    <a:pt x="888" y="1600"/>
                  </a:lnTo>
                  <a:lnTo>
                    <a:pt x="902" y="1588"/>
                  </a:lnTo>
                  <a:lnTo>
                    <a:pt x="914" y="1578"/>
                  </a:lnTo>
                  <a:lnTo>
                    <a:pt x="928" y="1566"/>
                  </a:lnTo>
                  <a:lnTo>
                    <a:pt x="936" y="1556"/>
                  </a:lnTo>
                  <a:lnTo>
                    <a:pt x="940" y="1542"/>
                  </a:lnTo>
                  <a:lnTo>
                    <a:pt x="936" y="1528"/>
                  </a:lnTo>
                  <a:lnTo>
                    <a:pt x="968" y="1512"/>
                  </a:lnTo>
                  <a:lnTo>
                    <a:pt x="994" y="1494"/>
                  </a:lnTo>
                  <a:lnTo>
                    <a:pt x="1012" y="1474"/>
                  </a:lnTo>
                  <a:lnTo>
                    <a:pt x="1028" y="1450"/>
                  </a:lnTo>
                  <a:lnTo>
                    <a:pt x="1042" y="1424"/>
                  </a:lnTo>
                  <a:lnTo>
                    <a:pt x="1056" y="1398"/>
                  </a:lnTo>
                  <a:lnTo>
                    <a:pt x="1070" y="1370"/>
                  </a:lnTo>
                  <a:lnTo>
                    <a:pt x="1084" y="1356"/>
                  </a:lnTo>
                  <a:lnTo>
                    <a:pt x="1100" y="1340"/>
                  </a:lnTo>
                  <a:lnTo>
                    <a:pt x="1112" y="1324"/>
                  </a:lnTo>
                  <a:lnTo>
                    <a:pt x="1114" y="1310"/>
                  </a:lnTo>
                  <a:lnTo>
                    <a:pt x="1114" y="1296"/>
                  </a:lnTo>
                  <a:lnTo>
                    <a:pt x="1116" y="1282"/>
                  </a:lnTo>
                  <a:lnTo>
                    <a:pt x="1124" y="1262"/>
                  </a:lnTo>
                  <a:lnTo>
                    <a:pt x="1136" y="1242"/>
                  </a:lnTo>
                  <a:lnTo>
                    <a:pt x="1144" y="1222"/>
                  </a:lnTo>
                  <a:lnTo>
                    <a:pt x="1144" y="1204"/>
                  </a:lnTo>
                  <a:lnTo>
                    <a:pt x="1136" y="1190"/>
                  </a:lnTo>
                  <a:lnTo>
                    <a:pt x="1126" y="1182"/>
                  </a:lnTo>
                  <a:lnTo>
                    <a:pt x="1112" y="1180"/>
                  </a:lnTo>
                  <a:lnTo>
                    <a:pt x="1098" y="1178"/>
                  </a:lnTo>
                  <a:lnTo>
                    <a:pt x="1082" y="1172"/>
                  </a:lnTo>
                  <a:lnTo>
                    <a:pt x="1070" y="1164"/>
                  </a:lnTo>
                  <a:lnTo>
                    <a:pt x="1060" y="1154"/>
                  </a:lnTo>
                  <a:lnTo>
                    <a:pt x="1050" y="1144"/>
                  </a:lnTo>
                  <a:lnTo>
                    <a:pt x="1042" y="1142"/>
                  </a:lnTo>
                  <a:lnTo>
                    <a:pt x="1032" y="1144"/>
                  </a:lnTo>
                  <a:lnTo>
                    <a:pt x="1022" y="1144"/>
                  </a:lnTo>
                  <a:lnTo>
                    <a:pt x="1014" y="1142"/>
                  </a:lnTo>
                  <a:lnTo>
                    <a:pt x="1008" y="1132"/>
                  </a:lnTo>
                  <a:lnTo>
                    <a:pt x="1004" y="1118"/>
                  </a:lnTo>
                  <a:lnTo>
                    <a:pt x="996" y="1106"/>
                  </a:lnTo>
                  <a:lnTo>
                    <a:pt x="982" y="1098"/>
                  </a:lnTo>
                  <a:lnTo>
                    <a:pt x="968" y="1092"/>
                  </a:lnTo>
                  <a:lnTo>
                    <a:pt x="954" y="1084"/>
                  </a:lnTo>
                  <a:lnTo>
                    <a:pt x="928" y="1068"/>
                  </a:lnTo>
                  <a:lnTo>
                    <a:pt x="902" y="1050"/>
                  </a:lnTo>
                  <a:lnTo>
                    <a:pt x="880" y="1034"/>
                  </a:lnTo>
                  <a:lnTo>
                    <a:pt x="858" y="1044"/>
                  </a:lnTo>
                  <a:lnTo>
                    <a:pt x="834" y="1046"/>
                  </a:lnTo>
                  <a:lnTo>
                    <a:pt x="836" y="1040"/>
                  </a:lnTo>
                  <a:lnTo>
                    <a:pt x="836" y="1034"/>
                  </a:lnTo>
                  <a:lnTo>
                    <a:pt x="836" y="1028"/>
                  </a:lnTo>
                  <a:lnTo>
                    <a:pt x="838" y="1024"/>
                  </a:lnTo>
                  <a:lnTo>
                    <a:pt x="822" y="1022"/>
                  </a:lnTo>
                  <a:lnTo>
                    <a:pt x="808" y="1024"/>
                  </a:lnTo>
                  <a:lnTo>
                    <a:pt x="796" y="1032"/>
                  </a:lnTo>
                  <a:lnTo>
                    <a:pt x="790" y="1044"/>
                  </a:lnTo>
                  <a:lnTo>
                    <a:pt x="790" y="1060"/>
                  </a:lnTo>
                  <a:lnTo>
                    <a:pt x="774" y="1054"/>
                  </a:lnTo>
                  <a:lnTo>
                    <a:pt x="760" y="1044"/>
                  </a:lnTo>
                  <a:lnTo>
                    <a:pt x="754" y="1028"/>
                  </a:lnTo>
                  <a:lnTo>
                    <a:pt x="734" y="1026"/>
                  </a:lnTo>
                  <a:lnTo>
                    <a:pt x="714" y="1012"/>
                  </a:lnTo>
                  <a:lnTo>
                    <a:pt x="700" y="994"/>
                  </a:lnTo>
                  <a:lnTo>
                    <a:pt x="694" y="974"/>
                  </a:lnTo>
                  <a:lnTo>
                    <a:pt x="690" y="974"/>
                  </a:lnTo>
                  <a:lnTo>
                    <a:pt x="684" y="972"/>
                  </a:lnTo>
                  <a:lnTo>
                    <a:pt x="678" y="972"/>
                  </a:lnTo>
                  <a:lnTo>
                    <a:pt x="672" y="972"/>
                  </a:lnTo>
                  <a:lnTo>
                    <a:pt x="674" y="952"/>
                  </a:lnTo>
                  <a:lnTo>
                    <a:pt x="676" y="934"/>
                  </a:lnTo>
                  <a:lnTo>
                    <a:pt x="672" y="914"/>
                  </a:lnTo>
                  <a:lnTo>
                    <a:pt x="662" y="928"/>
                  </a:lnTo>
                  <a:lnTo>
                    <a:pt x="648" y="936"/>
                  </a:lnTo>
                  <a:lnTo>
                    <a:pt x="632" y="940"/>
                  </a:lnTo>
                  <a:lnTo>
                    <a:pt x="616" y="940"/>
                  </a:lnTo>
                  <a:lnTo>
                    <a:pt x="598" y="940"/>
                  </a:lnTo>
                  <a:lnTo>
                    <a:pt x="604" y="924"/>
                  </a:lnTo>
                  <a:lnTo>
                    <a:pt x="604" y="908"/>
                  </a:lnTo>
                  <a:lnTo>
                    <a:pt x="598" y="896"/>
                  </a:lnTo>
                  <a:lnTo>
                    <a:pt x="592" y="884"/>
                  </a:lnTo>
                  <a:lnTo>
                    <a:pt x="584" y="872"/>
                  </a:lnTo>
                  <a:lnTo>
                    <a:pt x="580" y="860"/>
                  </a:lnTo>
                  <a:lnTo>
                    <a:pt x="582" y="844"/>
                  </a:lnTo>
                  <a:lnTo>
                    <a:pt x="590" y="826"/>
                  </a:lnTo>
                  <a:lnTo>
                    <a:pt x="604" y="810"/>
                  </a:lnTo>
                  <a:lnTo>
                    <a:pt x="620" y="802"/>
                  </a:lnTo>
                  <a:lnTo>
                    <a:pt x="638" y="798"/>
                  </a:lnTo>
                  <a:lnTo>
                    <a:pt x="656" y="800"/>
                  </a:lnTo>
                  <a:lnTo>
                    <a:pt x="676" y="804"/>
                  </a:lnTo>
                  <a:lnTo>
                    <a:pt x="694" y="808"/>
                  </a:lnTo>
                  <a:lnTo>
                    <a:pt x="694" y="822"/>
                  </a:lnTo>
                  <a:lnTo>
                    <a:pt x="698" y="834"/>
                  </a:lnTo>
                  <a:lnTo>
                    <a:pt x="706" y="840"/>
                  </a:lnTo>
                  <a:lnTo>
                    <a:pt x="716" y="842"/>
                  </a:lnTo>
                  <a:lnTo>
                    <a:pt x="732" y="838"/>
                  </a:lnTo>
                  <a:lnTo>
                    <a:pt x="732" y="810"/>
                  </a:lnTo>
                  <a:lnTo>
                    <a:pt x="734" y="782"/>
                  </a:lnTo>
                  <a:lnTo>
                    <a:pt x="742" y="756"/>
                  </a:lnTo>
                  <a:lnTo>
                    <a:pt x="750" y="744"/>
                  </a:lnTo>
                  <a:lnTo>
                    <a:pt x="760" y="732"/>
                  </a:lnTo>
                  <a:lnTo>
                    <a:pt x="768" y="720"/>
                  </a:lnTo>
                  <a:lnTo>
                    <a:pt x="774" y="708"/>
                  </a:lnTo>
                  <a:lnTo>
                    <a:pt x="776" y="692"/>
                  </a:lnTo>
                  <a:lnTo>
                    <a:pt x="790" y="688"/>
                  </a:lnTo>
                  <a:lnTo>
                    <a:pt x="798" y="682"/>
                  </a:lnTo>
                  <a:lnTo>
                    <a:pt x="800" y="672"/>
                  </a:lnTo>
                  <a:lnTo>
                    <a:pt x="804" y="660"/>
                  </a:lnTo>
                  <a:lnTo>
                    <a:pt x="810" y="648"/>
                  </a:lnTo>
                  <a:lnTo>
                    <a:pt x="828" y="632"/>
                  </a:lnTo>
                  <a:lnTo>
                    <a:pt x="848" y="618"/>
                  </a:lnTo>
                  <a:lnTo>
                    <a:pt x="868" y="604"/>
                  </a:lnTo>
                  <a:lnTo>
                    <a:pt x="870" y="602"/>
                  </a:lnTo>
                  <a:lnTo>
                    <a:pt x="874" y="598"/>
                  </a:lnTo>
                  <a:lnTo>
                    <a:pt x="880" y="602"/>
                  </a:lnTo>
                  <a:lnTo>
                    <a:pt x="886" y="604"/>
                  </a:lnTo>
                  <a:lnTo>
                    <a:pt x="890" y="606"/>
                  </a:lnTo>
                  <a:lnTo>
                    <a:pt x="888" y="606"/>
                  </a:lnTo>
                  <a:lnTo>
                    <a:pt x="890" y="608"/>
                  </a:lnTo>
                  <a:lnTo>
                    <a:pt x="894" y="612"/>
                  </a:lnTo>
                  <a:lnTo>
                    <a:pt x="888" y="614"/>
                  </a:lnTo>
                  <a:lnTo>
                    <a:pt x="880" y="618"/>
                  </a:lnTo>
                  <a:lnTo>
                    <a:pt x="872" y="622"/>
                  </a:lnTo>
                  <a:lnTo>
                    <a:pt x="864" y="628"/>
                  </a:lnTo>
                  <a:lnTo>
                    <a:pt x="862" y="634"/>
                  </a:lnTo>
                  <a:lnTo>
                    <a:pt x="864" y="640"/>
                  </a:lnTo>
                  <a:lnTo>
                    <a:pt x="878" y="646"/>
                  </a:lnTo>
                  <a:lnTo>
                    <a:pt x="886" y="638"/>
                  </a:lnTo>
                  <a:lnTo>
                    <a:pt x="898" y="628"/>
                  </a:lnTo>
                  <a:lnTo>
                    <a:pt x="912" y="616"/>
                  </a:lnTo>
                  <a:lnTo>
                    <a:pt x="922" y="604"/>
                  </a:lnTo>
                  <a:lnTo>
                    <a:pt x="930" y="592"/>
                  </a:lnTo>
                  <a:lnTo>
                    <a:pt x="930" y="582"/>
                  </a:lnTo>
                  <a:lnTo>
                    <a:pt x="922" y="586"/>
                  </a:lnTo>
                  <a:lnTo>
                    <a:pt x="914" y="592"/>
                  </a:lnTo>
                  <a:lnTo>
                    <a:pt x="906" y="594"/>
                  </a:lnTo>
                  <a:lnTo>
                    <a:pt x="896" y="594"/>
                  </a:lnTo>
                  <a:lnTo>
                    <a:pt x="892" y="592"/>
                  </a:lnTo>
                  <a:lnTo>
                    <a:pt x="890" y="588"/>
                  </a:lnTo>
                  <a:lnTo>
                    <a:pt x="886" y="586"/>
                  </a:lnTo>
                  <a:lnTo>
                    <a:pt x="894" y="574"/>
                  </a:lnTo>
                  <a:lnTo>
                    <a:pt x="896" y="566"/>
                  </a:lnTo>
                  <a:lnTo>
                    <a:pt x="896" y="556"/>
                  </a:lnTo>
                  <a:lnTo>
                    <a:pt x="890" y="550"/>
                  </a:lnTo>
                  <a:lnTo>
                    <a:pt x="878" y="544"/>
                  </a:lnTo>
                  <a:lnTo>
                    <a:pt x="860" y="544"/>
                  </a:lnTo>
                  <a:lnTo>
                    <a:pt x="890" y="540"/>
                  </a:lnTo>
                  <a:lnTo>
                    <a:pt x="918" y="536"/>
                  </a:lnTo>
                  <a:lnTo>
                    <a:pt x="946" y="528"/>
                  </a:lnTo>
                  <a:lnTo>
                    <a:pt x="954" y="534"/>
                  </a:lnTo>
                  <a:lnTo>
                    <a:pt x="954" y="540"/>
                  </a:lnTo>
                  <a:lnTo>
                    <a:pt x="948" y="546"/>
                  </a:lnTo>
                  <a:lnTo>
                    <a:pt x="942" y="554"/>
                  </a:lnTo>
                  <a:lnTo>
                    <a:pt x="936" y="562"/>
                  </a:lnTo>
                  <a:lnTo>
                    <a:pt x="934" y="570"/>
                  </a:lnTo>
                  <a:lnTo>
                    <a:pt x="934" y="574"/>
                  </a:lnTo>
                  <a:lnTo>
                    <a:pt x="936" y="578"/>
                  </a:lnTo>
                  <a:lnTo>
                    <a:pt x="938" y="578"/>
                  </a:lnTo>
                  <a:lnTo>
                    <a:pt x="940" y="578"/>
                  </a:lnTo>
                  <a:lnTo>
                    <a:pt x="944" y="578"/>
                  </a:lnTo>
                  <a:lnTo>
                    <a:pt x="948" y="576"/>
                  </a:lnTo>
                  <a:lnTo>
                    <a:pt x="950" y="574"/>
                  </a:lnTo>
                  <a:lnTo>
                    <a:pt x="954" y="572"/>
                  </a:lnTo>
                  <a:lnTo>
                    <a:pt x="956" y="570"/>
                  </a:lnTo>
                  <a:lnTo>
                    <a:pt x="958" y="570"/>
                  </a:lnTo>
                  <a:lnTo>
                    <a:pt x="966" y="570"/>
                  </a:lnTo>
                  <a:lnTo>
                    <a:pt x="972" y="570"/>
                  </a:lnTo>
                  <a:lnTo>
                    <a:pt x="976" y="572"/>
                  </a:lnTo>
                  <a:lnTo>
                    <a:pt x="982" y="576"/>
                  </a:lnTo>
                  <a:lnTo>
                    <a:pt x="984" y="576"/>
                  </a:lnTo>
                  <a:lnTo>
                    <a:pt x="986" y="580"/>
                  </a:lnTo>
                  <a:lnTo>
                    <a:pt x="988" y="582"/>
                  </a:lnTo>
                  <a:lnTo>
                    <a:pt x="992" y="584"/>
                  </a:lnTo>
                  <a:lnTo>
                    <a:pt x="1000" y="584"/>
                  </a:lnTo>
                  <a:lnTo>
                    <a:pt x="1006" y="584"/>
                  </a:lnTo>
                  <a:lnTo>
                    <a:pt x="1012" y="584"/>
                  </a:lnTo>
                  <a:lnTo>
                    <a:pt x="1010" y="572"/>
                  </a:lnTo>
                  <a:lnTo>
                    <a:pt x="1006" y="558"/>
                  </a:lnTo>
                  <a:lnTo>
                    <a:pt x="998" y="548"/>
                  </a:lnTo>
                  <a:lnTo>
                    <a:pt x="994" y="546"/>
                  </a:lnTo>
                  <a:lnTo>
                    <a:pt x="988" y="542"/>
                  </a:lnTo>
                  <a:lnTo>
                    <a:pt x="984" y="540"/>
                  </a:lnTo>
                  <a:lnTo>
                    <a:pt x="982" y="534"/>
                  </a:lnTo>
                  <a:lnTo>
                    <a:pt x="980" y="530"/>
                  </a:lnTo>
                  <a:lnTo>
                    <a:pt x="978" y="524"/>
                  </a:lnTo>
                  <a:lnTo>
                    <a:pt x="976" y="518"/>
                  </a:lnTo>
                  <a:lnTo>
                    <a:pt x="974" y="514"/>
                  </a:lnTo>
                  <a:lnTo>
                    <a:pt x="970" y="510"/>
                  </a:lnTo>
                  <a:lnTo>
                    <a:pt x="966" y="508"/>
                  </a:lnTo>
                  <a:lnTo>
                    <a:pt x="962" y="506"/>
                  </a:lnTo>
                  <a:lnTo>
                    <a:pt x="952" y="502"/>
                  </a:lnTo>
                  <a:lnTo>
                    <a:pt x="944" y="496"/>
                  </a:lnTo>
                  <a:lnTo>
                    <a:pt x="936" y="492"/>
                  </a:lnTo>
                  <a:lnTo>
                    <a:pt x="934" y="490"/>
                  </a:lnTo>
                  <a:lnTo>
                    <a:pt x="932" y="488"/>
                  </a:lnTo>
                  <a:lnTo>
                    <a:pt x="922" y="480"/>
                  </a:lnTo>
                  <a:lnTo>
                    <a:pt x="914" y="472"/>
                  </a:lnTo>
                  <a:lnTo>
                    <a:pt x="906" y="462"/>
                  </a:lnTo>
                  <a:lnTo>
                    <a:pt x="896" y="444"/>
                  </a:lnTo>
                  <a:lnTo>
                    <a:pt x="888" y="422"/>
                  </a:lnTo>
                  <a:lnTo>
                    <a:pt x="880" y="404"/>
                  </a:lnTo>
                  <a:lnTo>
                    <a:pt x="876" y="410"/>
                  </a:lnTo>
                  <a:lnTo>
                    <a:pt x="874" y="414"/>
                  </a:lnTo>
                  <a:lnTo>
                    <a:pt x="870" y="416"/>
                  </a:lnTo>
                  <a:lnTo>
                    <a:pt x="868" y="420"/>
                  </a:lnTo>
                  <a:lnTo>
                    <a:pt x="866" y="426"/>
                  </a:lnTo>
                  <a:lnTo>
                    <a:pt x="866" y="432"/>
                  </a:lnTo>
                  <a:lnTo>
                    <a:pt x="860" y="434"/>
                  </a:lnTo>
                  <a:lnTo>
                    <a:pt x="852" y="434"/>
                  </a:lnTo>
                  <a:lnTo>
                    <a:pt x="846" y="434"/>
                  </a:lnTo>
                  <a:lnTo>
                    <a:pt x="840" y="432"/>
                  </a:lnTo>
                  <a:lnTo>
                    <a:pt x="838" y="416"/>
                  </a:lnTo>
                  <a:lnTo>
                    <a:pt x="830" y="404"/>
                  </a:lnTo>
                  <a:lnTo>
                    <a:pt x="818" y="396"/>
                  </a:lnTo>
                  <a:lnTo>
                    <a:pt x="804" y="394"/>
                  </a:lnTo>
                  <a:lnTo>
                    <a:pt x="790" y="396"/>
                  </a:lnTo>
                  <a:lnTo>
                    <a:pt x="778" y="402"/>
                  </a:lnTo>
                  <a:lnTo>
                    <a:pt x="770" y="412"/>
                  </a:lnTo>
                  <a:lnTo>
                    <a:pt x="770" y="428"/>
                  </a:lnTo>
                  <a:lnTo>
                    <a:pt x="784" y="432"/>
                  </a:lnTo>
                  <a:lnTo>
                    <a:pt x="792" y="442"/>
                  </a:lnTo>
                  <a:lnTo>
                    <a:pt x="794" y="454"/>
                  </a:lnTo>
                  <a:lnTo>
                    <a:pt x="790" y="466"/>
                  </a:lnTo>
                  <a:lnTo>
                    <a:pt x="782" y="478"/>
                  </a:lnTo>
                  <a:lnTo>
                    <a:pt x="770" y="484"/>
                  </a:lnTo>
                  <a:lnTo>
                    <a:pt x="770" y="508"/>
                  </a:lnTo>
                  <a:lnTo>
                    <a:pt x="768" y="532"/>
                  </a:lnTo>
                  <a:lnTo>
                    <a:pt x="756" y="532"/>
                  </a:lnTo>
                  <a:lnTo>
                    <a:pt x="740" y="524"/>
                  </a:lnTo>
                  <a:lnTo>
                    <a:pt x="720" y="512"/>
                  </a:lnTo>
                  <a:lnTo>
                    <a:pt x="700" y="496"/>
                  </a:lnTo>
                  <a:lnTo>
                    <a:pt x="680" y="478"/>
                  </a:lnTo>
                  <a:lnTo>
                    <a:pt x="662" y="460"/>
                  </a:lnTo>
                  <a:lnTo>
                    <a:pt x="646" y="444"/>
                  </a:lnTo>
                  <a:lnTo>
                    <a:pt x="636" y="434"/>
                  </a:lnTo>
                  <a:lnTo>
                    <a:pt x="622" y="422"/>
                  </a:lnTo>
                  <a:lnTo>
                    <a:pt x="614" y="414"/>
                  </a:lnTo>
                  <a:lnTo>
                    <a:pt x="610" y="408"/>
                  </a:lnTo>
                  <a:lnTo>
                    <a:pt x="612" y="402"/>
                  </a:lnTo>
                  <a:lnTo>
                    <a:pt x="620" y="392"/>
                  </a:lnTo>
                  <a:lnTo>
                    <a:pt x="634" y="378"/>
                  </a:lnTo>
                  <a:lnTo>
                    <a:pt x="646" y="368"/>
                  </a:lnTo>
                  <a:lnTo>
                    <a:pt x="660" y="354"/>
                  </a:lnTo>
                  <a:lnTo>
                    <a:pt x="676" y="342"/>
                  </a:lnTo>
                  <a:lnTo>
                    <a:pt x="690" y="336"/>
                  </a:lnTo>
                  <a:lnTo>
                    <a:pt x="690" y="352"/>
                  </a:lnTo>
                  <a:lnTo>
                    <a:pt x="696" y="362"/>
                  </a:lnTo>
                  <a:lnTo>
                    <a:pt x="704" y="368"/>
                  </a:lnTo>
                  <a:lnTo>
                    <a:pt x="718" y="368"/>
                  </a:lnTo>
                  <a:lnTo>
                    <a:pt x="732" y="362"/>
                  </a:lnTo>
                  <a:lnTo>
                    <a:pt x="714" y="344"/>
                  </a:lnTo>
                  <a:lnTo>
                    <a:pt x="700" y="322"/>
                  </a:lnTo>
                  <a:lnTo>
                    <a:pt x="716" y="320"/>
                  </a:lnTo>
                  <a:lnTo>
                    <a:pt x="724" y="316"/>
                  </a:lnTo>
                  <a:lnTo>
                    <a:pt x="730" y="306"/>
                  </a:lnTo>
                  <a:lnTo>
                    <a:pt x="730" y="296"/>
                  </a:lnTo>
                  <a:lnTo>
                    <a:pt x="730" y="284"/>
                  </a:lnTo>
                  <a:lnTo>
                    <a:pt x="730" y="270"/>
                  </a:lnTo>
                  <a:lnTo>
                    <a:pt x="732" y="258"/>
                  </a:lnTo>
                  <a:lnTo>
                    <a:pt x="726" y="254"/>
                  </a:lnTo>
                  <a:lnTo>
                    <a:pt x="722" y="250"/>
                  </a:lnTo>
                  <a:lnTo>
                    <a:pt x="718" y="248"/>
                  </a:lnTo>
                  <a:lnTo>
                    <a:pt x="714" y="244"/>
                  </a:lnTo>
                  <a:lnTo>
                    <a:pt x="736" y="240"/>
                  </a:lnTo>
                  <a:lnTo>
                    <a:pt x="756" y="236"/>
                  </a:lnTo>
                  <a:lnTo>
                    <a:pt x="778" y="234"/>
                  </a:lnTo>
                  <a:lnTo>
                    <a:pt x="778" y="248"/>
                  </a:lnTo>
                  <a:lnTo>
                    <a:pt x="784" y="258"/>
                  </a:lnTo>
                  <a:lnTo>
                    <a:pt x="792" y="266"/>
                  </a:lnTo>
                  <a:lnTo>
                    <a:pt x="802" y="272"/>
                  </a:lnTo>
                  <a:lnTo>
                    <a:pt x="812" y="282"/>
                  </a:lnTo>
                  <a:lnTo>
                    <a:pt x="820" y="292"/>
                  </a:lnTo>
                  <a:lnTo>
                    <a:pt x="824" y="304"/>
                  </a:lnTo>
                  <a:lnTo>
                    <a:pt x="824" y="322"/>
                  </a:lnTo>
                  <a:lnTo>
                    <a:pt x="806" y="324"/>
                  </a:lnTo>
                  <a:lnTo>
                    <a:pt x="788" y="330"/>
                  </a:lnTo>
                  <a:lnTo>
                    <a:pt x="774" y="340"/>
                  </a:lnTo>
                  <a:lnTo>
                    <a:pt x="788" y="350"/>
                  </a:lnTo>
                  <a:lnTo>
                    <a:pt x="808" y="362"/>
                  </a:lnTo>
                  <a:lnTo>
                    <a:pt x="828" y="372"/>
                  </a:lnTo>
                  <a:lnTo>
                    <a:pt x="848" y="378"/>
                  </a:lnTo>
                  <a:lnTo>
                    <a:pt x="866" y="376"/>
                  </a:lnTo>
                  <a:lnTo>
                    <a:pt x="860" y="374"/>
                  </a:lnTo>
                  <a:lnTo>
                    <a:pt x="852" y="370"/>
                  </a:lnTo>
                  <a:lnTo>
                    <a:pt x="844" y="368"/>
                  </a:lnTo>
                  <a:lnTo>
                    <a:pt x="856" y="370"/>
                  </a:lnTo>
                  <a:lnTo>
                    <a:pt x="868" y="368"/>
                  </a:lnTo>
                  <a:lnTo>
                    <a:pt x="880" y="368"/>
                  </a:lnTo>
                  <a:lnTo>
                    <a:pt x="880" y="358"/>
                  </a:lnTo>
                  <a:lnTo>
                    <a:pt x="876" y="350"/>
                  </a:lnTo>
                  <a:lnTo>
                    <a:pt x="872" y="342"/>
                  </a:lnTo>
                  <a:lnTo>
                    <a:pt x="892" y="346"/>
                  </a:lnTo>
                  <a:lnTo>
                    <a:pt x="912" y="340"/>
                  </a:lnTo>
                  <a:lnTo>
                    <a:pt x="904" y="318"/>
                  </a:lnTo>
                  <a:lnTo>
                    <a:pt x="896" y="306"/>
                  </a:lnTo>
                  <a:lnTo>
                    <a:pt x="886" y="298"/>
                  </a:lnTo>
                  <a:lnTo>
                    <a:pt x="874" y="290"/>
                  </a:lnTo>
                  <a:lnTo>
                    <a:pt x="856" y="280"/>
                  </a:lnTo>
                  <a:lnTo>
                    <a:pt x="844" y="272"/>
                  </a:lnTo>
                  <a:lnTo>
                    <a:pt x="836" y="262"/>
                  </a:lnTo>
                  <a:lnTo>
                    <a:pt x="828" y="256"/>
                  </a:lnTo>
                  <a:lnTo>
                    <a:pt x="816" y="250"/>
                  </a:lnTo>
                  <a:lnTo>
                    <a:pt x="798" y="248"/>
                  </a:lnTo>
                  <a:lnTo>
                    <a:pt x="794" y="228"/>
                  </a:lnTo>
                  <a:lnTo>
                    <a:pt x="784" y="216"/>
                  </a:lnTo>
                  <a:lnTo>
                    <a:pt x="770" y="208"/>
                  </a:lnTo>
                  <a:lnTo>
                    <a:pt x="752" y="202"/>
                  </a:lnTo>
                  <a:lnTo>
                    <a:pt x="732" y="200"/>
                  </a:lnTo>
                  <a:lnTo>
                    <a:pt x="712" y="198"/>
                  </a:lnTo>
                  <a:lnTo>
                    <a:pt x="694" y="196"/>
                  </a:lnTo>
                  <a:lnTo>
                    <a:pt x="678" y="192"/>
                  </a:lnTo>
                  <a:lnTo>
                    <a:pt x="696" y="194"/>
                  </a:lnTo>
                  <a:lnTo>
                    <a:pt x="716" y="194"/>
                  </a:lnTo>
                  <a:lnTo>
                    <a:pt x="734" y="188"/>
                  </a:lnTo>
                  <a:lnTo>
                    <a:pt x="748" y="178"/>
                  </a:lnTo>
                  <a:lnTo>
                    <a:pt x="728" y="170"/>
                  </a:lnTo>
                  <a:lnTo>
                    <a:pt x="708" y="164"/>
                  </a:lnTo>
                  <a:lnTo>
                    <a:pt x="688" y="160"/>
                  </a:lnTo>
                  <a:lnTo>
                    <a:pt x="702" y="158"/>
                  </a:lnTo>
                  <a:lnTo>
                    <a:pt x="718" y="156"/>
                  </a:lnTo>
                  <a:lnTo>
                    <a:pt x="730" y="150"/>
                  </a:lnTo>
                  <a:lnTo>
                    <a:pt x="738" y="138"/>
                  </a:lnTo>
                  <a:lnTo>
                    <a:pt x="750" y="142"/>
                  </a:lnTo>
                  <a:lnTo>
                    <a:pt x="764" y="144"/>
                  </a:lnTo>
                  <a:lnTo>
                    <a:pt x="778" y="146"/>
                  </a:lnTo>
                  <a:lnTo>
                    <a:pt x="780" y="128"/>
                  </a:lnTo>
                  <a:lnTo>
                    <a:pt x="788" y="112"/>
                  </a:lnTo>
                  <a:lnTo>
                    <a:pt x="802" y="98"/>
                  </a:lnTo>
                  <a:lnTo>
                    <a:pt x="818" y="88"/>
                  </a:lnTo>
                  <a:lnTo>
                    <a:pt x="834" y="78"/>
                  </a:lnTo>
                  <a:lnTo>
                    <a:pt x="854" y="68"/>
                  </a:lnTo>
                  <a:lnTo>
                    <a:pt x="868" y="62"/>
                  </a:lnTo>
                  <a:lnTo>
                    <a:pt x="882" y="66"/>
                  </a:lnTo>
                  <a:lnTo>
                    <a:pt x="894" y="74"/>
                  </a:lnTo>
                  <a:lnTo>
                    <a:pt x="908" y="90"/>
                  </a:lnTo>
                  <a:lnTo>
                    <a:pt x="880" y="92"/>
                  </a:lnTo>
                  <a:lnTo>
                    <a:pt x="858" y="96"/>
                  </a:lnTo>
                  <a:lnTo>
                    <a:pt x="842" y="102"/>
                  </a:lnTo>
                  <a:lnTo>
                    <a:pt x="834" y="112"/>
                  </a:lnTo>
                  <a:lnTo>
                    <a:pt x="832" y="120"/>
                  </a:lnTo>
                  <a:lnTo>
                    <a:pt x="838" y="130"/>
                  </a:lnTo>
                  <a:lnTo>
                    <a:pt x="856" y="136"/>
                  </a:lnTo>
                  <a:lnTo>
                    <a:pt x="884" y="142"/>
                  </a:lnTo>
                  <a:lnTo>
                    <a:pt x="904" y="144"/>
                  </a:lnTo>
                  <a:lnTo>
                    <a:pt x="922" y="148"/>
                  </a:lnTo>
                  <a:lnTo>
                    <a:pt x="940" y="156"/>
                  </a:lnTo>
                  <a:lnTo>
                    <a:pt x="954" y="170"/>
                  </a:lnTo>
                  <a:lnTo>
                    <a:pt x="960" y="182"/>
                  </a:lnTo>
                  <a:lnTo>
                    <a:pt x="964" y="196"/>
                  </a:lnTo>
                  <a:lnTo>
                    <a:pt x="968" y="208"/>
                  </a:lnTo>
                  <a:lnTo>
                    <a:pt x="972" y="220"/>
                  </a:lnTo>
                  <a:lnTo>
                    <a:pt x="978" y="228"/>
                  </a:lnTo>
                  <a:lnTo>
                    <a:pt x="988" y="234"/>
                  </a:lnTo>
                  <a:lnTo>
                    <a:pt x="1004" y="236"/>
                  </a:lnTo>
                  <a:lnTo>
                    <a:pt x="1010" y="246"/>
                  </a:lnTo>
                  <a:lnTo>
                    <a:pt x="1014" y="260"/>
                  </a:lnTo>
                  <a:lnTo>
                    <a:pt x="1018" y="272"/>
                  </a:lnTo>
                  <a:lnTo>
                    <a:pt x="1018" y="284"/>
                  </a:lnTo>
                  <a:lnTo>
                    <a:pt x="1014" y="294"/>
                  </a:lnTo>
                  <a:lnTo>
                    <a:pt x="1006" y="300"/>
                  </a:lnTo>
                  <a:lnTo>
                    <a:pt x="990" y="304"/>
                  </a:lnTo>
                  <a:lnTo>
                    <a:pt x="994" y="324"/>
                  </a:lnTo>
                  <a:lnTo>
                    <a:pt x="998" y="346"/>
                  </a:lnTo>
                  <a:lnTo>
                    <a:pt x="1004" y="368"/>
                  </a:lnTo>
                  <a:lnTo>
                    <a:pt x="1014" y="388"/>
                  </a:lnTo>
                  <a:lnTo>
                    <a:pt x="1026" y="406"/>
                  </a:lnTo>
                  <a:lnTo>
                    <a:pt x="1044" y="416"/>
                  </a:lnTo>
                  <a:lnTo>
                    <a:pt x="1064" y="418"/>
                  </a:lnTo>
                  <a:lnTo>
                    <a:pt x="1080" y="388"/>
                  </a:lnTo>
                  <a:lnTo>
                    <a:pt x="1094" y="360"/>
                  </a:lnTo>
                  <a:lnTo>
                    <a:pt x="1110" y="334"/>
                  </a:lnTo>
                  <a:lnTo>
                    <a:pt x="1132" y="312"/>
                  </a:lnTo>
                  <a:lnTo>
                    <a:pt x="1144" y="308"/>
                  </a:lnTo>
                  <a:lnTo>
                    <a:pt x="1154" y="308"/>
                  </a:lnTo>
                  <a:lnTo>
                    <a:pt x="1164" y="302"/>
                  </a:lnTo>
                  <a:lnTo>
                    <a:pt x="1172" y="292"/>
                  </a:lnTo>
                  <a:lnTo>
                    <a:pt x="1176" y="278"/>
                  </a:lnTo>
                  <a:lnTo>
                    <a:pt x="1184" y="268"/>
                  </a:lnTo>
                  <a:lnTo>
                    <a:pt x="1200" y="260"/>
                  </a:lnTo>
                  <a:lnTo>
                    <a:pt x="1216" y="258"/>
                  </a:lnTo>
                  <a:lnTo>
                    <a:pt x="1234" y="256"/>
                  </a:lnTo>
                  <a:lnTo>
                    <a:pt x="1250" y="252"/>
                  </a:lnTo>
                  <a:lnTo>
                    <a:pt x="1264" y="244"/>
                  </a:lnTo>
                  <a:lnTo>
                    <a:pt x="1254" y="230"/>
                  </a:lnTo>
                  <a:lnTo>
                    <a:pt x="1250" y="216"/>
                  </a:lnTo>
                  <a:lnTo>
                    <a:pt x="1252" y="202"/>
                  </a:lnTo>
                  <a:lnTo>
                    <a:pt x="1262" y="190"/>
                  </a:lnTo>
                  <a:lnTo>
                    <a:pt x="1276" y="182"/>
                  </a:lnTo>
                  <a:lnTo>
                    <a:pt x="1274" y="164"/>
                  </a:lnTo>
                  <a:lnTo>
                    <a:pt x="1270" y="142"/>
                  </a:lnTo>
                  <a:lnTo>
                    <a:pt x="1268" y="120"/>
                  </a:lnTo>
                  <a:lnTo>
                    <a:pt x="1266" y="98"/>
                  </a:lnTo>
                  <a:lnTo>
                    <a:pt x="1270" y="78"/>
                  </a:lnTo>
                  <a:lnTo>
                    <a:pt x="1280" y="64"/>
                  </a:lnTo>
                  <a:lnTo>
                    <a:pt x="1258" y="66"/>
                  </a:lnTo>
                  <a:lnTo>
                    <a:pt x="1236" y="68"/>
                  </a:lnTo>
                  <a:lnTo>
                    <a:pt x="1214"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19"/>
            <p:cNvSpPr>
              <a:spLocks noChangeArrowheads="1"/>
            </p:cNvSpPr>
            <p:nvPr/>
          </p:nvSpPr>
          <p:spPr bwMode="auto">
            <a:xfrm>
              <a:off x="0" y="0"/>
              <a:ext cx="1062" cy="1488"/>
            </a:xfrm>
            <a:custGeom>
              <a:avLst/>
              <a:gdLst>
                <a:gd name="T0" fmla="*/ 1166 w 1280"/>
                <a:gd name="T1" fmla="*/ 14 h 1782"/>
                <a:gd name="T2" fmla="*/ 1060 w 1280"/>
                <a:gd name="T3" fmla="*/ 40 h 1782"/>
                <a:gd name="T4" fmla="*/ 916 w 1280"/>
                <a:gd name="T5" fmla="*/ 14 h 1782"/>
                <a:gd name="T6" fmla="*/ 728 w 1280"/>
                <a:gd name="T7" fmla="*/ 64 h 1782"/>
                <a:gd name="T8" fmla="*/ 656 w 1280"/>
                <a:gd name="T9" fmla="*/ 102 h 1782"/>
                <a:gd name="T10" fmla="*/ 670 w 1280"/>
                <a:gd name="T11" fmla="*/ 148 h 1782"/>
                <a:gd name="T12" fmla="*/ 546 w 1280"/>
                <a:gd name="T13" fmla="*/ 90 h 1782"/>
                <a:gd name="T14" fmla="*/ 576 w 1280"/>
                <a:gd name="T15" fmla="*/ 124 h 1782"/>
                <a:gd name="T16" fmla="*/ 536 w 1280"/>
                <a:gd name="T17" fmla="*/ 136 h 1782"/>
                <a:gd name="T18" fmla="*/ 582 w 1280"/>
                <a:gd name="T19" fmla="*/ 172 h 1782"/>
                <a:gd name="T20" fmla="*/ 634 w 1280"/>
                <a:gd name="T21" fmla="*/ 180 h 1782"/>
                <a:gd name="T22" fmla="*/ 678 w 1280"/>
                <a:gd name="T23" fmla="*/ 250 h 1782"/>
                <a:gd name="T24" fmla="*/ 496 w 1280"/>
                <a:gd name="T25" fmla="*/ 284 h 1782"/>
                <a:gd name="T26" fmla="*/ 330 w 1280"/>
                <a:gd name="T27" fmla="*/ 266 h 1782"/>
                <a:gd name="T28" fmla="*/ 34 w 1280"/>
                <a:gd name="T29" fmla="*/ 256 h 1782"/>
                <a:gd name="T30" fmla="*/ 56 w 1280"/>
                <a:gd name="T31" fmla="*/ 358 h 1782"/>
                <a:gd name="T32" fmla="*/ 62 w 1280"/>
                <a:gd name="T33" fmla="*/ 432 h 1782"/>
                <a:gd name="T34" fmla="*/ 96 w 1280"/>
                <a:gd name="T35" fmla="*/ 438 h 1782"/>
                <a:gd name="T36" fmla="*/ 124 w 1280"/>
                <a:gd name="T37" fmla="*/ 392 h 1782"/>
                <a:gd name="T38" fmla="*/ 130 w 1280"/>
                <a:gd name="T39" fmla="*/ 408 h 1782"/>
                <a:gd name="T40" fmla="*/ 182 w 1280"/>
                <a:gd name="T41" fmla="*/ 412 h 1782"/>
                <a:gd name="T42" fmla="*/ 260 w 1280"/>
                <a:gd name="T43" fmla="*/ 464 h 1782"/>
                <a:gd name="T44" fmla="*/ 330 w 1280"/>
                <a:gd name="T45" fmla="*/ 546 h 1782"/>
                <a:gd name="T46" fmla="*/ 400 w 1280"/>
                <a:gd name="T47" fmla="*/ 718 h 1782"/>
                <a:gd name="T48" fmla="*/ 502 w 1280"/>
                <a:gd name="T49" fmla="*/ 830 h 1782"/>
                <a:gd name="T50" fmla="*/ 576 w 1280"/>
                <a:gd name="T51" fmla="*/ 944 h 1782"/>
                <a:gd name="T52" fmla="*/ 766 w 1280"/>
                <a:gd name="T53" fmla="*/ 1072 h 1782"/>
                <a:gd name="T54" fmla="*/ 850 w 1280"/>
                <a:gd name="T55" fmla="*/ 1406 h 1782"/>
                <a:gd name="T56" fmla="*/ 814 w 1280"/>
                <a:gd name="T57" fmla="*/ 1776 h 1782"/>
                <a:gd name="T58" fmla="*/ 864 w 1280"/>
                <a:gd name="T59" fmla="*/ 1652 h 1782"/>
                <a:gd name="T60" fmla="*/ 914 w 1280"/>
                <a:gd name="T61" fmla="*/ 1578 h 1782"/>
                <a:gd name="T62" fmla="*/ 1084 w 1280"/>
                <a:gd name="T63" fmla="*/ 1356 h 1782"/>
                <a:gd name="T64" fmla="*/ 1112 w 1280"/>
                <a:gd name="T65" fmla="*/ 1180 h 1782"/>
                <a:gd name="T66" fmla="*/ 996 w 1280"/>
                <a:gd name="T67" fmla="*/ 1106 h 1782"/>
                <a:gd name="T68" fmla="*/ 838 w 1280"/>
                <a:gd name="T69" fmla="*/ 1024 h 1782"/>
                <a:gd name="T70" fmla="*/ 694 w 1280"/>
                <a:gd name="T71" fmla="*/ 974 h 1782"/>
                <a:gd name="T72" fmla="*/ 598 w 1280"/>
                <a:gd name="T73" fmla="*/ 940 h 1782"/>
                <a:gd name="T74" fmla="*/ 656 w 1280"/>
                <a:gd name="T75" fmla="*/ 800 h 1782"/>
                <a:gd name="T76" fmla="*/ 760 w 1280"/>
                <a:gd name="T77" fmla="*/ 732 h 1782"/>
                <a:gd name="T78" fmla="*/ 870 w 1280"/>
                <a:gd name="T79" fmla="*/ 602 h 1782"/>
                <a:gd name="T80" fmla="*/ 862 w 1280"/>
                <a:gd name="T81" fmla="*/ 634 h 1782"/>
                <a:gd name="T82" fmla="*/ 896 w 1280"/>
                <a:gd name="T83" fmla="*/ 594 h 1782"/>
                <a:gd name="T84" fmla="*/ 946 w 1280"/>
                <a:gd name="T85" fmla="*/ 528 h 1782"/>
                <a:gd name="T86" fmla="*/ 948 w 1280"/>
                <a:gd name="T87" fmla="*/ 576 h 1782"/>
                <a:gd name="T88" fmla="*/ 992 w 1280"/>
                <a:gd name="T89" fmla="*/ 584 h 1782"/>
                <a:gd name="T90" fmla="*/ 978 w 1280"/>
                <a:gd name="T91" fmla="*/ 524 h 1782"/>
                <a:gd name="T92" fmla="*/ 914 w 1280"/>
                <a:gd name="T93" fmla="*/ 472 h 1782"/>
                <a:gd name="T94" fmla="*/ 852 w 1280"/>
                <a:gd name="T95" fmla="*/ 434 h 1782"/>
                <a:gd name="T96" fmla="*/ 792 w 1280"/>
                <a:gd name="T97" fmla="*/ 442 h 1782"/>
                <a:gd name="T98" fmla="*/ 662 w 1280"/>
                <a:gd name="T99" fmla="*/ 460 h 1782"/>
                <a:gd name="T100" fmla="*/ 690 w 1280"/>
                <a:gd name="T101" fmla="*/ 336 h 1782"/>
                <a:gd name="T102" fmla="*/ 730 w 1280"/>
                <a:gd name="T103" fmla="*/ 284 h 1782"/>
                <a:gd name="T104" fmla="*/ 792 w 1280"/>
                <a:gd name="T105" fmla="*/ 266 h 1782"/>
                <a:gd name="T106" fmla="*/ 848 w 1280"/>
                <a:gd name="T107" fmla="*/ 378 h 1782"/>
                <a:gd name="T108" fmla="*/ 912 w 1280"/>
                <a:gd name="T109" fmla="*/ 340 h 1782"/>
                <a:gd name="T110" fmla="*/ 784 w 1280"/>
                <a:gd name="T111" fmla="*/ 216 h 1782"/>
                <a:gd name="T112" fmla="*/ 708 w 1280"/>
                <a:gd name="T113" fmla="*/ 164 h 1782"/>
                <a:gd name="T114" fmla="*/ 818 w 1280"/>
                <a:gd name="T115" fmla="*/ 88 h 1782"/>
                <a:gd name="T116" fmla="*/ 838 w 1280"/>
                <a:gd name="T117" fmla="*/ 130 h 1782"/>
                <a:gd name="T118" fmla="*/ 988 w 1280"/>
                <a:gd name="T119" fmla="*/ 234 h 1782"/>
                <a:gd name="T120" fmla="*/ 1014 w 1280"/>
                <a:gd name="T121" fmla="*/ 388 h 1782"/>
                <a:gd name="T122" fmla="*/ 1176 w 1280"/>
                <a:gd name="T123" fmla="*/ 278 h 1782"/>
                <a:gd name="T124" fmla="*/ 1274 w 1280"/>
                <a:gd name="T125" fmla="*/ 164 h 1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0" h="1782">
                  <a:moveTo>
                    <a:pt x="1214" y="64"/>
                  </a:moveTo>
                  <a:lnTo>
                    <a:pt x="1230" y="60"/>
                  </a:lnTo>
                  <a:lnTo>
                    <a:pt x="1244" y="54"/>
                  </a:lnTo>
                  <a:lnTo>
                    <a:pt x="1254" y="44"/>
                  </a:lnTo>
                  <a:lnTo>
                    <a:pt x="1256" y="30"/>
                  </a:lnTo>
                  <a:lnTo>
                    <a:pt x="1250" y="12"/>
                  </a:lnTo>
                  <a:lnTo>
                    <a:pt x="1238" y="22"/>
                  </a:lnTo>
                  <a:lnTo>
                    <a:pt x="1226" y="24"/>
                  </a:lnTo>
                  <a:lnTo>
                    <a:pt x="1212" y="20"/>
                  </a:lnTo>
                  <a:lnTo>
                    <a:pt x="1198" y="16"/>
                  </a:lnTo>
                  <a:lnTo>
                    <a:pt x="1184" y="14"/>
                  </a:lnTo>
                  <a:lnTo>
                    <a:pt x="1166" y="14"/>
                  </a:lnTo>
                  <a:lnTo>
                    <a:pt x="1146" y="16"/>
                  </a:lnTo>
                  <a:lnTo>
                    <a:pt x="1130" y="18"/>
                  </a:lnTo>
                  <a:lnTo>
                    <a:pt x="1116" y="16"/>
                  </a:lnTo>
                  <a:lnTo>
                    <a:pt x="1100" y="16"/>
                  </a:lnTo>
                  <a:lnTo>
                    <a:pt x="1086" y="14"/>
                  </a:lnTo>
                  <a:lnTo>
                    <a:pt x="1074" y="18"/>
                  </a:lnTo>
                  <a:lnTo>
                    <a:pt x="1070" y="20"/>
                  </a:lnTo>
                  <a:lnTo>
                    <a:pt x="1066" y="24"/>
                  </a:lnTo>
                  <a:lnTo>
                    <a:pt x="1064" y="30"/>
                  </a:lnTo>
                  <a:lnTo>
                    <a:pt x="1062" y="34"/>
                  </a:lnTo>
                  <a:lnTo>
                    <a:pt x="1060" y="38"/>
                  </a:lnTo>
                  <a:lnTo>
                    <a:pt x="1060" y="40"/>
                  </a:lnTo>
                  <a:lnTo>
                    <a:pt x="1036" y="44"/>
                  </a:lnTo>
                  <a:lnTo>
                    <a:pt x="1012" y="44"/>
                  </a:lnTo>
                  <a:lnTo>
                    <a:pt x="986" y="46"/>
                  </a:lnTo>
                  <a:lnTo>
                    <a:pt x="960" y="50"/>
                  </a:lnTo>
                  <a:lnTo>
                    <a:pt x="936" y="58"/>
                  </a:lnTo>
                  <a:lnTo>
                    <a:pt x="912" y="62"/>
                  </a:lnTo>
                  <a:lnTo>
                    <a:pt x="884" y="62"/>
                  </a:lnTo>
                  <a:lnTo>
                    <a:pt x="886" y="48"/>
                  </a:lnTo>
                  <a:lnTo>
                    <a:pt x="894" y="38"/>
                  </a:lnTo>
                  <a:lnTo>
                    <a:pt x="902" y="30"/>
                  </a:lnTo>
                  <a:lnTo>
                    <a:pt x="910" y="22"/>
                  </a:lnTo>
                  <a:lnTo>
                    <a:pt x="916" y="14"/>
                  </a:lnTo>
                  <a:lnTo>
                    <a:pt x="916" y="0"/>
                  </a:lnTo>
                  <a:lnTo>
                    <a:pt x="882" y="0"/>
                  </a:lnTo>
                  <a:lnTo>
                    <a:pt x="844" y="6"/>
                  </a:lnTo>
                  <a:lnTo>
                    <a:pt x="810" y="12"/>
                  </a:lnTo>
                  <a:lnTo>
                    <a:pt x="790" y="16"/>
                  </a:lnTo>
                  <a:lnTo>
                    <a:pt x="766" y="18"/>
                  </a:lnTo>
                  <a:lnTo>
                    <a:pt x="738" y="20"/>
                  </a:lnTo>
                  <a:lnTo>
                    <a:pt x="712" y="26"/>
                  </a:lnTo>
                  <a:lnTo>
                    <a:pt x="690" y="34"/>
                  </a:lnTo>
                  <a:lnTo>
                    <a:pt x="676" y="46"/>
                  </a:lnTo>
                  <a:lnTo>
                    <a:pt x="700" y="56"/>
                  </a:lnTo>
                  <a:lnTo>
                    <a:pt x="728" y="64"/>
                  </a:lnTo>
                  <a:lnTo>
                    <a:pt x="754" y="68"/>
                  </a:lnTo>
                  <a:lnTo>
                    <a:pt x="728" y="68"/>
                  </a:lnTo>
                  <a:lnTo>
                    <a:pt x="702" y="70"/>
                  </a:lnTo>
                  <a:lnTo>
                    <a:pt x="676" y="68"/>
                  </a:lnTo>
                  <a:lnTo>
                    <a:pt x="658" y="64"/>
                  </a:lnTo>
                  <a:lnTo>
                    <a:pt x="642" y="58"/>
                  </a:lnTo>
                  <a:lnTo>
                    <a:pt x="624" y="54"/>
                  </a:lnTo>
                  <a:lnTo>
                    <a:pt x="602" y="54"/>
                  </a:lnTo>
                  <a:lnTo>
                    <a:pt x="614" y="78"/>
                  </a:lnTo>
                  <a:lnTo>
                    <a:pt x="626" y="92"/>
                  </a:lnTo>
                  <a:lnTo>
                    <a:pt x="640" y="100"/>
                  </a:lnTo>
                  <a:lnTo>
                    <a:pt x="656" y="102"/>
                  </a:lnTo>
                  <a:lnTo>
                    <a:pt x="676" y="102"/>
                  </a:lnTo>
                  <a:lnTo>
                    <a:pt x="698" y="102"/>
                  </a:lnTo>
                  <a:lnTo>
                    <a:pt x="692" y="106"/>
                  </a:lnTo>
                  <a:lnTo>
                    <a:pt x="686" y="112"/>
                  </a:lnTo>
                  <a:lnTo>
                    <a:pt x="682" y="118"/>
                  </a:lnTo>
                  <a:lnTo>
                    <a:pt x="676" y="124"/>
                  </a:lnTo>
                  <a:lnTo>
                    <a:pt x="672" y="128"/>
                  </a:lnTo>
                  <a:lnTo>
                    <a:pt x="676" y="132"/>
                  </a:lnTo>
                  <a:lnTo>
                    <a:pt x="680" y="138"/>
                  </a:lnTo>
                  <a:lnTo>
                    <a:pt x="684" y="142"/>
                  </a:lnTo>
                  <a:lnTo>
                    <a:pt x="688" y="146"/>
                  </a:lnTo>
                  <a:lnTo>
                    <a:pt x="670" y="148"/>
                  </a:lnTo>
                  <a:lnTo>
                    <a:pt x="656" y="144"/>
                  </a:lnTo>
                  <a:lnTo>
                    <a:pt x="644" y="134"/>
                  </a:lnTo>
                  <a:lnTo>
                    <a:pt x="634" y="124"/>
                  </a:lnTo>
                  <a:lnTo>
                    <a:pt x="624" y="112"/>
                  </a:lnTo>
                  <a:lnTo>
                    <a:pt x="612" y="104"/>
                  </a:lnTo>
                  <a:lnTo>
                    <a:pt x="598" y="100"/>
                  </a:lnTo>
                  <a:lnTo>
                    <a:pt x="576" y="104"/>
                  </a:lnTo>
                  <a:lnTo>
                    <a:pt x="580" y="108"/>
                  </a:lnTo>
                  <a:lnTo>
                    <a:pt x="584" y="114"/>
                  </a:lnTo>
                  <a:lnTo>
                    <a:pt x="572" y="104"/>
                  </a:lnTo>
                  <a:lnTo>
                    <a:pt x="560" y="96"/>
                  </a:lnTo>
                  <a:lnTo>
                    <a:pt x="546" y="90"/>
                  </a:lnTo>
                  <a:lnTo>
                    <a:pt x="532" y="88"/>
                  </a:lnTo>
                  <a:lnTo>
                    <a:pt x="518" y="94"/>
                  </a:lnTo>
                  <a:lnTo>
                    <a:pt x="530" y="100"/>
                  </a:lnTo>
                  <a:lnTo>
                    <a:pt x="538" y="104"/>
                  </a:lnTo>
                  <a:lnTo>
                    <a:pt x="552" y="106"/>
                  </a:lnTo>
                  <a:lnTo>
                    <a:pt x="558" y="106"/>
                  </a:lnTo>
                  <a:lnTo>
                    <a:pt x="562" y="108"/>
                  </a:lnTo>
                  <a:lnTo>
                    <a:pt x="566" y="110"/>
                  </a:lnTo>
                  <a:lnTo>
                    <a:pt x="570" y="116"/>
                  </a:lnTo>
                  <a:lnTo>
                    <a:pt x="574" y="118"/>
                  </a:lnTo>
                  <a:lnTo>
                    <a:pt x="576" y="120"/>
                  </a:lnTo>
                  <a:lnTo>
                    <a:pt x="576" y="124"/>
                  </a:lnTo>
                  <a:lnTo>
                    <a:pt x="576" y="126"/>
                  </a:lnTo>
                  <a:lnTo>
                    <a:pt x="574" y="130"/>
                  </a:lnTo>
                  <a:lnTo>
                    <a:pt x="570" y="134"/>
                  </a:lnTo>
                  <a:lnTo>
                    <a:pt x="568" y="136"/>
                  </a:lnTo>
                  <a:lnTo>
                    <a:pt x="566" y="138"/>
                  </a:lnTo>
                  <a:lnTo>
                    <a:pt x="562" y="138"/>
                  </a:lnTo>
                  <a:lnTo>
                    <a:pt x="556" y="138"/>
                  </a:lnTo>
                  <a:lnTo>
                    <a:pt x="552" y="136"/>
                  </a:lnTo>
                  <a:lnTo>
                    <a:pt x="546" y="134"/>
                  </a:lnTo>
                  <a:lnTo>
                    <a:pt x="540" y="132"/>
                  </a:lnTo>
                  <a:lnTo>
                    <a:pt x="536" y="132"/>
                  </a:lnTo>
                  <a:lnTo>
                    <a:pt x="536" y="136"/>
                  </a:lnTo>
                  <a:lnTo>
                    <a:pt x="536" y="142"/>
                  </a:lnTo>
                  <a:lnTo>
                    <a:pt x="538" y="148"/>
                  </a:lnTo>
                  <a:lnTo>
                    <a:pt x="542" y="152"/>
                  </a:lnTo>
                  <a:lnTo>
                    <a:pt x="546" y="154"/>
                  </a:lnTo>
                  <a:lnTo>
                    <a:pt x="552" y="156"/>
                  </a:lnTo>
                  <a:lnTo>
                    <a:pt x="556" y="158"/>
                  </a:lnTo>
                  <a:lnTo>
                    <a:pt x="562" y="160"/>
                  </a:lnTo>
                  <a:lnTo>
                    <a:pt x="566" y="162"/>
                  </a:lnTo>
                  <a:lnTo>
                    <a:pt x="570" y="166"/>
                  </a:lnTo>
                  <a:lnTo>
                    <a:pt x="574" y="168"/>
                  </a:lnTo>
                  <a:lnTo>
                    <a:pt x="578" y="170"/>
                  </a:lnTo>
                  <a:lnTo>
                    <a:pt x="582" y="172"/>
                  </a:lnTo>
                  <a:lnTo>
                    <a:pt x="588" y="172"/>
                  </a:lnTo>
                  <a:lnTo>
                    <a:pt x="592" y="172"/>
                  </a:lnTo>
                  <a:lnTo>
                    <a:pt x="596" y="172"/>
                  </a:lnTo>
                  <a:lnTo>
                    <a:pt x="600" y="170"/>
                  </a:lnTo>
                  <a:lnTo>
                    <a:pt x="602" y="168"/>
                  </a:lnTo>
                  <a:lnTo>
                    <a:pt x="604" y="164"/>
                  </a:lnTo>
                  <a:lnTo>
                    <a:pt x="606" y="166"/>
                  </a:lnTo>
                  <a:lnTo>
                    <a:pt x="608" y="164"/>
                  </a:lnTo>
                  <a:lnTo>
                    <a:pt x="612" y="162"/>
                  </a:lnTo>
                  <a:lnTo>
                    <a:pt x="616" y="168"/>
                  </a:lnTo>
                  <a:lnTo>
                    <a:pt x="622" y="174"/>
                  </a:lnTo>
                  <a:lnTo>
                    <a:pt x="634" y="180"/>
                  </a:lnTo>
                  <a:lnTo>
                    <a:pt x="646" y="184"/>
                  </a:lnTo>
                  <a:lnTo>
                    <a:pt x="660" y="190"/>
                  </a:lnTo>
                  <a:lnTo>
                    <a:pt x="672" y="202"/>
                  </a:lnTo>
                  <a:lnTo>
                    <a:pt x="664" y="204"/>
                  </a:lnTo>
                  <a:lnTo>
                    <a:pt x="660" y="206"/>
                  </a:lnTo>
                  <a:lnTo>
                    <a:pt x="656" y="208"/>
                  </a:lnTo>
                  <a:lnTo>
                    <a:pt x="654" y="212"/>
                  </a:lnTo>
                  <a:lnTo>
                    <a:pt x="652" y="216"/>
                  </a:lnTo>
                  <a:lnTo>
                    <a:pt x="648" y="220"/>
                  </a:lnTo>
                  <a:lnTo>
                    <a:pt x="644" y="224"/>
                  </a:lnTo>
                  <a:lnTo>
                    <a:pt x="664" y="234"/>
                  </a:lnTo>
                  <a:lnTo>
                    <a:pt x="678" y="250"/>
                  </a:lnTo>
                  <a:lnTo>
                    <a:pt x="682" y="270"/>
                  </a:lnTo>
                  <a:lnTo>
                    <a:pt x="672" y="268"/>
                  </a:lnTo>
                  <a:lnTo>
                    <a:pt x="654" y="268"/>
                  </a:lnTo>
                  <a:lnTo>
                    <a:pt x="632" y="270"/>
                  </a:lnTo>
                  <a:lnTo>
                    <a:pt x="612" y="274"/>
                  </a:lnTo>
                  <a:lnTo>
                    <a:pt x="598" y="280"/>
                  </a:lnTo>
                  <a:lnTo>
                    <a:pt x="592" y="284"/>
                  </a:lnTo>
                  <a:lnTo>
                    <a:pt x="586" y="290"/>
                  </a:lnTo>
                  <a:lnTo>
                    <a:pt x="580" y="296"/>
                  </a:lnTo>
                  <a:lnTo>
                    <a:pt x="552" y="290"/>
                  </a:lnTo>
                  <a:lnTo>
                    <a:pt x="522" y="284"/>
                  </a:lnTo>
                  <a:lnTo>
                    <a:pt x="496" y="284"/>
                  </a:lnTo>
                  <a:lnTo>
                    <a:pt x="472" y="290"/>
                  </a:lnTo>
                  <a:lnTo>
                    <a:pt x="450" y="294"/>
                  </a:lnTo>
                  <a:lnTo>
                    <a:pt x="432" y="288"/>
                  </a:lnTo>
                  <a:lnTo>
                    <a:pt x="416" y="284"/>
                  </a:lnTo>
                  <a:lnTo>
                    <a:pt x="408" y="278"/>
                  </a:lnTo>
                  <a:lnTo>
                    <a:pt x="402" y="272"/>
                  </a:lnTo>
                  <a:lnTo>
                    <a:pt x="394" y="260"/>
                  </a:lnTo>
                  <a:lnTo>
                    <a:pt x="384" y="256"/>
                  </a:lnTo>
                  <a:lnTo>
                    <a:pt x="372" y="254"/>
                  </a:lnTo>
                  <a:lnTo>
                    <a:pt x="358" y="258"/>
                  </a:lnTo>
                  <a:lnTo>
                    <a:pt x="344" y="262"/>
                  </a:lnTo>
                  <a:lnTo>
                    <a:pt x="330" y="266"/>
                  </a:lnTo>
                  <a:lnTo>
                    <a:pt x="306" y="272"/>
                  </a:lnTo>
                  <a:lnTo>
                    <a:pt x="292" y="272"/>
                  </a:lnTo>
                  <a:lnTo>
                    <a:pt x="280" y="270"/>
                  </a:lnTo>
                  <a:lnTo>
                    <a:pt x="270" y="266"/>
                  </a:lnTo>
                  <a:lnTo>
                    <a:pt x="260" y="260"/>
                  </a:lnTo>
                  <a:lnTo>
                    <a:pt x="248" y="252"/>
                  </a:lnTo>
                  <a:lnTo>
                    <a:pt x="228" y="244"/>
                  </a:lnTo>
                  <a:lnTo>
                    <a:pt x="196" y="236"/>
                  </a:lnTo>
                  <a:lnTo>
                    <a:pt x="156" y="234"/>
                  </a:lnTo>
                  <a:lnTo>
                    <a:pt x="114" y="238"/>
                  </a:lnTo>
                  <a:lnTo>
                    <a:pt x="72" y="246"/>
                  </a:lnTo>
                  <a:lnTo>
                    <a:pt x="34" y="256"/>
                  </a:lnTo>
                  <a:lnTo>
                    <a:pt x="4" y="272"/>
                  </a:lnTo>
                  <a:lnTo>
                    <a:pt x="6" y="276"/>
                  </a:lnTo>
                  <a:lnTo>
                    <a:pt x="8" y="280"/>
                  </a:lnTo>
                  <a:lnTo>
                    <a:pt x="22" y="284"/>
                  </a:lnTo>
                  <a:lnTo>
                    <a:pt x="32" y="294"/>
                  </a:lnTo>
                  <a:lnTo>
                    <a:pt x="40" y="306"/>
                  </a:lnTo>
                  <a:lnTo>
                    <a:pt x="44" y="322"/>
                  </a:lnTo>
                  <a:lnTo>
                    <a:pt x="22" y="326"/>
                  </a:lnTo>
                  <a:lnTo>
                    <a:pt x="0" y="334"/>
                  </a:lnTo>
                  <a:lnTo>
                    <a:pt x="16" y="346"/>
                  </a:lnTo>
                  <a:lnTo>
                    <a:pt x="36" y="352"/>
                  </a:lnTo>
                  <a:lnTo>
                    <a:pt x="56" y="358"/>
                  </a:lnTo>
                  <a:lnTo>
                    <a:pt x="30" y="364"/>
                  </a:lnTo>
                  <a:lnTo>
                    <a:pt x="4" y="372"/>
                  </a:lnTo>
                  <a:lnTo>
                    <a:pt x="10" y="392"/>
                  </a:lnTo>
                  <a:lnTo>
                    <a:pt x="20" y="404"/>
                  </a:lnTo>
                  <a:lnTo>
                    <a:pt x="34" y="408"/>
                  </a:lnTo>
                  <a:lnTo>
                    <a:pt x="48" y="406"/>
                  </a:lnTo>
                  <a:lnTo>
                    <a:pt x="54" y="410"/>
                  </a:lnTo>
                  <a:lnTo>
                    <a:pt x="58" y="412"/>
                  </a:lnTo>
                  <a:lnTo>
                    <a:pt x="62" y="418"/>
                  </a:lnTo>
                  <a:lnTo>
                    <a:pt x="64" y="422"/>
                  </a:lnTo>
                  <a:lnTo>
                    <a:pt x="64" y="428"/>
                  </a:lnTo>
                  <a:lnTo>
                    <a:pt x="62" y="432"/>
                  </a:lnTo>
                  <a:lnTo>
                    <a:pt x="54" y="440"/>
                  </a:lnTo>
                  <a:lnTo>
                    <a:pt x="44" y="448"/>
                  </a:lnTo>
                  <a:lnTo>
                    <a:pt x="36" y="458"/>
                  </a:lnTo>
                  <a:lnTo>
                    <a:pt x="34" y="470"/>
                  </a:lnTo>
                  <a:lnTo>
                    <a:pt x="44" y="468"/>
                  </a:lnTo>
                  <a:lnTo>
                    <a:pt x="56" y="464"/>
                  </a:lnTo>
                  <a:lnTo>
                    <a:pt x="66" y="460"/>
                  </a:lnTo>
                  <a:lnTo>
                    <a:pt x="76" y="458"/>
                  </a:lnTo>
                  <a:lnTo>
                    <a:pt x="82" y="454"/>
                  </a:lnTo>
                  <a:lnTo>
                    <a:pt x="90" y="448"/>
                  </a:lnTo>
                  <a:lnTo>
                    <a:pt x="94" y="442"/>
                  </a:lnTo>
                  <a:lnTo>
                    <a:pt x="96" y="438"/>
                  </a:lnTo>
                  <a:lnTo>
                    <a:pt x="96" y="434"/>
                  </a:lnTo>
                  <a:lnTo>
                    <a:pt x="98" y="428"/>
                  </a:lnTo>
                  <a:lnTo>
                    <a:pt x="98" y="422"/>
                  </a:lnTo>
                  <a:lnTo>
                    <a:pt x="98" y="420"/>
                  </a:lnTo>
                  <a:lnTo>
                    <a:pt x="98" y="416"/>
                  </a:lnTo>
                  <a:lnTo>
                    <a:pt x="100" y="414"/>
                  </a:lnTo>
                  <a:lnTo>
                    <a:pt x="102" y="412"/>
                  </a:lnTo>
                  <a:lnTo>
                    <a:pt x="106" y="410"/>
                  </a:lnTo>
                  <a:lnTo>
                    <a:pt x="112" y="406"/>
                  </a:lnTo>
                  <a:lnTo>
                    <a:pt x="116" y="400"/>
                  </a:lnTo>
                  <a:lnTo>
                    <a:pt x="120" y="396"/>
                  </a:lnTo>
                  <a:lnTo>
                    <a:pt x="124" y="392"/>
                  </a:lnTo>
                  <a:lnTo>
                    <a:pt x="124" y="390"/>
                  </a:lnTo>
                  <a:lnTo>
                    <a:pt x="128" y="388"/>
                  </a:lnTo>
                  <a:lnTo>
                    <a:pt x="130" y="388"/>
                  </a:lnTo>
                  <a:lnTo>
                    <a:pt x="134" y="388"/>
                  </a:lnTo>
                  <a:lnTo>
                    <a:pt x="136" y="390"/>
                  </a:lnTo>
                  <a:lnTo>
                    <a:pt x="136" y="392"/>
                  </a:lnTo>
                  <a:lnTo>
                    <a:pt x="136" y="394"/>
                  </a:lnTo>
                  <a:lnTo>
                    <a:pt x="134" y="398"/>
                  </a:lnTo>
                  <a:lnTo>
                    <a:pt x="132" y="400"/>
                  </a:lnTo>
                  <a:lnTo>
                    <a:pt x="130" y="404"/>
                  </a:lnTo>
                  <a:lnTo>
                    <a:pt x="130" y="406"/>
                  </a:lnTo>
                  <a:lnTo>
                    <a:pt x="130" y="408"/>
                  </a:lnTo>
                  <a:lnTo>
                    <a:pt x="134" y="408"/>
                  </a:lnTo>
                  <a:lnTo>
                    <a:pt x="138" y="406"/>
                  </a:lnTo>
                  <a:lnTo>
                    <a:pt x="144" y="402"/>
                  </a:lnTo>
                  <a:lnTo>
                    <a:pt x="148" y="400"/>
                  </a:lnTo>
                  <a:lnTo>
                    <a:pt x="154" y="398"/>
                  </a:lnTo>
                  <a:lnTo>
                    <a:pt x="160" y="396"/>
                  </a:lnTo>
                  <a:lnTo>
                    <a:pt x="164" y="398"/>
                  </a:lnTo>
                  <a:lnTo>
                    <a:pt x="168" y="400"/>
                  </a:lnTo>
                  <a:lnTo>
                    <a:pt x="170" y="402"/>
                  </a:lnTo>
                  <a:lnTo>
                    <a:pt x="174" y="406"/>
                  </a:lnTo>
                  <a:lnTo>
                    <a:pt x="178" y="410"/>
                  </a:lnTo>
                  <a:lnTo>
                    <a:pt x="182" y="412"/>
                  </a:lnTo>
                  <a:lnTo>
                    <a:pt x="186" y="416"/>
                  </a:lnTo>
                  <a:lnTo>
                    <a:pt x="192" y="418"/>
                  </a:lnTo>
                  <a:lnTo>
                    <a:pt x="198" y="418"/>
                  </a:lnTo>
                  <a:lnTo>
                    <a:pt x="204" y="418"/>
                  </a:lnTo>
                  <a:lnTo>
                    <a:pt x="212" y="420"/>
                  </a:lnTo>
                  <a:lnTo>
                    <a:pt x="218" y="422"/>
                  </a:lnTo>
                  <a:lnTo>
                    <a:pt x="222" y="426"/>
                  </a:lnTo>
                  <a:lnTo>
                    <a:pt x="226" y="430"/>
                  </a:lnTo>
                  <a:lnTo>
                    <a:pt x="230" y="436"/>
                  </a:lnTo>
                  <a:lnTo>
                    <a:pt x="238" y="446"/>
                  </a:lnTo>
                  <a:lnTo>
                    <a:pt x="248" y="456"/>
                  </a:lnTo>
                  <a:lnTo>
                    <a:pt x="260" y="464"/>
                  </a:lnTo>
                  <a:lnTo>
                    <a:pt x="274" y="476"/>
                  </a:lnTo>
                  <a:lnTo>
                    <a:pt x="288" y="486"/>
                  </a:lnTo>
                  <a:lnTo>
                    <a:pt x="292" y="488"/>
                  </a:lnTo>
                  <a:lnTo>
                    <a:pt x="298" y="490"/>
                  </a:lnTo>
                  <a:lnTo>
                    <a:pt x="302" y="492"/>
                  </a:lnTo>
                  <a:lnTo>
                    <a:pt x="306" y="494"/>
                  </a:lnTo>
                  <a:lnTo>
                    <a:pt x="308" y="498"/>
                  </a:lnTo>
                  <a:lnTo>
                    <a:pt x="310" y="502"/>
                  </a:lnTo>
                  <a:lnTo>
                    <a:pt x="310" y="508"/>
                  </a:lnTo>
                  <a:lnTo>
                    <a:pt x="312" y="512"/>
                  </a:lnTo>
                  <a:lnTo>
                    <a:pt x="320" y="530"/>
                  </a:lnTo>
                  <a:lnTo>
                    <a:pt x="330" y="546"/>
                  </a:lnTo>
                  <a:lnTo>
                    <a:pt x="334" y="552"/>
                  </a:lnTo>
                  <a:lnTo>
                    <a:pt x="340" y="558"/>
                  </a:lnTo>
                  <a:lnTo>
                    <a:pt x="348" y="562"/>
                  </a:lnTo>
                  <a:lnTo>
                    <a:pt x="350" y="598"/>
                  </a:lnTo>
                  <a:lnTo>
                    <a:pt x="354" y="634"/>
                  </a:lnTo>
                  <a:lnTo>
                    <a:pt x="362" y="668"/>
                  </a:lnTo>
                  <a:lnTo>
                    <a:pt x="368" y="678"/>
                  </a:lnTo>
                  <a:lnTo>
                    <a:pt x="376" y="692"/>
                  </a:lnTo>
                  <a:lnTo>
                    <a:pt x="384" y="704"/>
                  </a:lnTo>
                  <a:lnTo>
                    <a:pt x="390" y="714"/>
                  </a:lnTo>
                  <a:lnTo>
                    <a:pt x="394" y="716"/>
                  </a:lnTo>
                  <a:lnTo>
                    <a:pt x="400" y="718"/>
                  </a:lnTo>
                  <a:lnTo>
                    <a:pt x="406" y="720"/>
                  </a:lnTo>
                  <a:lnTo>
                    <a:pt x="410" y="722"/>
                  </a:lnTo>
                  <a:lnTo>
                    <a:pt x="416" y="722"/>
                  </a:lnTo>
                  <a:lnTo>
                    <a:pt x="418" y="724"/>
                  </a:lnTo>
                  <a:lnTo>
                    <a:pt x="428" y="740"/>
                  </a:lnTo>
                  <a:lnTo>
                    <a:pt x="434" y="758"/>
                  </a:lnTo>
                  <a:lnTo>
                    <a:pt x="442" y="774"/>
                  </a:lnTo>
                  <a:lnTo>
                    <a:pt x="454" y="788"/>
                  </a:lnTo>
                  <a:lnTo>
                    <a:pt x="470" y="796"/>
                  </a:lnTo>
                  <a:lnTo>
                    <a:pt x="486" y="806"/>
                  </a:lnTo>
                  <a:lnTo>
                    <a:pt x="498" y="818"/>
                  </a:lnTo>
                  <a:lnTo>
                    <a:pt x="502" y="830"/>
                  </a:lnTo>
                  <a:lnTo>
                    <a:pt x="502" y="844"/>
                  </a:lnTo>
                  <a:lnTo>
                    <a:pt x="502" y="856"/>
                  </a:lnTo>
                  <a:lnTo>
                    <a:pt x="506" y="868"/>
                  </a:lnTo>
                  <a:lnTo>
                    <a:pt x="514" y="874"/>
                  </a:lnTo>
                  <a:lnTo>
                    <a:pt x="524" y="878"/>
                  </a:lnTo>
                  <a:lnTo>
                    <a:pt x="534" y="880"/>
                  </a:lnTo>
                  <a:lnTo>
                    <a:pt x="544" y="888"/>
                  </a:lnTo>
                  <a:lnTo>
                    <a:pt x="550" y="900"/>
                  </a:lnTo>
                  <a:lnTo>
                    <a:pt x="552" y="912"/>
                  </a:lnTo>
                  <a:lnTo>
                    <a:pt x="556" y="924"/>
                  </a:lnTo>
                  <a:lnTo>
                    <a:pt x="566" y="938"/>
                  </a:lnTo>
                  <a:lnTo>
                    <a:pt x="576" y="944"/>
                  </a:lnTo>
                  <a:lnTo>
                    <a:pt x="586" y="946"/>
                  </a:lnTo>
                  <a:lnTo>
                    <a:pt x="594" y="948"/>
                  </a:lnTo>
                  <a:lnTo>
                    <a:pt x="604" y="950"/>
                  </a:lnTo>
                  <a:lnTo>
                    <a:pt x="626" y="958"/>
                  </a:lnTo>
                  <a:lnTo>
                    <a:pt x="648" y="968"/>
                  </a:lnTo>
                  <a:lnTo>
                    <a:pt x="670" y="982"/>
                  </a:lnTo>
                  <a:lnTo>
                    <a:pt x="688" y="1000"/>
                  </a:lnTo>
                  <a:lnTo>
                    <a:pt x="702" y="1020"/>
                  </a:lnTo>
                  <a:lnTo>
                    <a:pt x="710" y="1046"/>
                  </a:lnTo>
                  <a:lnTo>
                    <a:pt x="738" y="1054"/>
                  </a:lnTo>
                  <a:lnTo>
                    <a:pt x="756" y="1062"/>
                  </a:lnTo>
                  <a:lnTo>
                    <a:pt x="766" y="1072"/>
                  </a:lnTo>
                  <a:lnTo>
                    <a:pt x="768" y="1084"/>
                  </a:lnTo>
                  <a:lnTo>
                    <a:pt x="766" y="1104"/>
                  </a:lnTo>
                  <a:lnTo>
                    <a:pt x="758" y="1130"/>
                  </a:lnTo>
                  <a:lnTo>
                    <a:pt x="754" y="1160"/>
                  </a:lnTo>
                  <a:lnTo>
                    <a:pt x="754" y="1184"/>
                  </a:lnTo>
                  <a:lnTo>
                    <a:pt x="760" y="1206"/>
                  </a:lnTo>
                  <a:lnTo>
                    <a:pt x="770" y="1226"/>
                  </a:lnTo>
                  <a:lnTo>
                    <a:pt x="784" y="1248"/>
                  </a:lnTo>
                  <a:lnTo>
                    <a:pt x="808" y="1288"/>
                  </a:lnTo>
                  <a:lnTo>
                    <a:pt x="828" y="1326"/>
                  </a:lnTo>
                  <a:lnTo>
                    <a:pt x="844" y="1364"/>
                  </a:lnTo>
                  <a:lnTo>
                    <a:pt x="850" y="1406"/>
                  </a:lnTo>
                  <a:lnTo>
                    <a:pt x="848" y="1444"/>
                  </a:lnTo>
                  <a:lnTo>
                    <a:pt x="840" y="1482"/>
                  </a:lnTo>
                  <a:lnTo>
                    <a:pt x="828" y="1518"/>
                  </a:lnTo>
                  <a:lnTo>
                    <a:pt x="820" y="1558"/>
                  </a:lnTo>
                  <a:lnTo>
                    <a:pt x="816" y="1598"/>
                  </a:lnTo>
                  <a:lnTo>
                    <a:pt x="814" y="1636"/>
                  </a:lnTo>
                  <a:lnTo>
                    <a:pt x="808" y="1660"/>
                  </a:lnTo>
                  <a:lnTo>
                    <a:pt x="800" y="1684"/>
                  </a:lnTo>
                  <a:lnTo>
                    <a:pt x="796" y="1708"/>
                  </a:lnTo>
                  <a:lnTo>
                    <a:pt x="796" y="1734"/>
                  </a:lnTo>
                  <a:lnTo>
                    <a:pt x="804" y="1762"/>
                  </a:lnTo>
                  <a:lnTo>
                    <a:pt x="814" y="1776"/>
                  </a:lnTo>
                  <a:lnTo>
                    <a:pt x="824" y="1782"/>
                  </a:lnTo>
                  <a:lnTo>
                    <a:pt x="836" y="1780"/>
                  </a:lnTo>
                  <a:lnTo>
                    <a:pt x="846" y="1772"/>
                  </a:lnTo>
                  <a:lnTo>
                    <a:pt x="854" y="1758"/>
                  </a:lnTo>
                  <a:lnTo>
                    <a:pt x="858" y="1740"/>
                  </a:lnTo>
                  <a:lnTo>
                    <a:pt x="860" y="1720"/>
                  </a:lnTo>
                  <a:lnTo>
                    <a:pt x="858" y="1704"/>
                  </a:lnTo>
                  <a:lnTo>
                    <a:pt x="852" y="1684"/>
                  </a:lnTo>
                  <a:lnTo>
                    <a:pt x="854" y="1662"/>
                  </a:lnTo>
                  <a:lnTo>
                    <a:pt x="856" y="1658"/>
                  </a:lnTo>
                  <a:lnTo>
                    <a:pt x="860" y="1654"/>
                  </a:lnTo>
                  <a:lnTo>
                    <a:pt x="864" y="1652"/>
                  </a:lnTo>
                  <a:lnTo>
                    <a:pt x="868" y="1650"/>
                  </a:lnTo>
                  <a:lnTo>
                    <a:pt x="872" y="1646"/>
                  </a:lnTo>
                  <a:lnTo>
                    <a:pt x="876" y="1642"/>
                  </a:lnTo>
                  <a:lnTo>
                    <a:pt x="876" y="1638"/>
                  </a:lnTo>
                  <a:lnTo>
                    <a:pt x="878" y="1632"/>
                  </a:lnTo>
                  <a:lnTo>
                    <a:pt x="878" y="1626"/>
                  </a:lnTo>
                  <a:lnTo>
                    <a:pt x="878" y="1620"/>
                  </a:lnTo>
                  <a:lnTo>
                    <a:pt x="878" y="1614"/>
                  </a:lnTo>
                  <a:lnTo>
                    <a:pt x="880" y="1610"/>
                  </a:lnTo>
                  <a:lnTo>
                    <a:pt x="888" y="1600"/>
                  </a:lnTo>
                  <a:lnTo>
                    <a:pt x="902" y="1588"/>
                  </a:lnTo>
                  <a:lnTo>
                    <a:pt x="914" y="1578"/>
                  </a:lnTo>
                  <a:lnTo>
                    <a:pt x="928" y="1566"/>
                  </a:lnTo>
                  <a:lnTo>
                    <a:pt x="936" y="1556"/>
                  </a:lnTo>
                  <a:lnTo>
                    <a:pt x="940" y="1542"/>
                  </a:lnTo>
                  <a:lnTo>
                    <a:pt x="936" y="1528"/>
                  </a:lnTo>
                  <a:lnTo>
                    <a:pt x="968" y="1512"/>
                  </a:lnTo>
                  <a:lnTo>
                    <a:pt x="994" y="1494"/>
                  </a:lnTo>
                  <a:lnTo>
                    <a:pt x="1012" y="1474"/>
                  </a:lnTo>
                  <a:lnTo>
                    <a:pt x="1028" y="1450"/>
                  </a:lnTo>
                  <a:lnTo>
                    <a:pt x="1042" y="1424"/>
                  </a:lnTo>
                  <a:lnTo>
                    <a:pt x="1056" y="1398"/>
                  </a:lnTo>
                  <a:lnTo>
                    <a:pt x="1070" y="1370"/>
                  </a:lnTo>
                  <a:lnTo>
                    <a:pt x="1084" y="1356"/>
                  </a:lnTo>
                  <a:lnTo>
                    <a:pt x="1100" y="1340"/>
                  </a:lnTo>
                  <a:lnTo>
                    <a:pt x="1112" y="1324"/>
                  </a:lnTo>
                  <a:lnTo>
                    <a:pt x="1114" y="1310"/>
                  </a:lnTo>
                  <a:lnTo>
                    <a:pt x="1114" y="1296"/>
                  </a:lnTo>
                  <a:lnTo>
                    <a:pt x="1116" y="1282"/>
                  </a:lnTo>
                  <a:lnTo>
                    <a:pt x="1124" y="1262"/>
                  </a:lnTo>
                  <a:lnTo>
                    <a:pt x="1136" y="1242"/>
                  </a:lnTo>
                  <a:lnTo>
                    <a:pt x="1144" y="1222"/>
                  </a:lnTo>
                  <a:lnTo>
                    <a:pt x="1144" y="1204"/>
                  </a:lnTo>
                  <a:lnTo>
                    <a:pt x="1136" y="1190"/>
                  </a:lnTo>
                  <a:lnTo>
                    <a:pt x="1126" y="1182"/>
                  </a:lnTo>
                  <a:lnTo>
                    <a:pt x="1112" y="1180"/>
                  </a:lnTo>
                  <a:lnTo>
                    <a:pt x="1098" y="1178"/>
                  </a:lnTo>
                  <a:lnTo>
                    <a:pt x="1082" y="1172"/>
                  </a:lnTo>
                  <a:lnTo>
                    <a:pt x="1070" y="1164"/>
                  </a:lnTo>
                  <a:lnTo>
                    <a:pt x="1060" y="1154"/>
                  </a:lnTo>
                  <a:lnTo>
                    <a:pt x="1050" y="1144"/>
                  </a:lnTo>
                  <a:lnTo>
                    <a:pt x="1042" y="1142"/>
                  </a:lnTo>
                  <a:lnTo>
                    <a:pt x="1032" y="1144"/>
                  </a:lnTo>
                  <a:lnTo>
                    <a:pt x="1022" y="1144"/>
                  </a:lnTo>
                  <a:lnTo>
                    <a:pt x="1014" y="1142"/>
                  </a:lnTo>
                  <a:lnTo>
                    <a:pt x="1008" y="1132"/>
                  </a:lnTo>
                  <a:lnTo>
                    <a:pt x="1004" y="1118"/>
                  </a:lnTo>
                  <a:lnTo>
                    <a:pt x="996" y="1106"/>
                  </a:lnTo>
                  <a:lnTo>
                    <a:pt x="982" y="1098"/>
                  </a:lnTo>
                  <a:lnTo>
                    <a:pt x="968" y="1092"/>
                  </a:lnTo>
                  <a:lnTo>
                    <a:pt x="954" y="1084"/>
                  </a:lnTo>
                  <a:lnTo>
                    <a:pt x="928" y="1068"/>
                  </a:lnTo>
                  <a:lnTo>
                    <a:pt x="902" y="1050"/>
                  </a:lnTo>
                  <a:lnTo>
                    <a:pt x="880" y="1034"/>
                  </a:lnTo>
                  <a:lnTo>
                    <a:pt x="858" y="1044"/>
                  </a:lnTo>
                  <a:lnTo>
                    <a:pt x="834" y="1046"/>
                  </a:lnTo>
                  <a:lnTo>
                    <a:pt x="836" y="1040"/>
                  </a:lnTo>
                  <a:lnTo>
                    <a:pt x="836" y="1034"/>
                  </a:lnTo>
                  <a:lnTo>
                    <a:pt x="836" y="1028"/>
                  </a:lnTo>
                  <a:lnTo>
                    <a:pt x="838" y="1024"/>
                  </a:lnTo>
                  <a:lnTo>
                    <a:pt x="822" y="1022"/>
                  </a:lnTo>
                  <a:lnTo>
                    <a:pt x="808" y="1024"/>
                  </a:lnTo>
                  <a:lnTo>
                    <a:pt x="796" y="1032"/>
                  </a:lnTo>
                  <a:lnTo>
                    <a:pt x="790" y="1044"/>
                  </a:lnTo>
                  <a:lnTo>
                    <a:pt x="790" y="1060"/>
                  </a:lnTo>
                  <a:lnTo>
                    <a:pt x="774" y="1054"/>
                  </a:lnTo>
                  <a:lnTo>
                    <a:pt x="760" y="1044"/>
                  </a:lnTo>
                  <a:lnTo>
                    <a:pt x="754" y="1028"/>
                  </a:lnTo>
                  <a:lnTo>
                    <a:pt x="734" y="1026"/>
                  </a:lnTo>
                  <a:lnTo>
                    <a:pt x="714" y="1012"/>
                  </a:lnTo>
                  <a:lnTo>
                    <a:pt x="700" y="994"/>
                  </a:lnTo>
                  <a:lnTo>
                    <a:pt x="694" y="974"/>
                  </a:lnTo>
                  <a:lnTo>
                    <a:pt x="690" y="974"/>
                  </a:lnTo>
                  <a:lnTo>
                    <a:pt x="684" y="972"/>
                  </a:lnTo>
                  <a:lnTo>
                    <a:pt x="678" y="972"/>
                  </a:lnTo>
                  <a:lnTo>
                    <a:pt x="672" y="972"/>
                  </a:lnTo>
                  <a:lnTo>
                    <a:pt x="674" y="952"/>
                  </a:lnTo>
                  <a:lnTo>
                    <a:pt x="676" y="934"/>
                  </a:lnTo>
                  <a:lnTo>
                    <a:pt x="672" y="914"/>
                  </a:lnTo>
                  <a:lnTo>
                    <a:pt x="662" y="928"/>
                  </a:lnTo>
                  <a:lnTo>
                    <a:pt x="648" y="936"/>
                  </a:lnTo>
                  <a:lnTo>
                    <a:pt x="632" y="940"/>
                  </a:lnTo>
                  <a:lnTo>
                    <a:pt x="616" y="940"/>
                  </a:lnTo>
                  <a:lnTo>
                    <a:pt x="598" y="940"/>
                  </a:lnTo>
                  <a:lnTo>
                    <a:pt x="604" y="924"/>
                  </a:lnTo>
                  <a:lnTo>
                    <a:pt x="604" y="908"/>
                  </a:lnTo>
                  <a:lnTo>
                    <a:pt x="598" y="896"/>
                  </a:lnTo>
                  <a:lnTo>
                    <a:pt x="592" y="884"/>
                  </a:lnTo>
                  <a:lnTo>
                    <a:pt x="584" y="872"/>
                  </a:lnTo>
                  <a:lnTo>
                    <a:pt x="580" y="860"/>
                  </a:lnTo>
                  <a:lnTo>
                    <a:pt x="582" y="844"/>
                  </a:lnTo>
                  <a:lnTo>
                    <a:pt x="590" y="826"/>
                  </a:lnTo>
                  <a:lnTo>
                    <a:pt x="604" y="810"/>
                  </a:lnTo>
                  <a:lnTo>
                    <a:pt x="620" y="802"/>
                  </a:lnTo>
                  <a:lnTo>
                    <a:pt x="638" y="798"/>
                  </a:lnTo>
                  <a:lnTo>
                    <a:pt x="656" y="800"/>
                  </a:lnTo>
                  <a:lnTo>
                    <a:pt x="676" y="804"/>
                  </a:lnTo>
                  <a:lnTo>
                    <a:pt x="694" y="808"/>
                  </a:lnTo>
                  <a:lnTo>
                    <a:pt x="694" y="822"/>
                  </a:lnTo>
                  <a:lnTo>
                    <a:pt x="698" y="834"/>
                  </a:lnTo>
                  <a:lnTo>
                    <a:pt x="706" y="840"/>
                  </a:lnTo>
                  <a:lnTo>
                    <a:pt x="716" y="842"/>
                  </a:lnTo>
                  <a:lnTo>
                    <a:pt x="732" y="838"/>
                  </a:lnTo>
                  <a:lnTo>
                    <a:pt x="732" y="810"/>
                  </a:lnTo>
                  <a:lnTo>
                    <a:pt x="734" y="782"/>
                  </a:lnTo>
                  <a:lnTo>
                    <a:pt x="742" y="756"/>
                  </a:lnTo>
                  <a:lnTo>
                    <a:pt x="750" y="744"/>
                  </a:lnTo>
                  <a:lnTo>
                    <a:pt x="760" y="732"/>
                  </a:lnTo>
                  <a:lnTo>
                    <a:pt x="768" y="720"/>
                  </a:lnTo>
                  <a:lnTo>
                    <a:pt x="774" y="708"/>
                  </a:lnTo>
                  <a:lnTo>
                    <a:pt x="776" y="692"/>
                  </a:lnTo>
                  <a:lnTo>
                    <a:pt x="790" y="688"/>
                  </a:lnTo>
                  <a:lnTo>
                    <a:pt x="798" y="682"/>
                  </a:lnTo>
                  <a:lnTo>
                    <a:pt x="800" y="672"/>
                  </a:lnTo>
                  <a:lnTo>
                    <a:pt x="804" y="660"/>
                  </a:lnTo>
                  <a:lnTo>
                    <a:pt x="810" y="648"/>
                  </a:lnTo>
                  <a:lnTo>
                    <a:pt x="828" y="632"/>
                  </a:lnTo>
                  <a:lnTo>
                    <a:pt x="848" y="618"/>
                  </a:lnTo>
                  <a:lnTo>
                    <a:pt x="868" y="604"/>
                  </a:lnTo>
                  <a:lnTo>
                    <a:pt x="870" y="602"/>
                  </a:lnTo>
                  <a:lnTo>
                    <a:pt x="874" y="598"/>
                  </a:lnTo>
                  <a:lnTo>
                    <a:pt x="880" y="602"/>
                  </a:lnTo>
                  <a:lnTo>
                    <a:pt x="886" y="604"/>
                  </a:lnTo>
                  <a:lnTo>
                    <a:pt x="890" y="606"/>
                  </a:lnTo>
                  <a:lnTo>
                    <a:pt x="888" y="606"/>
                  </a:lnTo>
                  <a:lnTo>
                    <a:pt x="890" y="608"/>
                  </a:lnTo>
                  <a:lnTo>
                    <a:pt x="894" y="612"/>
                  </a:lnTo>
                  <a:lnTo>
                    <a:pt x="888" y="614"/>
                  </a:lnTo>
                  <a:lnTo>
                    <a:pt x="880" y="618"/>
                  </a:lnTo>
                  <a:lnTo>
                    <a:pt x="872" y="622"/>
                  </a:lnTo>
                  <a:lnTo>
                    <a:pt x="864" y="628"/>
                  </a:lnTo>
                  <a:lnTo>
                    <a:pt x="862" y="634"/>
                  </a:lnTo>
                  <a:lnTo>
                    <a:pt x="864" y="640"/>
                  </a:lnTo>
                  <a:lnTo>
                    <a:pt x="878" y="646"/>
                  </a:lnTo>
                  <a:lnTo>
                    <a:pt x="886" y="638"/>
                  </a:lnTo>
                  <a:lnTo>
                    <a:pt x="898" y="628"/>
                  </a:lnTo>
                  <a:lnTo>
                    <a:pt x="912" y="616"/>
                  </a:lnTo>
                  <a:lnTo>
                    <a:pt x="922" y="604"/>
                  </a:lnTo>
                  <a:lnTo>
                    <a:pt x="930" y="592"/>
                  </a:lnTo>
                  <a:lnTo>
                    <a:pt x="930" y="582"/>
                  </a:lnTo>
                  <a:lnTo>
                    <a:pt x="922" y="586"/>
                  </a:lnTo>
                  <a:lnTo>
                    <a:pt x="914" y="592"/>
                  </a:lnTo>
                  <a:lnTo>
                    <a:pt x="906" y="594"/>
                  </a:lnTo>
                  <a:lnTo>
                    <a:pt x="896" y="594"/>
                  </a:lnTo>
                  <a:lnTo>
                    <a:pt x="892" y="592"/>
                  </a:lnTo>
                  <a:lnTo>
                    <a:pt x="890" y="588"/>
                  </a:lnTo>
                  <a:lnTo>
                    <a:pt x="886" y="586"/>
                  </a:lnTo>
                  <a:lnTo>
                    <a:pt x="894" y="574"/>
                  </a:lnTo>
                  <a:lnTo>
                    <a:pt x="896" y="566"/>
                  </a:lnTo>
                  <a:lnTo>
                    <a:pt x="896" y="556"/>
                  </a:lnTo>
                  <a:lnTo>
                    <a:pt x="890" y="550"/>
                  </a:lnTo>
                  <a:lnTo>
                    <a:pt x="878" y="544"/>
                  </a:lnTo>
                  <a:lnTo>
                    <a:pt x="860" y="544"/>
                  </a:lnTo>
                  <a:lnTo>
                    <a:pt x="890" y="540"/>
                  </a:lnTo>
                  <a:lnTo>
                    <a:pt x="918" y="536"/>
                  </a:lnTo>
                  <a:lnTo>
                    <a:pt x="946" y="528"/>
                  </a:lnTo>
                  <a:lnTo>
                    <a:pt x="954" y="534"/>
                  </a:lnTo>
                  <a:lnTo>
                    <a:pt x="954" y="540"/>
                  </a:lnTo>
                  <a:lnTo>
                    <a:pt x="948" y="546"/>
                  </a:lnTo>
                  <a:lnTo>
                    <a:pt x="942" y="554"/>
                  </a:lnTo>
                  <a:lnTo>
                    <a:pt x="936" y="562"/>
                  </a:lnTo>
                  <a:lnTo>
                    <a:pt x="934" y="570"/>
                  </a:lnTo>
                  <a:lnTo>
                    <a:pt x="934" y="574"/>
                  </a:lnTo>
                  <a:lnTo>
                    <a:pt x="936" y="578"/>
                  </a:lnTo>
                  <a:lnTo>
                    <a:pt x="938" y="578"/>
                  </a:lnTo>
                  <a:lnTo>
                    <a:pt x="940" y="578"/>
                  </a:lnTo>
                  <a:lnTo>
                    <a:pt x="944" y="578"/>
                  </a:lnTo>
                  <a:lnTo>
                    <a:pt x="948" y="576"/>
                  </a:lnTo>
                  <a:lnTo>
                    <a:pt x="950" y="574"/>
                  </a:lnTo>
                  <a:lnTo>
                    <a:pt x="954" y="572"/>
                  </a:lnTo>
                  <a:lnTo>
                    <a:pt x="956" y="570"/>
                  </a:lnTo>
                  <a:lnTo>
                    <a:pt x="958" y="570"/>
                  </a:lnTo>
                  <a:lnTo>
                    <a:pt x="966" y="570"/>
                  </a:lnTo>
                  <a:lnTo>
                    <a:pt x="972" y="570"/>
                  </a:lnTo>
                  <a:lnTo>
                    <a:pt x="976" y="572"/>
                  </a:lnTo>
                  <a:lnTo>
                    <a:pt x="982" y="576"/>
                  </a:lnTo>
                  <a:lnTo>
                    <a:pt x="984" y="576"/>
                  </a:lnTo>
                  <a:lnTo>
                    <a:pt x="986" y="580"/>
                  </a:lnTo>
                  <a:lnTo>
                    <a:pt x="988" y="582"/>
                  </a:lnTo>
                  <a:lnTo>
                    <a:pt x="992" y="584"/>
                  </a:lnTo>
                  <a:lnTo>
                    <a:pt x="1000" y="584"/>
                  </a:lnTo>
                  <a:lnTo>
                    <a:pt x="1006" y="584"/>
                  </a:lnTo>
                  <a:lnTo>
                    <a:pt x="1012" y="584"/>
                  </a:lnTo>
                  <a:lnTo>
                    <a:pt x="1010" y="572"/>
                  </a:lnTo>
                  <a:lnTo>
                    <a:pt x="1006" y="558"/>
                  </a:lnTo>
                  <a:lnTo>
                    <a:pt x="998" y="548"/>
                  </a:lnTo>
                  <a:lnTo>
                    <a:pt x="994" y="546"/>
                  </a:lnTo>
                  <a:lnTo>
                    <a:pt x="988" y="542"/>
                  </a:lnTo>
                  <a:lnTo>
                    <a:pt x="984" y="540"/>
                  </a:lnTo>
                  <a:lnTo>
                    <a:pt x="982" y="534"/>
                  </a:lnTo>
                  <a:lnTo>
                    <a:pt x="980" y="530"/>
                  </a:lnTo>
                  <a:lnTo>
                    <a:pt x="978" y="524"/>
                  </a:lnTo>
                  <a:lnTo>
                    <a:pt x="976" y="518"/>
                  </a:lnTo>
                  <a:lnTo>
                    <a:pt x="974" y="514"/>
                  </a:lnTo>
                  <a:lnTo>
                    <a:pt x="970" y="510"/>
                  </a:lnTo>
                  <a:lnTo>
                    <a:pt x="966" y="508"/>
                  </a:lnTo>
                  <a:lnTo>
                    <a:pt x="962" y="506"/>
                  </a:lnTo>
                  <a:lnTo>
                    <a:pt x="952" y="502"/>
                  </a:lnTo>
                  <a:lnTo>
                    <a:pt x="944" y="496"/>
                  </a:lnTo>
                  <a:lnTo>
                    <a:pt x="936" y="492"/>
                  </a:lnTo>
                  <a:lnTo>
                    <a:pt x="934" y="490"/>
                  </a:lnTo>
                  <a:lnTo>
                    <a:pt x="932" y="488"/>
                  </a:lnTo>
                  <a:lnTo>
                    <a:pt x="922" y="480"/>
                  </a:lnTo>
                  <a:lnTo>
                    <a:pt x="914" y="472"/>
                  </a:lnTo>
                  <a:lnTo>
                    <a:pt x="906" y="462"/>
                  </a:lnTo>
                  <a:lnTo>
                    <a:pt x="896" y="444"/>
                  </a:lnTo>
                  <a:lnTo>
                    <a:pt x="888" y="422"/>
                  </a:lnTo>
                  <a:lnTo>
                    <a:pt x="880" y="404"/>
                  </a:lnTo>
                  <a:lnTo>
                    <a:pt x="876" y="410"/>
                  </a:lnTo>
                  <a:lnTo>
                    <a:pt x="874" y="414"/>
                  </a:lnTo>
                  <a:lnTo>
                    <a:pt x="870" y="416"/>
                  </a:lnTo>
                  <a:lnTo>
                    <a:pt x="868" y="420"/>
                  </a:lnTo>
                  <a:lnTo>
                    <a:pt x="866" y="426"/>
                  </a:lnTo>
                  <a:lnTo>
                    <a:pt x="866" y="432"/>
                  </a:lnTo>
                  <a:lnTo>
                    <a:pt x="860" y="434"/>
                  </a:lnTo>
                  <a:lnTo>
                    <a:pt x="852" y="434"/>
                  </a:lnTo>
                  <a:lnTo>
                    <a:pt x="846" y="434"/>
                  </a:lnTo>
                  <a:lnTo>
                    <a:pt x="840" y="432"/>
                  </a:lnTo>
                  <a:lnTo>
                    <a:pt x="838" y="416"/>
                  </a:lnTo>
                  <a:lnTo>
                    <a:pt x="830" y="404"/>
                  </a:lnTo>
                  <a:lnTo>
                    <a:pt x="818" y="396"/>
                  </a:lnTo>
                  <a:lnTo>
                    <a:pt x="804" y="394"/>
                  </a:lnTo>
                  <a:lnTo>
                    <a:pt x="790" y="396"/>
                  </a:lnTo>
                  <a:lnTo>
                    <a:pt x="778" y="402"/>
                  </a:lnTo>
                  <a:lnTo>
                    <a:pt x="770" y="412"/>
                  </a:lnTo>
                  <a:lnTo>
                    <a:pt x="770" y="428"/>
                  </a:lnTo>
                  <a:lnTo>
                    <a:pt x="784" y="432"/>
                  </a:lnTo>
                  <a:lnTo>
                    <a:pt x="792" y="442"/>
                  </a:lnTo>
                  <a:lnTo>
                    <a:pt x="794" y="454"/>
                  </a:lnTo>
                  <a:lnTo>
                    <a:pt x="790" y="466"/>
                  </a:lnTo>
                  <a:lnTo>
                    <a:pt x="782" y="478"/>
                  </a:lnTo>
                  <a:lnTo>
                    <a:pt x="770" y="484"/>
                  </a:lnTo>
                  <a:lnTo>
                    <a:pt x="770" y="508"/>
                  </a:lnTo>
                  <a:lnTo>
                    <a:pt x="768" y="532"/>
                  </a:lnTo>
                  <a:lnTo>
                    <a:pt x="756" y="532"/>
                  </a:lnTo>
                  <a:lnTo>
                    <a:pt x="740" y="524"/>
                  </a:lnTo>
                  <a:lnTo>
                    <a:pt x="720" y="512"/>
                  </a:lnTo>
                  <a:lnTo>
                    <a:pt x="700" y="496"/>
                  </a:lnTo>
                  <a:lnTo>
                    <a:pt x="680" y="478"/>
                  </a:lnTo>
                  <a:lnTo>
                    <a:pt x="662" y="460"/>
                  </a:lnTo>
                  <a:lnTo>
                    <a:pt x="646" y="444"/>
                  </a:lnTo>
                  <a:lnTo>
                    <a:pt x="636" y="434"/>
                  </a:lnTo>
                  <a:lnTo>
                    <a:pt x="622" y="422"/>
                  </a:lnTo>
                  <a:lnTo>
                    <a:pt x="614" y="414"/>
                  </a:lnTo>
                  <a:lnTo>
                    <a:pt x="610" y="408"/>
                  </a:lnTo>
                  <a:lnTo>
                    <a:pt x="612" y="402"/>
                  </a:lnTo>
                  <a:lnTo>
                    <a:pt x="620" y="392"/>
                  </a:lnTo>
                  <a:lnTo>
                    <a:pt x="634" y="378"/>
                  </a:lnTo>
                  <a:lnTo>
                    <a:pt x="646" y="368"/>
                  </a:lnTo>
                  <a:lnTo>
                    <a:pt x="660" y="354"/>
                  </a:lnTo>
                  <a:lnTo>
                    <a:pt x="676" y="342"/>
                  </a:lnTo>
                  <a:lnTo>
                    <a:pt x="690" y="336"/>
                  </a:lnTo>
                  <a:lnTo>
                    <a:pt x="690" y="352"/>
                  </a:lnTo>
                  <a:lnTo>
                    <a:pt x="696" y="362"/>
                  </a:lnTo>
                  <a:lnTo>
                    <a:pt x="704" y="368"/>
                  </a:lnTo>
                  <a:lnTo>
                    <a:pt x="718" y="368"/>
                  </a:lnTo>
                  <a:lnTo>
                    <a:pt x="732" y="362"/>
                  </a:lnTo>
                  <a:lnTo>
                    <a:pt x="714" y="344"/>
                  </a:lnTo>
                  <a:lnTo>
                    <a:pt x="700" y="322"/>
                  </a:lnTo>
                  <a:lnTo>
                    <a:pt x="716" y="320"/>
                  </a:lnTo>
                  <a:lnTo>
                    <a:pt x="724" y="316"/>
                  </a:lnTo>
                  <a:lnTo>
                    <a:pt x="730" y="306"/>
                  </a:lnTo>
                  <a:lnTo>
                    <a:pt x="730" y="296"/>
                  </a:lnTo>
                  <a:lnTo>
                    <a:pt x="730" y="284"/>
                  </a:lnTo>
                  <a:lnTo>
                    <a:pt x="730" y="270"/>
                  </a:lnTo>
                  <a:lnTo>
                    <a:pt x="732" y="258"/>
                  </a:lnTo>
                  <a:lnTo>
                    <a:pt x="726" y="254"/>
                  </a:lnTo>
                  <a:lnTo>
                    <a:pt x="722" y="250"/>
                  </a:lnTo>
                  <a:lnTo>
                    <a:pt x="718" y="248"/>
                  </a:lnTo>
                  <a:lnTo>
                    <a:pt x="714" y="244"/>
                  </a:lnTo>
                  <a:lnTo>
                    <a:pt x="736" y="240"/>
                  </a:lnTo>
                  <a:lnTo>
                    <a:pt x="756" y="236"/>
                  </a:lnTo>
                  <a:lnTo>
                    <a:pt x="778" y="234"/>
                  </a:lnTo>
                  <a:lnTo>
                    <a:pt x="778" y="248"/>
                  </a:lnTo>
                  <a:lnTo>
                    <a:pt x="784" y="258"/>
                  </a:lnTo>
                  <a:lnTo>
                    <a:pt x="792" y="266"/>
                  </a:lnTo>
                  <a:lnTo>
                    <a:pt x="802" y="272"/>
                  </a:lnTo>
                  <a:lnTo>
                    <a:pt x="812" y="282"/>
                  </a:lnTo>
                  <a:lnTo>
                    <a:pt x="820" y="292"/>
                  </a:lnTo>
                  <a:lnTo>
                    <a:pt x="824" y="304"/>
                  </a:lnTo>
                  <a:lnTo>
                    <a:pt x="824" y="322"/>
                  </a:lnTo>
                  <a:lnTo>
                    <a:pt x="806" y="324"/>
                  </a:lnTo>
                  <a:lnTo>
                    <a:pt x="788" y="330"/>
                  </a:lnTo>
                  <a:lnTo>
                    <a:pt x="774" y="340"/>
                  </a:lnTo>
                  <a:lnTo>
                    <a:pt x="788" y="350"/>
                  </a:lnTo>
                  <a:lnTo>
                    <a:pt x="808" y="362"/>
                  </a:lnTo>
                  <a:lnTo>
                    <a:pt x="828" y="372"/>
                  </a:lnTo>
                  <a:lnTo>
                    <a:pt x="848" y="378"/>
                  </a:lnTo>
                  <a:lnTo>
                    <a:pt x="866" y="376"/>
                  </a:lnTo>
                  <a:lnTo>
                    <a:pt x="860" y="374"/>
                  </a:lnTo>
                  <a:lnTo>
                    <a:pt x="852" y="370"/>
                  </a:lnTo>
                  <a:lnTo>
                    <a:pt x="844" y="368"/>
                  </a:lnTo>
                  <a:lnTo>
                    <a:pt x="856" y="370"/>
                  </a:lnTo>
                  <a:lnTo>
                    <a:pt x="868" y="368"/>
                  </a:lnTo>
                  <a:lnTo>
                    <a:pt x="880" y="368"/>
                  </a:lnTo>
                  <a:lnTo>
                    <a:pt x="880" y="358"/>
                  </a:lnTo>
                  <a:lnTo>
                    <a:pt x="876" y="350"/>
                  </a:lnTo>
                  <a:lnTo>
                    <a:pt x="872" y="342"/>
                  </a:lnTo>
                  <a:lnTo>
                    <a:pt x="892" y="346"/>
                  </a:lnTo>
                  <a:lnTo>
                    <a:pt x="912" y="340"/>
                  </a:lnTo>
                  <a:lnTo>
                    <a:pt x="904" y="318"/>
                  </a:lnTo>
                  <a:lnTo>
                    <a:pt x="896" y="306"/>
                  </a:lnTo>
                  <a:lnTo>
                    <a:pt x="886" y="298"/>
                  </a:lnTo>
                  <a:lnTo>
                    <a:pt x="874" y="290"/>
                  </a:lnTo>
                  <a:lnTo>
                    <a:pt x="856" y="280"/>
                  </a:lnTo>
                  <a:lnTo>
                    <a:pt x="844" y="272"/>
                  </a:lnTo>
                  <a:lnTo>
                    <a:pt x="836" y="262"/>
                  </a:lnTo>
                  <a:lnTo>
                    <a:pt x="828" y="256"/>
                  </a:lnTo>
                  <a:lnTo>
                    <a:pt x="816" y="250"/>
                  </a:lnTo>
                  <a:lnTo>
                    <a:pt x="798" y="248"/>
                  </a:lnTo>
                  <a:lnTo>
                    <a:pt x="794" y="228"/>
                  </a:lnTo>
                  <a:lnTo>
                    <a:pt x="784" y="216"/>
                  </a:lnTo>
                  <a:lnTo>
                    <a:pt x="770" y="208"/>
                  </a:lnTo>
                  <a:lnTo>
                    <a:pt x="752" y="202"/>
                  </a:lnTo>
                  <a:lnTo>
                    <a:pt x="732" y="200"/>
                  </a:lnTo>
                  <a:lnTo>
                    <a:pt x="712" y="198"/>
                  </a:lnTo>
                  <a:lnTo>
                    <a:pt x="694" y="196"/>
                  </a:lnTo>
                  <a:lnTo>
                    <a:pt x="678" y="192"/>
                  </a:lnTo>
                  <a:lnTo>
                    <a:pt x="696" y="194"/>
                  </a:lnTo>
                  <a:lnTo>
                    <a:pt x="716" y="194"/>
                  </a:lnTo>
                  <a:lnTo>
                    <a:pt x="734" y="188"/>
                  </a:lnTo>
                  <a:lnTo>
                    <a:pt x="748" y="178"/>
                  </a:lnTo>
                  <a:lnTo>
                    <a:pt x="728" y="170"/>
                  </a:lnTo>
                  <a:lnTo>
                    <a:pt x="708" y="164"/>
                  </a:lnTo>
                  <a:lnTo>
                    <a:pt x="688" y="160"/>
                  </a:lnTo>
                  <a:lnTo>
                    <a:pt x="702" y="158"/>
                  </a:lnTo>
                  <a:lnTo>
                    <a:pt x="718" y="156"/>
                  </a:lnTo>
                  <a:lnTo>
                    <a:pt x="730" y="150"/>
                  </a:lnTo>
                  <a:lnTo>
                    <a:pt x="738" y="138"/>
                  </a:lnTo>
                  <a:lnTo>
                    <a:pt x="750" y="142"/>
                  </a:lnTo>
                  <a:lnTo>
                    <a:pt x="764" y="144"/>
                  </a:lnTo>
                  <a:lnTo>
                    <a:pt x="778" y="146"/>
                  </a:lnTo>
                  <a:lnTo>
                    <a:pt x="780" y="128"/>
                  </a:lnTo>
                  <a:lnTo>
                    <a:pt x="788" y="112"/>
                  </a:lnTo>
                  <a:lnTo>
                    <a:pt x="802" y="98"/>
                  </a:lnTo>
                  <a:lnTo>
                    <a:pt x="818" y="88"/>
                  </a:lnTo>
                  <a:lnTo>
                    <a:pt x="834" y="78"/>
                  </a:lnTo>
                  <a:lnTo>
                    <a:pt x="854" y="68"/>
                  </a:lnTo>
                  <a:lnTo>
                    <a:pt x="868" y="62"/>
                  </a:lnTo>
                  <a:lnTo>
                    <a:pt x="882" y="66"/>
                  </a:lnTo>
                  <a:lnTo>
                    <a:pt x="894" y="74"/>
                  </a:lnTo>
                  <a:lnTo>
                    <a:pt x="908" y="90"/>
                  </a:lnTo>
                  <a:lnTo>
                    <a:pt x="880" y="92"/>
                  </a:lnTo>
                  <a:lnTo>
                    <a:pt x="858" y="96"/>
                  </a:lnTo>
                  <a:lnTo>
                    <a:pt x="842" y="102"/>
                  </a:lnTo>
                  <a:lnTo>
                    <a:pt x="834" y="112"/>
                  </a:lnTo>
                  <a:lnTo>
                    <a:pt x="832" y="120"/>
                  </a:lnTo>
                  <a:lnTo>
                    <a:pt x="838" y="130"/>
                  </a:lnTo>
                  <a:lnTo>
                    <a:pt x="856" y="136"/>
                  </a:lnTo>
                  <a:lnTo>
                    <a:pt x="884" y="142"/>
                  </a:lnTo>
                  <a:lnTo>
                    <a:pt x="904" y="144"/>
                  </a:lnTo>
                  <a:lnTo>
                    <a:pt x="922" y="148"/>
                  </a:lnTo>
                  <a:lnTo>
                    <a:pt x="940" y="156"/>
                  </a:lnTo>
                  <a:lnTo>
                    <a:pt x="954" y="170"/>
                  </a:lnTo>
                  <a:lnTo>
                    <a:pt x="960" y="182"/>
                  </a:lnTo>
                  <a:lnTo>
                    <a:pt x="964" y="196"/>
                  </a:lnTo>
                  <a:lnTo>
                    <a:pt x="968" y="208"/>
                  </a:lnTo>
                  <a:lnTo>
                    <a:pt x="972" y="220"/>
                  </a:lnTo>
                  <a:lnTo>
                    <a:pt x="978" y="228"/>
                  </a:lnTo>
                  <a:lnTo>
                    <a:pt x="988" y="234"/>
                  </a:lnTo>
                  <a:lnTo>
                    <a:pt x="1004" y="236"/>
                  </a:lnTo>
                  <a:lnTo>
                    <a:pt x="1010" y="246"/>
                  </a:lnTo>
                  <a:lnTo>
                    <a:pt x="1014" y="260"/>
                  </a:lnTo>
                  <a:lnTo>
                    <a:pt x="1018" y="272"/>
                  </a:lnTo>
                  <a:lnTo>
                    <a:pt x="1018" y="284"/>
                  </a:lnTo>
                  <a:lnTo>
                    <a:pt x="1014" y="294"/>
                  </a:lnTo>
                  <a:lnTo>
                    <a:pt x="1006" y="300"/>
                  </a:lnTo>
                  <a:lnTo>
                    <a:pt x="990" y="304"/>
                  </a:lnTo>
                  <a:lnTo>
                    <a:pt x="994" y="324"/>
                  </a:lnTo>
                  <a:lnTo>
                    <a:pt x="998" y="346"/>
                  </a:lnTo>
                  <a:lnTo>
                    <a:pt x="1004" y="368"/>
                  </a:lnTo>
                  <a:lnTo>
                    <a:pt x="1014" y="388"/>
                  </a:lnTo>
                  <a:lnTo>
                    <a:pt x="1026" y="406"/>
                  </a:lnTo>
                  <a:lnTo>
                    <a:pt x="1044" y="416"/>
                  </a:lnTo>
                  <a:lnTo>
                    <a:pt x="1064" y="418"/>
                  </a:lnTo>
                  <a:lnTo>
                    <a:pt x="1080" y="388"/>
                  </a:lnTo>
                  <a:lnTo>
                    <a:pt x="1094" y="360"/>
                  </a:lnTo>
                  <a:lnTo>
                    <a:pt x="1110" y="334"/>
                  </a:lnTo>
                  <a:lnTo>
                    <a:pt x="1132" y="312"/>
                  </a:lnTo>
                  <a:lnTo>
                    <a:pt x="1144" y="308"/>
                  </a:lnTo>
                  <a:lnTo>
                    <a:pt x="1154" y="308"/>
                  </a:lnTo>
                  <a:lnTo>
                    <a:pt x="1164" y="302"/>
                  </a:lnTo>
                  <a:lnTo>
                    <a:pt x="1172" y="292"/>
                  </a:lnTo>
                  <a:lnTo>
                    <a:pt x="1176" y="278"/>
                  </a:lnTo>
                  <a:lnTo>
                    <a:pt x="1184" y="268"/>
                  </a:lnTo>
                  <a:lnTo>
                    <a:pt x="1200" y="260"/>
                  </a:lnTo>
                  <a:lnTo>
                    <a:pt x="1216" y="258"/>
                  </a:lnTo>
                  <a:lnTo>
                    <a:pt x="1234" y="256"/>
                  </a:lnTo>
                  <a:lnTo>
                    <a:pt x="1250" y="252"/>
                  </a:lnTo>
                  <a:lnTo>
                    <a:pt x="1264" y="244"/>
                  </a:lnTo>
                  <a:lnTo>
                    <a:pt x="1254" y="230"/>
                  </a:lnTo>
                  <a:lnTo>
                    <a:pt x="1250" y="216"/>
                  </a:lnTo>
                  <a:lnTo>
                    <a:pt x="1252" y="202"/>
                  </a:lnTo>
                  <a:lnTo>
                    <a:pt x="1262" y="190"/>
                  </a:lnTo>
                  <a:lnTo>
                    <a:pt x="1276" y="182"/>
                  </a:lnTo>
                  <a:lnTo>
                    <a:pt x="1274" y="164"/>
                  </a:lnTo>
                  <a:lnTo>
                    <a:pt x="1270" y="142"/>
                  </a:lnTo>
                  <a:lnTo>
                    <a:pt x="1268" y="120"/>
                  </a:lnTo>
                  <a:lnTo>
                    <a:pt x="1266" y="98"/>
                  </a:lnTo>
                  <a:lnTo>
                    <a:pt x="1270" y="78"/>
                  </a:lnTo>
                  <a:lnTo>
                    <a:pt x="1280" y="64"/>
                  </a:lnTo>
                  <a:lnTo>
                    <a:pt x="1258" y="66"/>
                  </a:lnTo>
                  <a:lnTo>
                    <a:pt x="1236" y="68"/>
                  </a:lnTo>
                  <a:lnTo>
                    <a:pt x="1214" y="64"/>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044" name="Group 20"/>
            <p:cNvGrpSpPr>
              <a:grpSpLocks/>
            </p:cNvGrpSpPr>
            <p:nvPr/>
          </p:nvGrpSpPr>
          <p:grpSpPr bwMode="auto">
            <a:xfrm>
              <a:off x="295" y="78"/>
              <a:ext cx="2275" cy="1342"/>
              <a:chOff x="0" y="0"/>
              <a:chExt cx="2742" cy="1606"/>
            </a:xfrm>
          </p:grpSpPr>
          <p:sp>
            <p:nvSpPr>
              <p:cNvPr id="1045" name="Freeform 21"/>
              <p:cNvSpPr>
                <a:spLocks noChangeArrowheads="1"/>
              </p:cNvSpPr>
              <p:nvPr/>
            </p:nvSpPr>
            <p:spPr bwMode="auto">
              <a:xfrm>
                <a:off x="354" y="773"/>
                <a:ext cx="159" cy="74"/>
              </a:xfrm>
              <a:custGeom>
                <a:avLst/>
                <a:gdLst>
                  <a:gd name="T0" fmla="*/ 160 w 160"/>
                  <a:gd name="T1" fmla="*/ 72 h 72"/>
                  <a:gd name="T2" fmla="*/ 148 w 160"/>
                  <a:gd name="T3" fmla="*/ 68 h 72"/>
                  <a:gd name="T4" fmla="*/ 136 w 160"/>
                  <a:gd name="T5" fmla="*/ 68 h 72"/>
                  <a:gd name="T6" fmla="*/ 122 w 160"/>
                  <a:gd name="T7" fmla="*/ 66 h 72"/>
                  <a:gd name="T8" fmla="*/ 108 w 160"/>
                  <a:gd name="T9" fmla="*/ 62 h 72"/>
                  <a:gd name="T10" fmla="*/ 98 w 160"/>
                  <a:gd name="T11" fmla="*/ 58 h 72"/>
                  <a:gd name="T12" fmla="*/ 90 w 160"/>
                  <a:gd name="T13" fmla="*/ 50 h 72"/>
                  <a:gd name="T14" fmla="*/ 90 w 160"/>
                  <a:gd name="T15" fmla="*/ 36 h 72"/>
                  <a:gd name="T16" fmla="*/ 68 w 160"/>
                  <a:gd name="T17" fmla="*/ 36 h 72"/>
                  <a:gd name="T18" fmla="*/ 52 w 160"/>
                  <a:gd name="T19" fmla="*/ 32 h 72"/>
                  <a:gd name="T20" fmla="*/ 36 w 160"/>
                  <a:gd name="T21" fmla="*/ 26 h 72"/>
                  <a:gd name="T22" fmla="*/ 20 w 160"/>
                  <a:gd name="T23" fmla="*/ 20 h 72"/>
                  <a:gd name="T24" fmla="*/ 0 w 160"/>
                  <a:gd name="T25" fmla="*/ 16 h 72"/>
                  <a:gd name="T26" fmla="*/ 0 w 160"/>
                  <a:gd name="T27" fmla="*/ 14 h 72"/>
                  <a:gd name="T28" fmla="*/ 0 w 160"/>
                  <a:gd name="T29" fmla="*/ 10 h 72"/>
                  <a:gd name="T30" fmla="*/ 0 w 160"/>
                  <a:gd name="T31" fmla="*/ 6 h 72"/>
                  <a:gd name="T32" fmla="*/ 0 w 160"/>
                  <a:gd name="T33" fmla="*/ 4 h 72"/>
                  <a:gd name="T34" fmla="*/ 20 w 160"/>
                  <a:gd name="T35" fmla="*/ 0 h 72"/>
                  <a:gd name="T36" fmla="*/ 44 w 160"/>
                  <a:gd name="T37" fmla="*/ 2 h 72"/>
                  <a:gd name="T38" fmla="*/ 66 w 160"/>
                  <a:gd name="T39" fmla="*/ 10 h 72"/>
                  <a:gd name="T40" fmla="*/ 86 w 160"/>
                  <a:gd name="T41" fmla="*/ 18 h 72"/>
                  <a:gd name="T42" fmla="*/ 100 w 160"/>
                  <a:gd name="T43" fmla="*/ 20 h 72"/>
                  <a:gd name="T44" fmla="*/ 114 w 160"/>
                  <a:gd name="T45" fmla="*/ 24 h 72"/>
                  <a:gd name="T46" fmla="*/ 128 w 160"/>
                  <a:gd name="T47" fmla="*/ 30 h 72"/>
                  <a:gd name="T48" fmla="*/ 142 w 160"/>
                  <a:gd name="T49" fmla="*/ 36 h 72"/>
                  <a:gd name="T50" fmla="*/ 150 w 160"/>
                  <a:gd name="T51" fmla="*/ 44 h 72"/>
                  <a:gd name="T52" fmla="*/ 154 w 160"/>
                  <a:gd name="T53" fmla="*/ 56 h 72"/>
                  <a:gd name="T54" fmla="*/ 152 w 160"/>
                  <a:gd name="T55" fmla="*/ 72 h 72"/>
                  <a:gd name="T56" fmla="*/ 160 w 160"/>
                  <a:gd name="T57"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0" h="72">
                    <a:moveTo>
                      <a:pt x="160" y="72"/>
                    </a:moveTo>
                    <a:lnTo>
                      <a:pt x="148" y="68"/>
                    </a:lnTo>
                    <a:lnTo>
                      <a:pt x="136" y="68"/>
                    </a:lnTo>
                    <a:lnTo>
                      <a:pt x="122" y="66"/>
                    </a:lnTo>
                    <a:lnTo>
                      <a:pt x="108" y="62"/>
                    </a:lnTo>
                    <a:lnTo>
                      <a:pt x="98" y="58"/>
                    </a:lnTo>
                    <a:lnTo>
                      <a:pt x="90" y="50"/>
                    </a:lnTo>
                    <a:lnTo>
                      <a:pt x="90" y="36"/>
                    </a:lnTo>
                    <a:lnTo>
                      <a:pt x="68" y="36"/>
                    </a:lnTo>
                    <a:lnTo>
                      <a:pt x="52" y="32"/>
                    </a:lnTo>
                    <a:lnTo>
                      <a:pt x="36" y="26"/>
                    </a:lnTo>
                    <a:lnTo>
                      <a:pt x="20" y="20"/>
                    </a:lnTo>
                    <a:lnTo>
                      <a:pt x="0" y="16"/>
                    </a:lnTo>
                    <a:lnTo>
                      <a:pt x="0" y="14"/>
                    </a:lnTo>
                    <a:lnTo>
                      <a:pt x="0" y="10"/>
                    </a:lnTo>
                    <a:lnTo>
                      <a:pt x="0" y="6"/>
                    </a:lnTo>
                    <a:lnTo>
                      <a:pt x="0" y="4"/>
                    </a:lnTo>
                    <a:lnTo>
                      <a:pt x="20" y="0"/>
                    </a:lnTo>
                    <a:lnTo>
                      <a:pt x="44" y="2"/>
                    </a:lnTo>
                    <a:lnTo>
                      <a:pt x="66" y="10"/>
                    </a:lnTo>
                    <a:lnTo>
                      <a:pt x="86" y="18"/>
                    </a:lnTo>
                    <a:lnTo>
                      <a:pt x="100" y="20"/>
                    </a:lnTo>
                    <a:lnTo>
                      <a:pt x="114" y="24"/>
                    </a:lnTo>
                    <a:lnTo>
                      <a:pt x="128" y="30"/>
                    </a:lnTo>
                    <a:lnTo>
                      <a:pt x="142" y="36"/>
                    </a:lnTo>
                    <a:lnTo>
                      <a:pt x="150" y="44"/>
                    </a:lnTo>
                    <a:lnTo>
                      <a:pt x="154" y="56"/>
                    </a:lnTo>
                    <a:lnTo>
                      <a:pt x="152" y="72"/>
                    </a:lnTo>
                    <a:lnTo>
                      <a:pt x="160" y="7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6" name="Freeform 22"/>
              <p:cNvSpPr>
                <a:spLocks noChangeArrowheads="1"/>
              </p:cNvSpPr>
              <p:nvPr/>
            </p:nvSpPr>
            <p:spPr bwMode="auto">
              <a:xfrm>
                <a:off x="354" y="773"/>
                <a:ext cx="159" cy="74"/>
              </a:xfrm>
              <a:custGeom>
                <a:avLst/>
                <a:gdLst>
                  <a:gd name="T0" fmla="*/ 160 w 160"/>
                  <a:gd name="T1" fmla="*/ 72 h 72"/>
                  <a:gd name="T2" fmla="*/ 148 w 160"/>
                  <a:gd name="T3" fmla="*/ 68 h 72"/>
                  <a:gd name="T4" fmla="*/ 136 w 160"/>
                  <a:gd name="T5" fmla="*/ 68 h 72"/>
                  <a:gd name="T6" fmla="*/ 122 w 160"/>
                  <a:gd name="T7" fmla="*/ 66 h 72"/>
                  <a:gd name="T8" fmla="*/ 108 w 160"/>
                  <a:gd name="T9" fmla="*/ 62 h 72"/>
                  <a:gd name="T10" fmla="*/ 98 w 160"/>
                  <a:gd name="T11" fmla="*/ 58 h 72"/>
                  <a:gd name="T12" fmla="*/ 90 w 160"/>
                  <a:gd name="T13" fmla="*/ 50 h 72"/>
                  <a:gd name="T14" fmla="*/ 90 w 160"/>
                  <a:gd name="T15" fmla="*/ 36 h 72"/>
                  <a:gd name="T16" fmla="*/ 68 w 160"/>
                  <a:gd name="T17" fmla="*/ 36 h 72"/>
                  <a:gd name="T18" fmla="*/ 52 w 160"/>
                  <a:gd name="T19" fmla="*/ 32 h 72"/>
                  <a:gd name="T20" fmla="*/ 36 w 160"/>
                  <a:gd name="T21" fmla="*/ 26 h 72"/>
                  <a:gd name="T22" fmla="*/ 20 w 160"/>
                  <a:gd name="T23" fmla="*/ 20 h 72"/>
                  <a:gd name="T24" fmla="*/ 0 w 160"/>
                  <a:gd name="T25" fmla="*/ 16 h 72"/>
                  <a:gd name="T26" fmla="*/ 0 w 160"/>
                  <a:gd name="T27" fmla="*/ 14 h 72"/>
                  <a:gd name="T28" fmla="*/ 0 w 160"/>
                  <a:gd name="T29" fmla="*/ 10 h 72"/>
                  <a:gd name="T30" fmla="*/ 0 w 160"/>
                  <a:gd name="T31" fmla="*/ 6 h 72"/>
                  <a:gd name="T32" fmla="*/ 0 w 160"/>
                  <a:gd name="T33" fmla="*/ 4 h 72"/>
                  <a:gd name="T34" fmla="*/ 20 w 160"/>
                  <a:gd name="T35" fmla="*/ 0 h 72"/>
                  <a:gd name="T36" fmla="*/ 44 w 160"/>
                  <a:gd name="T37" fmla="*/ 2 h 72"/>
                  <a:gd name="T38" fmla="*/ 66 w 160"/>
                  <a:gd name="T39" fmla="*/ 10 h 72"/>
                  <a:gd name="T40" fmla="*/ 86 w 160"/>
                  <a:gd name="T41" fmla="*/ 18 h 72"/>
                  <a:gd name="T42" fmla="*/ 100 w 160"/>
                  <a:gd name="T43" fmla="*/ 20 h 72"/>
                  <a:gd name="T44" fmla="*/ 114 w 160"/>
                  <a:gd name="T45" fmla="*/ 24 h 72"/>
                  <a:gd name="T46" fmla="*/ 128 w 160"/>
                  <a:gd name="T47" fmla="*/ 30 h 72"/>
                  <a:gd name="T48" fmla="*/ 142 w 160"/>
                  <a:gd name="T49" fmla="*/ 36 h 72"/>
                  <a:gd name="T50" fmla="*/ 150 w 160"/>
                  <a:gd name="T51" fmla="*/ 44 h 72"/>
                  <a:gd name="T52" fmla="*/ 154 w 160"/>
                  <a:gd name="T53" fmla="*/ 56 h 72"/>
                  <a:gd name="T54" fmla="*/ 152 w 160"/>
                  <a:gd name="T55"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60" h="72">
                    <a:moveTo>
                      <a:pt x="160" y="72"/>
                    </a:moveTo>
                    <a:lnTo>
                      <a:pt x="148" y="68"/>
                    </a:lnTo>
                    <a:lnTo>
                      <a:pt x="136" y="68"/>
                    </a:lnTo>
                    <a:lnTo>
                      <a:pt x="122" y="66"/>
                    </a:lnTo>
                    <a:lnTo>
                      <a:pt x="108" y="62"/>
                    </a:lnTo>
                    <a:lnTo>
                      <a:pt x="98" y="58"/>
                    </a:lnTo>
                    <a:lnTo>
                      <a:pt x="90" y="50"/>
                    </a:lnTo>
                    <a:lnTo>
                      <a:pt x="90" y="36"/>
                    </a:lnTo>
                    <a:lnTo>
                      <a:pt x="68" y="36"/>
                    </a:lnTo>
                    <a:lnTo>
                      <a:pt x="52" y="32"/>
                    </a:lnTo>
                    <a:lnTo>
                      <a:pt x="36" y="26"/>
                    </a:lnTo>
                    <a:lnTo>
                      <a:pt x="20" y="20"/>
                    </a:lnTo>
                    <a:lnTo>
                      <a:pt x="0" y="16"/>
                    </a:lnTo>
                    <a:lnTo>
                      <a:pt x="0" y="14"/>
                    </a:lnTo>
                    <a:lnTo>
                      <a:pt x="0" y="10"/>
                    </a:lnTo>
                    <a:lnTo>
                      <a:pt x="0" y="6"/>
                    </a:lnTo>
                    <a:lnTo>
                      <a:pt x="0" y="4"/>
                    </a:lnTo>
                    <a:lnTo>
                      <a:pt x="20" y="0"/>
                    </a:lnTo>
                    <a:lnTo>
                      <a:pt x="44" y="2"/>
                    </a:lnTo>
                    <a:lnTo>
                      <a:pt x="66" y="10"/>
                    </a:lnTo>
                    <a:lnTo>
                      <a:pt x="86" y="18"/>
                    </a:lnTo>
                    <a:lnTo>
                      <a:pt x="100" y="20"/>
                    </a:lnTo>
                    <a:lnTo>
                      <a:pt x="114" y="24"/>
                    </a:lnTo>
                    <a:lnTo>
                      <a:pt x="128" y="30"/>
                    </a:lnTo>
                    <a:lnTo>
                      <a:pt x="142" y="36"/>
                    </a:lnTo>
                    <a:lnTo>
                      <a:pt x="150" y="44"/>
                    </a:lnTo>
                    <a:lnTo>
                      <a:pt x="154" y="56"/>
                    </a:lnTo>
                    <a:lnTo>
                      <a:pt x="152" y="7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23"/>
              <p:cNvSpPr>
                <a:spLocks noChangeArrowheads="1"/>
              </p:cNvSpPr>
              <p:nvPr/>
            </p:nvSpPr>
            <p:spPr bwMode="auto">
              <a:xfrm>
                <a:off x="865" y="200"/>
                <a:ext cx="116" cy="71"/>
              </a:xfrm>
              <a:custGeom>
                <a:avLst/>
                <a:gdLst>
                  <a:gd name="T0" fmla="*/ 92 w 116"/>
                  <a:gd name="T1" fmla="*/ 64 h 70"/>
                  <a:gd name="T2" fmla="*/ 68 w 116"/>
                  <a:gd name="T3" fmla="*/ 70 h 70"/>
                  <a:gd name="T4" fmla="*/ 46 w 116"/>
                  <a:gd name="T5" fmla="*/ 70 h 70"/>
                  <a:gd name="T6" fmla="*/ 38 w 116"/>
                  <a:gd name="T7" fmla="*/ 48 h 70"/>
                  <a:gd name="T8" fmla="*/ 36 w 116"/>
                  <a:gd name="T9" fmla="*/ 24 h 70"/>
                  <a:gd name="T10" fmla="*/ 24 w 116"/>
                  <a:gd name="T11" fmla="*/ 24 h 70"/>
                  <a:gd name="T12" fmla="*/ 12 w 116"/>
                  <a:gd name="T13" fmla="*/ 22 h 70"/>
                  <a:gd name="T14" fmla="*/ 0 w 116"/>
                  <a:gd name="T15" fmla="*/ 22 h 70"/>
                  <a:gd name="T16" fmla="*/ 6 w 116"/>
                  <a:gd name="T17" fmla="*/ 10 h 70"/>
                  <a:gd name="T18" fmla="*/ 14 w 116"/>
                  <a:gd name="T19" fmla="*/ 2 h 70"/>
                  <a:gd name="T20" fmla="*/ 26 w 116"/>
                  <a:gd name="T21" fmla="*/ 0 h 70"/>
                  <a:gd name="T22" fmla="*/ 40 w 116"/>
                  <a:gd name="T23" fmla="*/ 2 h 70"/>
                  <a:gd name="T24" fmla="*/ 52 w 116"/>
                  <a:gd name="T25" fmla="*/ 6 h 70"/>
                  <a:gd name="T26" fmla="*/ 66 w 116"/>
                  <a:gd name="T27" fmla="*/ 12 h 70"/>
                  <a:gd name="T28" fmla="*/ 76 w 116"/>
                  <a:gd name="T29" fmla="*/ 18 h 70"/>
                  <a:gd name="T30" fmla="*/ 82 w 116"/>
                  <a:gd name="T31" fmla="*/ 22 h 70"/>
                  <a:gd name="T32" fmla="*/ 88 w 116"/>
                  <a:gd name="T33" fmla="*/ 24 h 70"/>
                  <a:gd name="T34" fmla="*/ 96 w 116"/>
                  <a:gd name="T35" fmla="*/ 24 h 70"/>
                  <a:gd name="T36" fmla="*/ 102 w 116"/>
                  <a:gd name="T37" fmla="*/ 26 h 70"/>
                  <a:gd name="T38" fmla="*/ 110 w 116"/>
                  <a:gd name="T39" fmla="*/ 28 h 70"/>
                  <a:gd name="T40" fmla="*/ 114 w 116"/>
                  <a:gd name="T41" fmla="*/ 34 h 70"/>
                  <a:gd name="T42" fmla="*/ 116 w 116"/>
                  <a:gd name="T43" fmla="*/ 46 h 70"/>
                  <a:gd name="T44" fmla="*/ 110 w 116"/>
                  <a:gd name="T45" fmla="*/ 60 h 70"/>
                  <a:gd name="T46" fmla="*/ 100 w 116"/>
                  <a:gd name="T47" fmla="*/ 68 h 70"/>
                  <a:gd name="T48" fmla="*/ 82 w 116"/>
                  <a:gd name="T49" fmla="*/ 70 h 70"/>
                  <a:gd name="T50" fmla="*/ 92 w 116"/>
                  <a:gd name="T51"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70">
                    <a:moveTo>
                      <a:pt x="92" y="64"/>
                    </a:moveTo>
                    <a:lnTo>
                      <a:pt x="68" y="70"/>
                    </a:lnTo>
                    <a:lnTo>
                      <a:pt x="46" y="70"/>
                    </a:lnTo>
                    <a:lnTo>
                      <a:pt x="38" y="48"/>
                    </a:lnTo>
                    <a:lnTo>
                      <a:pt x="36" y="24"/>
                    </a:lnTo>
                    <a:lnTo>
                      <a:pt x="24" y="24"/>
                    </a:lnTo>
                    <a:lnTo>
                      <a:pt x="12" y="22"/>
                    </a:lnTo>
                    <a:lnTo>
                      <a:pt x="0" y="22"/>
                    </a:lnTo>
                    <a:lnTo>
                      <a:pt x="6" y="10"/>
                    </a:lnTo>
                    <a:lnTo>
                      <a:pt x="14" y="2"/>
                    </a:lnTo>
                    <a:lnTo>
                      <a:pt x="26" y="0"/>
                    </a:lnTo>
                    <a:lnTo>
                      <a:pt x="40" y="2"/>
                    </a:lnTo>
                    <a:lnTo>
                      <a:pt x="52" y="6"/>
                    </a:lnTo>
                    <a:lnTo>
                      <a:pt x="66" y="12"/>
                    </a:lnTo>
                    <a:lnTo>
                      <a:pt x="76" y="18"/>
                    </a:lnTo>
                    <a:lnTo>
                      <a:pt x="82" y="22"/>
                    </a:lnTo>
                    <a:lnTo>
                      <a:pt x="88" y="24"/>
                    </a:lnTo>
                    <a:lnTo>
                      <a:pt x="96" y="24"/>
                    </a:lnTo>
                    <a:lnTo>
                      <a:pt x="102" y="26"/>
                    </a:lnTo>
                    <a:lnTo>
                      <a:pt x="110" y="28"/>
                    </a:lnTo>
                    <a:lnTo>
                      <a:pt x="114" y="34"/>
                    </a:lnTo>
                    <a:lnTo>
                      <a:pt x="116" y="46"/>
                    </a:lnTo>
                    <a:lnTo>
                      <a:pt x="110" y="60"/>
                    </a:lnTo>
                    <a:lnTo>
                      <a:pt x="100" y="68"/>
                    </a:lnTo>
                    <a:lnTo>
                      <a:pt x="82" y="70"/>
                    </a:lnTo>
                    <a:lnTo>
                      <a:pt x="92"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24"/>
              <p:cNvSpPr>
                <a:spLocks noChangeArrowheads="1"/>
              </p:cNvSpPr>
              <p:nvPr/>
            </p:nvSpPr>
            <p:spPr bwMode="auto">
              <a:xfrm>
                <a:off x="865" y="200"/>
                <a:ext cx="116" cy="71"/>
              </a:xfrm>
              <a:custGeom>
                <a:avLst/>
                <a:gdLst>
                  <a:gd name="T0" fmla="*/ 92 w 116"/>
                  <a:gd name="T1" fmla="*/ 64 h 70"/>
                  <a:gd name="T2" fmla="*/ 68 w 116"/>
                  <a:gd name="T3" fmla="*/ 70 h 70"/>
                  <a:gd name="T4" fmla="*/ 46 w 116"/>
                  <a:gd name="T5" fmla="*/ 70 h 70"/>
                  <a:gd name="T6" fmla="*/ 38 w 116"/>
                  <a:gd name="T7" fmla="*/ 48 h 70"/>
                  <a:gd name="T8" fmla="*/ 36 w 116"/>
                  <a:gd name="T9" fmla="*/ 24 h 70"/>
                  <a:gd name="T10" fmla="*/ 24 w 116"/>
                  <a:gd name="T11" fmla="*/ 24 h 70"/>
                  <a:gd name="T12" fmla="*/ 12 w 116"/>
                  <a:gd name="T13" fmla="*/ 22 h 70"/>
                  <a:gd name="T14" fmla="*/ 0 w 116"/>
                  <a:gd name="T15" fmla="*/ 22 h 70"/>
                  <a:gd name="T16" fmla="*/ 6 w 116"/>
                  <a:gd name="T17" fmla="*/ 10 h 70"/>
                  <a:gd name="T18" fmla="*/ 14 w 116"/>
                  <a:gd name="T19" fmla="*/ 2 h 70"/>
                  <a:gd name="T20" fmla="*/ 26 w 116"/>
                  <a:gd name="T21" fmla="*/ 0 h 70"/>
                  <a:gd name="T22" fmla="*/ 40 w 116"/>
                  <a:gd name="T23" fmla="*/ 2 h 70"/>
                  <a:gd name="T24" fmla="*/ 52 w 116"/>
                  <a:gd name="T25" fmla="*/ 6 h 70"/>
                  <a:gd name="T26" fmla="*/ 66 w 116"/>
                  <a:gd name="T27" fmla="*/ 12 h 70"/>
                  <a:gd name="T28" fmla="*/ 76 w 116"/>
                  <a:gd name="T29" fmla="*/ 18 h 70"/>
                  <a:gd name="T30" fmla="*/ 82 w 116"/>
                  <a:gd name="T31" fmla="*/ 22 h 70"/>
                  <a:gd name="T32" fmla="*/ 88 w 116"/>
                  <a:gd name="T33" fmla="*/ 24 h 70"/>
                  <a:gd name="T34" fmla="*/ 96 w 116"/>
                  <a:gd name="T35" fmla="*/ 24 h 70"/>
                  <a:gd name="T36" fmla="*/ 102 w 116"/>
                  <a:gd name="T37" fmla="*/ 26 h 70"/>
                  <a:gd name="T38" fmla="*/ 110 w 116"/>
                  <a:gd name="T39" fmla="*/ 28 h 70"/>
                  <a:gd name="T40" fmla="*/ 114 w 116"/>
                  <a:gd name="T41" fmla="*/ 34 h 70"/>
                  <a:gd name="T42" fmla="*/ 116 w 116"/>
                  <a:gd name="T43" fmla="*/ 46 h 70"/>
                  <a:gd name="T44" fmla="*/ 110 w 116"/>
                  <a:gd name="T45" fmla="*/ 60 h 70"/>
                  <a:gd name="T46" fmla="*/ 100 w 116"/>
                  <a:gd name="T47" fmla="*/ 68 h 70"/>
                  <a:gd name="T48" fmla="*/ 82 w 116"/>
                  <a:gd name="T49"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 h="70">
                    <a:moveTo>
                      <a:pt x="92" y="64"/>
                    </a:moveTo>
                    <a:lnTo>
                      <a:pt x="68" y="70"/>
                    </a:lnTo>
                    <a:lnTo>
                      <a:pt x="46" y="70"/>
                    </a:lnTo>
                    <a:lnTo>
                      <a:pt x="38" y="48"/>
                    </a:lnTo>
                    <a:lnTo>
                      <a:pt x="36" y="24"/>
                    </a:lnTo>
                    <a:lnTo>
                      <a:pt x="24" y="24"/>
                    </a:lnTo>
                    <a:lnTo>
                      <a:pt x="12" y="22"/>
                    </a:lnTo>
                    <a:lnTo>
                      <a:pt x="0" y="22"/>
                    </a:lnTo>
                    <a:lnTo>
                      <a:pt x="6" y="10"/>
                    </a:lnTo>
                    <a:lnTo>
                      <a:pt x="14" y="2"/>
                    </a:lnTo>
                    <a:lnTo>
                      <a:pt x="26" y="0"/>
                    </a:lnTo>
                    <a:lnTo>
                      <a:pt x="40" y="2"/>
                    </a:lnTo>
                    <a:lnTo>
                      <a:pt x="52" y="6"/>
                    </a:lnTo>
                    <a:lnTo>
                      <a:pt x="66" y="12"/>
                    </a:lnTo>
                    <a:lnTo>
                      <a:pt x="76" y="18"/>
                    </a:lnTo>
                    <a:lnTo>
                      <a:pt x="82" y="22"/>
                    </a:lnTo>
                    <a:lnTo>
                      <a:pt x="88" y="24"/>
                    </a:lnTo>
                    <a:lnTo>
                      <a:pt x="96" y="24"/>
                    </a:lnTo>
                    <a:lnTo>
                      <a:pt x="102" y="26"/>
                    </a:lnTo>
                    <a:lnTo>
                      <a:pt x="110" y="28"/>
                    </a:lnTo>
                    <a:lnTo>
                      <a:pt x="114" y="34"/>
                    </a:lnTo>
                    <a:lnTo>
                      <a:pt x="116" y="46"/>
                    </a:lnTo>
                    <a:lnTo>
                      <a:pt x="110" y="60"/>
                    </a:lnTo>
                    <a:lnTo>
                      <a:pt x="100" y="68"/>
                    </a:lnTo>
                    <a:lnTo>
                      <a:pt x="82" y="7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25"/>
              <p:cNvSpPr>
                <a:spLocks noChangeArrowheads="1"/>
              </p:cNvSpPr>
              <p:nvPr/>
            </p:nvSpPr>
            <p:spPr bwMode="auto">
              <a:xfrm>
                <a:off x="-1" y="82"/>
                <a:ext cx="207" cy="101"/>
              </a:xfrm>
              <a:custGeom>
                <a:avLst/>
                <a:gdLst>
                  <a:gd name="T0" fmla="*/ 198 w 208"/>
                  <a:gd name="T1" fmla="*/ 96 h 102"/>
                  <a:gd name="T2" fmla="*/ 188 w 208"/>
                  <a:gd name="T3" fmla="*/ 96 h 102"/>
                  <a:gd name="T4" fmla="*/ 178 w 208"/>
                  <a:gd name="T5" fmla="*/ 92 h 102"/>
                  <a:gd name="T6" fmla="*/ 174 w 208"/>
                  <a:gd name="T7" fmla="*/ 88 h 102"/>
                  <a:gd name="T8" fmla="*/ 164 w 208"/>
                  <a:gd name="T9" fmla="*/ 84 h 102"/>
                  <a:gd name="T10" fmla="*/ 158 w 208"/>
                  <a:gd name="T11" fmla="*/ 84 h 102"/>
                  <a:gd name="T12" fmla="*/ 154 w 208"/>
                  <a:gd name="T13" fmla="*/ 90 h 102"/>
                  <a:gd name="T14" fmla="*/ 150 w 208"/>
                  <a:gd name="T15" fmla="*/ 96 h 102"/>
                  <a:gd name="T16" fmla="*/ 132 w 208"/>
                  <a:gd name="T17" fmla="*/ 102 h 102"/>
                  <a:gd name="T18" fmla="*/ 96 w 208"/>
                  <a:gd name="T19" fmla="*/ 96 h 102"/>
                  <a:gd name="T20" fmla="*/ 74 w 208"/>
                  <a:gd name="T21" fmla="*/ 74 h 102"/>
                  <a:gd name="T22" fmla="*/ 98 w 208"/>
                  <a:gd name="T23" fmla="*/ 78 h 102"/>
                  <a:gd name="T24" fmla="*/ 120 w 208"/>
                  <a:gd name="T25" fmla="*/ 70 h 102"/>
                  <a:gd name="T26" fmla="*/ 88 w 208"/>
                  <a:gd name="T27" fmla="*/ 64 h 102"/>
                  <a:gd name="T28" fmla="*/ 62 w 208"/>
                  <a:gd name="T29" fmla="*/ 56 h 102"/>
                  <a:gd name="T30" fmla="*/ 60 w 208"/>
                  <a:gd name="T31" fmla="*/ 36 h 102"/>
                  <a:gd name="T32" fmla="*/ 80 w 208"/>
                  <a:gd name="T33" fmla="*/ 26 h 102"/>
                  <a:gd name="T34" fmla="*/ 66 w 208"/>
                  <a:gd name="T35" fmla="*/ 20 h 102"/>
                  <a:gd name="T36" fmla="*/ 48 w 208"/>
                  <a:gd name="T37" fmla="*/ 30 h 102"/>
                  <a:gd name="T38" fmla="*/ 28 w 208"/>
                  <a:gd name="T39" fmla="*/ 40 h 102"/>
                  <a:gd name="T40" fmla="*/ 0 w 208"/>
                  <a:gd name="T41" fmla="*/ 42 h 102"/>
                  <a:gd name="T42" fmla="*/ 2 w 208"/>
                  <a:gd name="T43" fmla="*/ 28 h 102"/>
                  <a:gd name="T44" fmla="*/ 6 w 208"/>
                  <a:gd name="T45" fmla="*/ 14 h 102"/>
                  <a:gd name="T46" fmla="*/ 30 w 208"/>
                  <a:gd name="T47" fmla="*/ 2 h 102"/>
                  <a:gd name="T48" fmla="*/ 56 w 208"/>
                  <a:gd name="T49" fmla="*/ 0 h 102"/>
                  <a:gd name="T50" fmla="*/ 86 w 208"/>
                  <a:gd name="T51" fmla="*/ 4 h 102"/>
                  <a:gd name="T52" fmla="*/ 92 w 208"/>
                  <a:gd name="T53" fmla="*/ 10 h 102"/>
                  <a:gd name="T54" fmla="*/ 92 w 208"/>
                  <a:gd name="T55" fmla="*/ 18 h 102"/>
                  <a:gd name="T56" fmla="*/ 92 w 208"/>
                  <a:gd name="T57" fmla="*/ 28 h 102"/>
                  <a:gd name="T58" fmla="*/ 118 w 208"/>
                  <a:gd name="T59" fmla="*/ 42 h 102"/>
                  <a:gd name="T60" fmla="*/ 128 w 208"/>
                  <a:gd name="T61" fmla="*/ 42 h 102"/>
                  <a:gd name="T62" fmla="*/ 126 w 208"/>
                  <a:gd name="T63" fmla="*/ 34 h 102"/>
                  <a:gd name="T64" fmla="*/ 128 w 208"/>
                  <a:gd name="T65" fmla="*/ 26 h 102"/>
                  <a:gd name="T66" fmla="*/ 134 w 208"/>
                  <a:gd name="T67" fmla="*/ 22 h 102"/>
                  <a:gd name="T68" fmla="*/ 144 w 208"/>
                  <a:gd name="T69" fmla="*/ 28 h 102"/>
                  <a:gd name="T70" fmla="*/ 150 w 208"/>
                  <a:gd name="T71" fmla="*/ 36 h 102"/>
                  <a:gd name="T72" fmla="*/ 152 w 208"/>
                  <a:gd name="T73" fmla="*/ 36 h 102"/>
                  <a:gd name="T74" fmla="*/ 156 w 208"/>
                  <a:gd name="T75" fmla="*/ 30 h 102"/>
                  <a:gd name="T76" fmla="*/ 160 w 208"/>
                  <a:gd name="T77" fmla="*/ 32 h 102"/>
                  <a:gd name="T78" fmla="*/ 166 w 208"/>
                  <a:gd name="T79" fmla="*/ 38 h 102"/>
                  <a:gd name="T80" fmla="*/ 170 w 208"/>
                  <a:gd name="T81" fmla="*/ 44 h 102"/>
                  <a:gd name="T82" fmla="*/ 180 w 208"/>
                  <a:gd name="T83" fmla="*/ 60 h 102"/>
                  <a:gd name="T84" fmla="*/ 208 w 208"/>
                  <a:gd name="T85" fmla="*/ 74 h 102"/>
                  <a:gd name="T86" fmla="*/ 208 w 208"/>
                  <a:gd name="T87" fmla="*/ 86 h 102"/>
                  <a:gd name="T88" fmla="*/ 204 w 208"/>
                  <a:gd name="T89" fmla="*/ 92 h 102"/>
                  <a:gd name="T90" fmla="*/ 194 w 208"/>
                  <a:gd name="T91" fmla="*/ 98 h 102"/>
                  <a:gd name="T92" fmla="*/ 184 w 208"/>
                  <a:gd name="T93" fmla="*/ 100 h 102"/>
                  <a:gd name="T94" fmla="*/ 204 w 208"/>
                  <a:gd name="T95" fmla="*/ 9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8" h="102">
                    <a:moveTo>
                      <a:pt x="204" y="94"/>
                    </a:moveTo>
                    <a:lnTo>
                      <a:pt x="198" y="96"/>
                    </a:lnTo>
                    <a:lnTo>
                      <a:pt x="192" y="96"/>
                    </a:lnTo>
                    <a:lnTo>
                      <a:pt x="188" y="96"/>
                    </a:lnTo>
                    <a:lnTo>
                      <a:pt x="182" y="94"/>
                    </a:lnTo>
                    <a:lnTo>
                      <a:pt x="178" y="92"/>
                    </a:lnTo>
                    <a:lnTo>
                      <a:pt x="176" y="90"/>
                    </a:lnTo>
                    <a:lnTo>
                      <a:pt x="174" y="88"/>
                    </a:lnTo>
                    <a:lnTo>
                      <a:pt x="170" y="86"/>
                    </a:lnTo>
                    <a:lnTo>
                      <a:pt x="164" y="84"/>
                    </a:lnTo>
                    <a:lnTo>
                      <a:pt x="162" y="82"/>
                    </a:lnTo>
                    <a:lnTo>
                      <a:pt x="158" y="84"/>
                    </a:lnTo>
                    <a:lnTo>
                      <a:pt x="156" y="86"/>
                    </a:lnTo>
                    <a:lnTo>
                      <a:pt x="154" y="90"/>
                    </a:lnTo>
                    <a:lnTo>
                      <a:pt x="152" y="92"/>
                    </a:lnTo>
                    <a:lnTo>
                      <a:pt x="150" y="96"/>
                    </a:lnTo>
                    <a:lnTo>
                      <a:pt x="146" y="98"/>
                    </a:lnTo>
                    <a:lnTo>
                      <a:pt x="132" y="102"/>
                    </a:lnTo>
                    <a:lnTo>
                      <a:pt x="114" y="102"/>
                    </a:lnTo>
                    <a:lnTo>
                      <a:pt x="96" y="96"/>
                    </a:lnTo>
                    <a:lnTo>
                      <a:pt x="82" y="88"/>
                    </a:lnTo>
                    <a:lnTo>
                      <a:pt x="74" y="74"/>
                    </a:lnTo>
                    <a:lnTo>
                      <a:pt x="86" y="76"/>
                    </a:lnTo>
                    <a:lnTo>
                      <a:pt x="98" y="78"/>
                    </a:lnTo>
                    <a:lnTo>
                      <a:pt x="108" y="78"/>
                    </a:lnTo>
                    <a:lnTo>
                      <a:pt x="120" y="70"/>
                    </a:lnTo>
                    <a:lnTo>
                      <a:pt x="104" y="66"/>
                    </a:lnTo>
                    <a:lnTo>
                      <a:pt x="88" y="64"/>
                    </a:lnTo>
                    <a:lnTo>
                      <a:pt x="74" y="62"/>
                    </a:lnTo>
                    <a:lnTo>
                      <a:pt x="62" y="56"/>
                    </a:lnTo>
                    <a:lnTo>
                      <a:pt x="52" y="44"/>
                    </a:lnTo>
                    <a:lnTo>
                      <a:pt x="60" y="36"/>
                    </a:lnTo>
                    <a:lnTo>
                      <a:pt x="70" y="30"/>
                    </a:lnTo>
                    <a:lnTo>
                      <a:pt x="80" y="26"/>
                    </a:lnTo>
                    <a:lnTo>
                      <a:pt x="74" y="20"/>
                    </a:lnTo>
                    <a:lnTo>
                      <a:pt x="66" y="20"/>
                    </a:lnTo>
                    <a:lnTo>
                      <a:pt x="56" y="24"/>
                    </a:lnTo>
                    <a:lnTo>
                      <a:pt x="48" y="30"/>
                    </a:lnTo>
                    <a:lnTo>
                      <a:pt x="40" y="34"/>
                    </a:lnTo>
                    <a:lnTo>
                      <a:pt x="28" y="40"/>
                    </a:lnTo>
                    <a:lnTo>
                      <a:pt x="14" y="42"/>
                    </a:lnTo>
                    <a:lnTo>
                      <a:pt x="0" y="42"/>
                    </a:lnTo>
                    <a:lnTo>
                      <a:pt x="2" y="34"/>
                    </a:lnTo>
                    <a:lnTo>
                      <a:pt x="2" y="28"/>
                    </a:lnTo>
                    <a:lnTo>
                      <a:pt x="2" y="20"/>
                    </a:lnTo>
                    <a:lnTo>
                      <a:pt x="6" y="14"/>
                    </a:lnTo>
                    <a:lnTo>
                      <a:pt x="16" y="6"/>
                    </a:lnTo>
                    <a:lnTo>
                      <a:pt x="30" y="2"/>
                    </a:lnTo>
                    <a:lnTo>
                      <a:pt x="42" y="2"/>
                    </a:lnTo>
                    <a:lnTo>
                      <a:pt x="56" y="0"/>
                    </a:lnTo>
                    <a:lnTo>
                      <a:pt x="72" y="2"/>
                    </a:lnTo>
                    <a:lnTo>
                      <a:pt x="86" y="4"/>
                    </a:lnTo>
                    <a:lnTo>
                      <a:pt x="90" y="6"/>
                    </a:lnTo>
                    <a:lnTo>
                      <a:pt x="92" y="10"/>
                    </a:lnTo>
                    <a:lnTo>
                      <a:pt x="92" y="14"/>
                    </a:lnTo>
                    <a:lnTo>
                      <a:pt x="92" y="18"/>
                    </a:lnTo>
                    <a:lnTo>
                      <a:pt x="92" y="24"/>
                    </a:lnTo>
                    <a:lnTo>
                      <a:pt x="92" y="28"/>
                    </a:lnTo>
                    <a:lnTo>
                      <a:pt x="104" y="34"/>
                    </a:lnTo>
                    <a:lnTo>
                      <a:pt x="118" y="42"/>
                    </a:lnTo>
                    <a:lnTo>
                      <a:pt x="128" y="46"/>
                    </a:lnTo>
                    <a:lnTo>
                      <a:pt x="128" y="42"/>
                    </a:lnTo>
                    <a:lnTo>
                      <a:pt x="128" y="38"/>
                    </a:lnTo>
                    <a:lnTo>
                      <a:pt x="126" y="34"/>
                    </a:lnTo>
                    <a:lnTo>
                      <a:pt x="126" y="30"/>
                    </a:lnTo>
                    <a:lnTo>
                      <a:pt x="128" y="26"/>
                    </a:lnTo>
                    <a:lnTo>
                      <a:pt x="130" y="24"/>
                    </a:lnTo>
                    <a:lnTo>
                      <a:pt x="134" y="22"/>
                    </a:lnTo>
                    <a:lnTo>
                      <a:pt x="140" y="24"/>
                    </a:lnTo>
                    <a:lnTo>
                      <a:pt x="144" y="28"/>
                    </a:lnTo>
                    <a:lnTo>
                      <a:pt x="148" y="32"/>
                    </a:lnTo>
                    <a:lnTo>
                      <a:pt x="150" y="36"/>
                    </a:lnTo>
                    <a:lnTo>
                      <a:pt x="150" y="40"/>
                    </a:lnTo>
                    <a:lnTo>
                      <a:pt x="152" y="36"/>
                    </a:lnTo>
                    <a:lnTo>
                      <a:pt x="154" y="32"/>
                    </a:lnTo>
                    <a:lnTo>
                      <a:pt x="156" y="30"/>
                    </a:lnTo>
                    <a:lnTo>
                      <a:pt x="158" y="32"/>
                    </a:lnTo>
                    <a:lnTo>
                      <a:pt x="160" y="32"/>
                    </a:lnTo>
                    <a:lnTo>
                      <a:pt x="162" y="36"/>
                    </a:lnTo>
                    <a:lnTo>
                      <a:pt x="166" y="38"/>
                    </a:lnTo>
                    <a:lnTo>
                      <a:pt x="168" y="42"/>
                    </a:lnTo>
                    <a:lnTo>
                      <a:pt x="170" y="44"/>
                    </a:lnTo>
                    <a:lnTo>
                      <a:pt x="170" y="48"/>
                    </a:lnTo>
                    <a:lnTo>
                      <a:pt x="180" y="60"/>
                    </a:lnTo>
                    <a:lnTo>
                      <a:pt x="192" y="68"/>
                    </a:lnTo>
                    <a:lnTo>
                      <a:pt x="208" y="74"/>
                    </a:lnTo>
                    <a:lnTo>
                      <a:pt x="208" y="80"/>
                    </a:lnTo>
                    <a:lnTo>
                      <a:pt x="208" y="86"/>
                    </a:lnTo>
                    <a:lnTo>
                      <a:pt x="206" y="90"/>
                    </a:lnTo>
                    <a:lnTo>
                      <a:pt x="204" y="92"/>
                    </a:lnTo>
                    <a:lnTo>
                      <a:pt x="198" y="96"/>
                    </a:lnTo>
                    <a:lnTo>
                      <a:pt x="194" y="98"/>
                    </a:lnTo>
                    <a:lnTo>
                      <a:pt x="188" y="98"/>
                    </a:lnTo>
                    <a:lnTo>
                      <a:pt x="184" y="100"/>
                    </a:lnTo>
                    <a:lnTo>
                      <a:pt x="180" y="98"/>
                    </a:lnTo>
                    <a:lnTo>
                      <a:pt x="204" y="9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26"/>
              <p:cNvSpPr>
                <a:spLocks noChangeArrowheads="1"/>
              </p:cNvSpPr>
              <p:nvPr/>
            </p:nvSpPr>
            <p:spPr bwMode="auto">
              <a:xfrm>
                <a:off x="-1" y="82"/>
                <a:ext cx="207" cy="101"/>
              </a:xfrm>
              <a:custGeom>
                <a:avLst/>
                <a:gdLst>
                  <a:gd name="T0" fmla="*/ 198 w 208"/>
                  <a:gd name="T1" fmla="*/ 96 h 102"/>
                  <a:gd name="T2" fmla="*/ 188 w 208"/>
                  <a:gd name="T3" fmla="*/ 96 h 102"/>
                  <a:gd name="T4" fmla="*/ 178 w 208"/>
                  <a:gd name="T5" fmla="*/ 92 h 102"/>
                  <a:gd name="T6" fmla="*/ 174 w 208"/>
                  <a:gd name="T7" fmla="*/ 88 h 102"/>
                  <a:gd name="T8" fmla="*/ 164 w 208"/>
                  <a:gd name="T9" fmla="*/ 84 h 102"/>
                  <a:gd name="T10" fmla="*/ 158 w 208"/>
                  <a:gd name="T11" fmla="*/ 84 h 102"/>
                  <a:gd name="T12" fmla="*/ 154 w 208"/>
                  <a:gd name="T13" fmla="*/ 90 h 102"/>
                  <a:gd name="T14" fmla="*/ 150 w 208"/>
                  <a:gd name="T15" fmla="*/ 96 h 102"/>
                  <a:gd name="T16" fmla="*/ 132 w 208"/>
                  <a:gd name="T17" fmla="*/ 102 h 102"/>
                  <a:gd name="T18" fmla="*/ 96 w 208"/>
                  <a:gd name="T19" fmla="*/ 96 h 102"/>
                  <a:gd name="T20" fmla="*/ 74 w 208"/>
                  <a:gd name="T21" fmla="*/ 74 h 102"/>
                  <a:gd name="T22" fmla="*/ 98 w 208"/>
                  <a:gd name="T23" fmla="*/ 78 h 102"/>
                  <a:gd name="T24" fmla="*/ 120 w 208"/>
                  <a:gd name="T25" fmla="*/ 70 h 102"/>
                  <a:gd name="T26" fmla="*/ 88 w 208"/>
                  <a:gd name="T27" fmla="*/ 64 h 102"/>
                  <a:gd name="T28" fmla="*/ 62 w 208"/>
                  <a:gd name="T29" fmla="*/ 56 h 102"/>
                  <a:gd name="T30" fmla="*/ 60 w 208"/>
                  <a:gd name="T31" fmla="*/ 36 h 102"/>
                  <a:gd name="T32" fmla="*/ 80 w 208"/>
                  <a:gd name="T33" fmla="*/ 26 h 102"/>
                  <a:gd name="T34" fmla="*/ 66 w 208"/>
                  <a:gd name="T35" fmla="*/ 20 h 102"/>
                  <a:gd name="T36" fmla="*/ 48 w 208"/>
                  <a:gd name="T37" fmla="*/ 30 h 102"/>
                  <a:gd name="T38" fmla="*/ 28 w 208"/>
                  <a:gd name="T39" fmla="*/ 40 h 102"/>
                  <a:gd name="T40" fmla="*/ 0 w 208"/>
                  <a:gd name="T41" fmla="*/ 42 h 102"/>
                  <a:gd name="T42" fmla="*/ 2 w 208"/>
                  <a:gd name="T43" fmla="*/ 28 h 102"/>
                  <a:gd name="T44" fmla="*/ 6 w 208"/>
                  <a:gd name="T45" fmla="*/ 14 h 102"/>
                  <a:gd name="T46" fmla="*/ 30 w 208"/>
                  <a:gd name="T47" fmla="*/ 2 h 102"/>
                  <a:gd name="T48" fmla="*/ 56 w 208"/>
                  <a:gd name="T49" fmla="*/ 0 h 102"/>
                  <a:gd name="T50" fmla="*/ 86 w 208"/>
                  <a:gd name="T51" fmla="*/ 4 h 102"/>
                  <a:gd name="T52" fmla="*/ 92 w 208"/>
                  <a:gd name="T53" fmla="*/ 10 h 102"/>
                  <a:gd name="T54" fmla="*/ 92 w 208"/>
                  <a:gd name="T55" fmla="*/ 18 h 102"/>
                  <a:gd name="T56" fmla="*/ 92 w 208"/>
                  <a:gd name="T57" fmla="*/ 28 h 102"/>
                  <a:gd name="T58" fmla="*/ 118 w 208"/>
                  <a:gd name="T59" fmla="*/ 42 h 102"/>
                  <a:gd name="T60" fmla="*/ 128 w 208"/>
                  <a:gd name="T61" fmla="*/ 42 h 102"/>
                  <a:gd name="T62" fmla="*/ 126 w 208"/>
                  <a:gd name="T63" fmla="*/ 34 h 102"/>
                  <a:gd name="T64" fmla="*/ 128 w 208"/>
                  <a:gd name="T65" fmla="*/ 26 h 102"/>
                  <a:gd name="T66" fmla="*/ 134 w 208"/>
                  <a:gd name="T67" fmla="*/ 22 h 102"/>
                  <a:gd name="T68" fmla="*/ 144 w 208"/>
                  <a:gd name="T69" fmla="*/ 28 h 102"/>
                  <a:gd name="T70" fmla="*/ 150 w 208"/>
                  <a:gd name="T71" fmla="*/ 36 h 102"/>
                  <a:gd name="T72" fmla="*/ 152 w 208"/>
                  <a:gd name="T73" fmla="*/ 36 h 102"/>
                  <a:gd name="T74" fmla="*/ 156 w 208"/>
                  <a:gd name="T75" fmla="*/ 30 h 102"/>
                  <a:gd name="T76" fmla="*/ 160 w 208"/>
                  <a:gd name="T77" fmla="*/ 32 h 102"/>
                  <a:gd name="T78" fmla="*/ 166 w 208"/>
                  <a:gd name="T79" fmla="*/ 38 h 102"/>
                  <a:gd name="T80" fmla="*/ 170 w 208"/>
                  <a:gd name="T81" fmla="*/ 44 h 102"/>
                  <a:gd name="T82" fmla="*/ 180 w 208"/>
                  <a:gd name="T83" fmla="*/ 60 h 102"/>
                  <a:gd name="T84" fmla="*/ 208 w 208"/>
                  <a:gd name="T85" fmla="*/ 74 h 102"/>
                  <a:gd name="T86" fmla="*/ 208 w 208"/>
                  <a:gd name="T87" fmla="*/ 86 h 102"/>
                  <a:gd name="T88" fmla="*/ 204 w 208"/>
                  <a:gd name="T89" fmla="*/ 92 h 102"/>
                  <a:gd name="T90" fmla="*/ 194 w 208"/>
                  <a:gd name="T91" fmla="*/ 98 h 102"/>
                  <a:gd name="T92" fmla="*/ 184 w 208"/>
                  <a:gd name="T93"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8" h="102">
                    <a:moveTo>
                      <a:pt x="204" y="94"/>
                    </a:moveTo>
                    <a:lnTo>
                      <a:pt x="198" y="96"/>
                    </a:lnTo>
                    <a:lnTo>
                      <a:pt x="192" y="96"/>
                    </a:lnTo>
                    <a:lnTo>
                      <a:pt x="188" y="96"/>
                    </a:lnTo>
                    <a:lnTo>
                      <a:pt x="182" y="94"/>
                    </a:lnTo>
                    <a:lnTo>
                      <a:pt x="178" y="92"/>
                    </a:lnTo>
                    <a:lnTo>
                      <a:pt x="176" y="90"/>
                    </a:lnTo>
                    <a:lnTo>
                      <a:pt x="174" y="88"/>
                    </a:lnTo>
                    <a:lnTo>
                      <a:pt x="170" y="86"/>
                    </a:lnTo>
                    <a:lnTo>
                      <a:pt x="164" y="84"/>
                    </a:lnTo>
                    <a:lnTo>
                      <a:pt x="162" y="82"/>
                    </a:lnTo>
                    <a:lnTo>
                      <a:pt x="158" y="84"/>
                    </a:lnTo>
                    <a:lnTo>
                      <a:pt x="156" y="86"/>
                    </a:lnTo>
                    <a:lnTo>
                      <a:pt x="154" y="90"/>
                    </a:lnTo>
                    <a:lnTo>
                      <a:pt x="152" y="92"/>
                    </a:lnTo>
                    <a:lnTo>
                      <a:pt x="150" y="96"/>
                    </a:lnTo>
                    <a:lnTo>
                      <a:pt x="146" y="98"/>
                    </a:lnTo>
                    <a:lnTo>
                      <a:pt x="132" y="102"/>
                    </a:lnTo>
                    <a:lnTo>
                      <a:pt x="114" y="102"/>
                    </a:lnTo>
                    <a:lnTo>
                      <a:pt x="96" y="96"/>
                    </a:lnTo>
                    <a:lnTo>
                      <a:pt x="82" y="88"/>
                    </a:lnTo>
                    <a:lnTo>
                      <a:pt x="74" y="74"/>
                    </a:lnTo>
                    <a:lnTo>
                      <a:pt x="86" y="76"/>
                    </a:lnTo>
                    <a:lnTo>
                      <a:pt x="98" y="78"/>
                    </a:lnTo>
                    <a:lnTo>
                      <a:pt x="108" y="78"/>
                    </a:lnTo>
                    <a:lnTo>
                      <a:pt x="120" y="70"/>
                    </a:lnTo>
                    <a:lnTo>
                      <a:pt x="104" y="66"/>
                    </a:lnTo>
                    <a:lnTo>
                      <a:pt x="88" y="64"/>
                    </a:lnTo>
                    <a:lnTo>
                      <a:pt x="74" y="62"/>
                    </a:lnTo>
                    <a:lnTo>
                      <a:pt x="62" y="56"/>
                    </a:lnTo>
                    <a:lnTo>
                      <a:pt x="52" y="44"/>
                    </a:lnTo>
                    <a:lnTo>
                      <a:pt x="60" y="36"/>
                    </a:lnTo>
                    <a:lnTo>
                      <a:pt x="70" y="30"/>
                    </a:lnTo>
                    <a:lnTo>
                      <a:pt x="80" y="26"/>
                    </a:lnTo>
                    <a:lnTo>
                      <a:pt x="74" y="20"/>
                    </a:lnTo>
                    <a:lnTo>
                      <a:pt x="66" y="20"/>
                    </a:lnTo>
                    <a:lnTo>
                      <a:pt x="56" y="24"/>
                    </a:lnTo>
                    <a:lnTo>
                      <a:pt x="48" y="30"/>
                    </a:lnTo>
                    <a:lnTo>
                      <a:pt x="40" y="34"/>
                    </a:lnTo>
                    <a:lnTo>
                      <a:pt x="28" y="40"/>
                    </a:lnTo>
                    <a:lnTo>
                      <a:pt x="14" y="42"/>
                    </a:lnTo>
                    <a:lnTo>
                      <a:pt x="0" y="42"/>
                    </a:lnTo>
                    <a:lnTo>
                      <a:pt x="2" y="34"/>
                    </a:lnTo>
                    <a:lnTo>
                      <a:pt x="2" y="28"/>
                    </a:lnTo>
                    <a:lnTo>
                      <a:pt x="2" y="20"/>
                    </a:lnTo>
                    <a:lnTo>
                      <a:pt x="6" y="14"/>
                    </a:lnTo>
                    <a:lnTo>
                      <a:pt x="16" y="6"/>
                    </a:lnTo>
                    <a:lnTo>
                      <a:pt x="30" y="2"/>
                    </a:lnTo>
                    <a:lnTo>
                      <a:pt x="42" y="2"/>
                    </a:lnTo>
                    <a:lnTo>
                      <a:pt x="56" y="0"/>
                    </a:lnTo>
                    <a:lnTo>
                      <a:pt x="72" y="2"/>
                    </a:lnTo>
                    <a:lnTo>
                      <a:pt x="86" y="4"/>
                    </a:lnTo>
                    <a:lnTo>
                      <a:pt x="90" y="6"/>
                    </a:lnTo>
                    <a:lnTo>
                      <a:pt x="92" y="10"/>
                    </a:lnTo>
                    <a:lnTo>
                      <a:pt x="92" y="14"/>
                    </a:lnTo>
                    <a:lnTo>
                      <a:pt x="92" y="18"/>
                    </a:lnTo>
                    <a:lnTo>
                      <a:pt x="92" y="24"/>
                    </a:lnTo>
                    <a:lnTo>
                      <a:pt x="92" y="28"/>
                    </a:lnTo>
                    <a:lnTo>
                      <a:pt x="104" y="34"/>
                    </a:lnTo>
                    <a:lnTo>
                      <a:pt x="118" y="42"/>
                    </a:lnTo>
                    <a:lnTo>
                      <a:pt x="128" y="46"/>
                    </a:lnTo>
                    <a:lnTo>
                      <a:pt x="128" y="42"/>
                    </a:lnTo>
                    <a:lnTo>
                      <a:pt x="128" y="38"/>
                    </a:lnTo>
                    <a:lnTo>
                      <a:pt x="126" y="34"/>
                    </a:lnTo>
                    <a:lnTo>
                      <a:pt x="126" y="30"/>
                    </a:lnTo>
                    <a:lnTo>
                      <a:pt x="128" y="26"/>
                    </a:lnTo>
                    <a:lnTo>
                      <a:pt x="130" y="24"/>
                    </a:lnTo>
                    <a:lnTo>
                      <a:pt x="134" y="22"/>
                    </a:lnTo>
                    <a:lnTo>
                      <a:pt x="140" y="24"/>
                    </a:lnTo>
                    <a:lnTo>
                      <a:pt x="144" y="28"/>
                    </a:lnTo>
                    <a:lnTo>
                      <a:pt x="148" y="32"/>
                    </a:lnTo>
                    <a:lnTo>
                      <a:pt x="150" y="36"/>
                    </a:lnTo>
                    <a:lnTo>
                      <a:pt x="150" y="40"/>
                    </a:lnTo>
                    <a:lnTo>
                      <a:pt x="152" y="36"/>
                    </a:lnTo>
                    <a:lnTo>
                      <a:pt x="154" y="32"/>
                    </a:lnTo>
                    <a:lnTo>
                      <a:pt x="156" y="30"/>
                    </a:lnTo>
                    <a:lnTo>
                      <a:pt x="158" y="32"/>
                    </a:lnTo>
                    <a:lnTo>
                      <a:pt x="160" y="32"/>
                    </a:lnTo>
                    <a:lnTo>
                      <a:pt x="162" y="36"/>
                    </a:lnTo>
                    <a:lnTo>
                      <a:pt x="166" y="38"/>
                    </a:lnTo>
                    <a:lnTo>
                      <a:pt x="168" y="42"/>
                    </a:lnTo>
                    <a:lnTo>
                      <a:pt x="170" y="44"/>
                    </a:lnTo>
                    <a:lnTo>
                      <a:pt x="170" y="48"/>
                    </a:lnTo>
                    <a:lnTo>
                      <a:pt x="180" y="60"/>
                    </a:lnTo>
                    <a:lnTo>
                      <a:pt x="192" y="68"/>
                    </a:lnTo>
                    <a:lnTo>
                      <a:pt x="208" y="74"/>
                    </a:lnTo>
                    <a:lnTo>
                      <a:pt x="208" y="80"/>
                    </a:lnTo>
                    <a:lnTo>
                      <a:pt x="208" y="86"/>
                    </a:lnTo>
                    <a:lnTo>
                      <a:pt x="206" y="90"/>
                    </a:lnTo>
                    <a:lnTo>
                      <a:pt x="204" y="92"/>
                    </a:lnTo>
                    <a:lnTo>
                      <a:pt x="198" y="96"/>
                    </a:lnTo>
                    <a:lnTo>
                      <a:pt x="194" y="98"/>
                    </a:lnTo>
                    <a:lnTo>
                      <a:pt x="188" y="98"/>
                    </a:lnTo>
                    <a:lnTo>
                      <a:pt x="184" y="100"/>
                    </a:lnTo>
                    <a:lnTo>
                      <a:pt x="180" y="9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27"/>
              <p:cNvSpPr>
                <a:spLocks noChangeArrowheads="1"/>
              </p:cNvSpPr>
              <p:nvPr/>
            </p:nvSpPr>
            <p:spPr bwMode="auto">
              <a:xfrm>
                <a:off x="190" y="92"/>
                <a:ext cx="56" cy="47"/>
              </a:xfrm>
              <a:custGeom>
                <a:avLst/>
                <a:gdLst>
                  <a:gd name="T0" fmla="*/ 56 w 56"/>
                  <a:gd name="T1" fmla="*/ 30 h 50"/>
                  <a:gd name="T2" fmla="*/ 54 w 56"/>
                  <a:gd name="T3" fmla="*/ 30 h 50"/>
                  <a:gd name="T4" fmla="*/ 50 w 56"/>
                  <a:gd name="T5" fmla="*/ 32 h 50"/>
                  <a:gd name="T6" fmla="*/ 50 w 56"/>
                  <a:gd name="T7" fmla="*/ 34 h 50"/>
                  <a:gd name="T8" fmla="*/ 48 w 56"/>
                  <a:gd name="T9" fmla="*/ 36 h 50"/>
                  <a:gd name="T10" fmla="*/ 48 w 56"/>
                  <a:gd name="T11" fmla="*/ 40 h 50"/>
                  <a:gd name="T12" fmla="*/ 48 w 56"/>
                  <a:gd name="T13" fmla="*/ 42 h 50"/>
                  <a:gd name="T14" fmla="*/ 46 w 56"/>
                  <a:gd name="T15" fmla="*/ 46 h 50"/>
                  <a:gd name="T16" fmla="*/ 46 w 56"/>
                  <a:gd name="T17" fmla="*/ 48 h 50"/>
                  <a:gd name="T18" fmla="*/ 44 w 56"/>
                  <a:gd name="T19" fmla="*/ 50 h 50"/>
                  <a:gd name="T20" fmla="*/ 40 w 56"/>
                  <a:gd name="T21" fmla="*/ 50 h 50"/>
                  <a:gd name="T22" fmla="*/ 38 w 56"/>
                  <a:gd name="T23" fmla="*/ 48 h 50"/>
                  <a:gd name="T24" fmla="*/ 32 w 56"/>
                  <a:gd name="T25" fmla="*/ 46 h 50"/>
                  <a:gd name="T26" fmla="*/ 28 w 56"/>
                  <a:gd name="T27" fmla="*/ 44 h 50"/>
                  <a:gd name="T28" fmla="*/ 24 w 56"/>
                  <a:gd name="T29" fmla="*/ 40 h 50"/>
                  <a:gd name="T30" fmla="*/ 22 w 56"/>
                  <a:gd name="T31" fmla="*/ 34 h 50"/>
                  <a:gd name="T32" fmla="*/ 20 w 56"/>
                  <a:gd name="T33" fmla="*/ 30 h 50"/>
                  <a:gd name="T34" fmla="*/ 16 w 56"/>
                  <a:gd name="T35" fmla="*/ 28 h 50"/>
                  <a:gd name="T36" fmla="*/ 14 w 56"/>
                  <a:gd name="T37" fmla="*/ 26 h 50"/>
                  <a:gd name="T38" fmla="*/ 10 w 56"/>
                  <a:gd name="T39" fmla="*/ 26 h 50"/>
                  <a:gd name="T40" fmla="*/ 6 w 56"/>
                  <a:gd name="T41" fmla="*/ 24 h 50"/>
                  <a:gd name="T42" fmla="*/ 4 w 56"/>
                  <a:gd name="T43" fmla="*/ 24 h 50"/>
                  <a:gd name="T44" fmla="*/ 2 w 56"/>
                  <a:gd name="T45" fmla="*/ 22 h 50"/>
                  <a:gd name="T46" fmla="*/ 0 w 56"/>
                  <a:gd name="T47" fmla="*/ 20 h 50"/>
                  <a:gd name="T48" fmla="*/ 0 w 56"/>
                  <a:gd name="T49" fmla="*/ 16 h 50"/>
                  <a:gd name="T50" fmla="*/ 4 w 56"/>
                  <a:gd name="T51" fmla="*/ 14 h 50"/>
                  <a:gd name="T52" fmla="*/ 10 w 56"/>
                  <a:gd name="T53" fmla="*/ 12 h 50"/>
                  <a:gd name="T54" fmla="*/ 16 w 56"/>
                  <a:gd name="T55" fmla="*/ 14 h 50"/>
                  <a:gd name="T56" fmla="*/ 20 w 56"/>
                  <a:gd name="T57" fmla="*/ 16 h 50"/>
                  <a:gd name="T58" fmla="*/ 20 w 56"/>
                  <a:gd name="T59" fmla="*/ 8 h 50"/>
                  <a:gd name="T60" fmla="*/ 20 w 56"/>
                  <a:gd name="T61" fmla="*/ 0 h 50"/>
                  <a:gd name="T62" fmla="*/ 34 w 56"/>
                  <a:gd name="T63" fmla="*/ 0 h 50"/>
                  <a:gd name="T64" fmla="*/ 44 w 56"/>
                  <a:gd name="T65" fmla="*/ 6 h 50"/>
                  <a:gd name="T66" fmla="*/ 54 w 56"/>
                  <a:gd name="T67" fmla="*/ 18 h 50"/>
                  <a:gd name="T68" fmla="*/ 56 w 56"/>
                  <a:gd name="T69" fmla="*/ 22 h 50"/>
                  <a:gd name="T70" fmla="*/ 56 w 56"/>
                  <a:gd name="T71" fmla="*/ 24 h 50"/>
                  <a:gd name="T72" fmla="*/ 56 w 56"/>
                  <a:gd name="T73" fmla="*/ 26 h 50"/>
                  <a:gd name="T74" fmla="*/ 56 w 56"/>
                  <a:gd name="T75" fmla="*/ 28 h 50"/>
                  <a:gd name="T76" fmla="*/ 54 w 56"/>
                  <a:gd name="T77" fmla="*/ 28 h 50"/>
                  <a:gd name="T78" fmla="*/ 52 w 56"/>
                  <a:gd name="T79" fmla="*/ 30 h 50"/>
                  <a:gd name="T80" fmla="*/ 52 w 56"/>
                  <a:gd name="T81" fmla="*/ 32 h 50"/>
                  <a:gd name="T82" fmla="*/ 50 w 56"/>
                  <a:gd name="T83" fmla="*/ 36 h 50"/>
                  <a:gd name="T84" fmla="*/ 52 w 56"/>
                  <a:gd name="T85" fmla="*/ 36 h 50"/>
                  <a:gd name="T86" fmla="*/ 54 w 56"/>
                  <a:gd name="T87" fmla="*/ 38 h 50"/>
                  <a:gd name="T88" fmla="*/ 56 w 56"/>
                  <a:gd name="T89" fmla="*/ 38 h 50"/>
                  <a:gd name="T90" fmla="*/ 56 w 56"/>
                  <a:gd name="T91" fmla="*/ 40 h 50"/>
                  <a:gd name="T92" fmla="*/ 56 w 56"/>
                  <a:gd name="T93"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 h="50">
                    <a:moveTo>
                      <a:pt x="56" y="30"/>
                    </a:moveTo>
                    <a:lnTo>
                      <a:pt x="54" y="30"/>
                    </a:lnTo>
                    <a:lnTo>
                      <a:pt x="50" y="32"/>
                    </a:lnTo>
                    <a:lnTo>
                      <a:pt x="50" y="34"/>
                    </a:lnTo>
                    <a:lnTo>
                      <a:pt x="48" y="36"/>
                    </a:lnTo>
                    <a:lnTo>
                      <a:pt x="48" y="40"/>
                    </a:lnTo>
                    <a:lnTo>
                      <a:pt x="48" y="42"/>
                    </a:lnTo>
                    <a:lnTo>
                      <a:pt x="46" y="46"/>
                    </a:lnTo>
                    <a:lnTo>
                      <a:pt x="46" y="48"/>
                    </a:lnTo>
                    <a:lnTo>
                      <a:pt x="44" y="50"/>
                    </a:lnTo>
                    <a:lnTo>
                      <a:pt x="40" y="50"/>
                    </a:lnTo>
                    <a:lnTo>
                      <a:pt x="38" y="48"/>
                    </a:lnTo>
                    <a:lnTo>
                      <a:pt x="32" y="46"/>
                    </a:lnTo>
                    <a:lnTo>
                      <a:pt x="28" y="44"/>
                    </a:lnTo>
                    <a:lnTo>
                      <a:pt x="24" y="40"/>
                    </a:lnTo>
                    <a:lnTo>
                      <a:pt x="22" y="34"/>
                    </a:lnTo>
                    <a:lnTo>
                      <a:pt x="20" y="30"/>
                    </a:lnTo>
                    <a:lnTo>
                      <a:pt x="16" y="28"/>
                    </a:lnTo>
                    <a:lnTo>
                      <a:pt x="14" y="26"/>
                    </a:lnTo>
                    <a:lnTo>
                      <a:pt x="10" y="26"/>
                    </a:lnTo>
                    <a:lnTo>
                      <a:pt x="6" y="24"/>
                    </a:lnTo>
                    <a:lnTo>
                      <a:pt x="4" y="24"/>
                    </a:lnTo>
                    <a:lnTo>
                      <a:pt x="2" y="22"/>
                    </a:lnTo>
                    <a:lnTo>
                      <a:pt x="0" y="20"/>
                    </a:lnTo>
                    <a:lnTo>
                      <a:pt x="0" y="16"/>
                    </a:lnTo>
                    <a:lnTo>
                      <a:pt x="4" y="14"/>
                    </a:lnTo>
                    <a:lnTo>
                      <a:pt x="10" y="12"/>
                    </a:lnTo>
                    <a:lnTo>
                      <a:pt x="16" y="14"/>
                    </a:lnTo>
                    <a:lnTo>
                      <a:pt x="20" y="16"/>
                    </a:lnTo>
                    <a:lnTo>
                      <a:pt x="20" y="8"/>
                    </a:lnTo>
                    <a:lnTo>
                      <a:pt x="20" y="0"/>
                    </a:lnTo>
                    <a:lnTo>
                      <a:pt x="34" y="0"/>
                    </a:lnTo>
                    <a:lnTo>
                      <a:pt x="44" y="6"/>
                    </a:lnTo>
                    <a:lnTo>
                      <a:pt x="54" y="18"/>
                    </a:lnTo>
                    <a:lnTo>
                      <a:pt x="56" y="22"/>
                    </a:lnTo>
                    <a:lnTo>
                      <a:pt x="56" y="24"/>
                    </a:lnTo>
                    <a:lnTo>
                      <a:pt x="56" y="26"/>
                    </a:lnTo>
                    <a:lnTo>
                      <a:pt x="56" y="28"/>
                    </a:lnTo>
                    <a:lnTo>
                      <a:pt x="54" y="28"/>
                    </a:lnTo>
                    <a:lnTo>
                      <a:pt x="52" y="30"/>
                    </a:lnTo>
                    <a:lnTo>
                      <a:pt x="52" y="32"/>
                    </a:lnTo>
                    <a:lnTo>
                      <a:pt x="50" y="36"/>
                    </a:lnTo>
                    <a:lnTo>
                      <a:pt x="52" y="36"/>
                    </a:lnTo>
                    <a:lnTo>
                      <a:pt x="54" y="38"/>
                    </a:lnTo>
                    <a:lnTo>
                      <a:pt x="56" y="38"/>
                    </a:lnTo>
                    <a:lnTo>
                      <a:pt x="56" y="40"/>
                    </a:lnTo>
                    <a:lnTo>
                      <a:pt x="56" y="3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28"/>
              <p:cNvSpPr>
                <a:spLocks noChangeArrowheads="1"/>
              </p:cNvSpPr>
              <p:nvPr/>
            </p:nvSpPr>
            <p:spPr bwMode="auto">
              <a:xfrm>
                <a:off x="190" y="92"/>
                <a:ext cx="56" cy="47"/>
              </a:xfrm>
              <a:custGeom>
                <a:avLst/>
                <a:gdLst>
                  <a:gd name="T0" fmla="*/ 56 w 56"/>
                  <a:gd name="T1" fmla="*/ 30 h 50"/>
                  <a:gd name="T2" fmla="*/ 54 w 56"/>
                  <a:gd name="T3" fmla="*/ 30 h 50"/>
                  <a:gd name="T4" fmla="*/ 50 w 56"/>
                  <a:gd name="T5" fmla="*/ 32 h 50"/>
                  <a:gd name="T6" fmla="*/ 50 w 56"/>
                  <a:gd name="T7" fmla="*/ 34 h 50"/>
                  <a:gd name="T8" fmla="*/ 48 w 56"/>
                  <a:gd name="T9" fmla="*/ 36 h 50"/>
                  <a:gd name="T10" fmla="*/ 48 w 56"/>
                  <a:gd name="T11" fmla="*/ 40 h 50"/>
                  <a:gd name="T12" fmla="*/ 48 w 56"/>
                  <a:gd name="T13" fmla="*/ 42 h 50"/>
                  <a:gd name="T14" fmla="*/ 46 w 56"/>
                  <a:gd name="T15" fmla="*/ 46 h 50"/>
                  <a:gd name="T16" fmla="*/ 46 w 56"/>
                  <a:gd name="T17" fmla="*/ 48 h 50"/>
                  <a:gd name="T18" fmla="*/ 44 w 56"/>
                  <a:gd name="T19" fmla="*/ 50 h 50"/>
                  <a:gd name="T20" fmla="*/ 40 w 56"/>
                  <a:gd name="T21" fmla="*/ 50 h 50"/>
                  <a:gd name="T22" fmla="*/ 38 w 56"/>
                  <a:gd name="T23" fmla="*/ 48 h 50"/>
                  <a:gd name="T24" fmla="*/ 32 w 56"/>
                  <a:gd name="T25" fmla="*/ 46 h 50"/>
                  <a:gd name="T26" fmla="*/ 28 w 56"/>
                  <a:gd name="T27" fmla="*/ 44 h 50"/>
                  <a:gd name="T28" fmla="*/ 24 w 56"/>
                  <a:gd name="T29" fmla="*/ 40 h 50"/>
                  <a:gd name="T30" fmla="*/ 22 w 56"/>
                  <a:gd name="T31" fmla="*/ 34 h 50"/>
                  <a:gd name="T32" fmla="*/ 20 w 56"/>
                  <a:gd name="T33" fmla="*/ 30 h 50"/>
                  <a:gd name="T34" fmla="*/ 16 w 56"/>
                  <a:gd name="T35" fmla="*/ 28 h 50"/>
                  <a:gd name="T36" fmla="*/ 14 w 56"/>
                  <a:gd name="T37" fmla="*/ 26 h 50"/>
                  <a:gd name="T38" fmla="*/ 10 w 56"/>
                  <a:gd name="T39" fmla="*/ 26 h 50"/>
                  <a:gd name="T40" fmla="*/ 6 w 56"/>
                  <a:gd name="T41" fmla="*/ 24 h 50"/>
                  <a:gd name="T42" fmla="*/ 4 w 56"/>
                  <a:gd name="T43" fmla="*/ 24 h 50"/>
                  <a:gd name="T44" fmla="*/ 2 w 56"/>
                  <a:gd name="T45" fmla="*/ 22 h 50"/>
                  <a:gd name="T46" fmla="*/ 0 w 56"/>
                  <a:gd name="T47" fmla="*/ 20 h 50"/>
                  <a:gd name="T48" fmla="*/ 0 w 56"/>
                  <a:gd name="T49" fmla="*/ 16 h 50"/>
                  <a:gd name="T50" fmla="*/ 4 w 56"/>
                  <a:gd name="T51" fmla="*/ 14 h 50"/>
                  <a:gd name="T52" fmla="*/ 10 w 56"/>
                  <a:gd name="T53" fmla="*/ 12 h 50"/>
                  <a:gd name="T54" fmla="*/ 16 w 56"/>
                  <a:gd name="T55" fmla="*/ 14 h 50"/>
                  <a:gd name="T56" fmla="*/ 20 w 56"/>
                  <a:gd name="T57" fmla="*/ 16 h 50"/>
                  <a:gd name="T58" fmla="*/ 20 w 56"/>
                  <a:gd name="T59" fmla="*/ 8 h 50"/>
                  <a:gd name="T60" fmla="*/ 20 w 56"/>
                  <a:gd name="T61" fmla="*/ 0 h 50"/>
                  <a:gd name="T62" fmla="*/ 34 w 56"/>
                  <a:gd name="T63" fmla="*/ 0 h 50"/>
                  <a:gd name="T64" fmla="*/ 44 w 56"/>
                  <a:gd name="T65" fmla="*/ 6 h 50"/>
                  <a:gd name="T66" fmla="*/ 54 w 56"/>
                  <a:gd name="T67" fmla="*/ 18 h 50"/>
                  <a:gd name="T68" fmla="*/ 56 w 56"/>
                  <a:gd name="T69" fmla="*/ 22 h 50"/>
                  <a:gd name="T70" fmla="*/ 56 w 56"/>
                  <a:gd name="T71" fmla="*/ 24 h 50"/>
                  <a:gd name="T72" fmla="*/ 56 w 56"/>
                  <a:gd name="T73" fmla="*/ 26 h 50"/>
                  <a:gd name="T74" fmla="*/ 56 w 56"/>
                  <a:gd name="T75" fmla="*/ 28 h 50"/>
                  <a:gd name="T76" fmla="*/ 54 w 56"/>
                  <a:gd name="T77" fmla="*/ 28 h 50"/>
                  <a:gd name="T78" fmla="*/ 52 w 56"/>
                  <a:gd name="T79" fmla="*/ 30 h 50"/>
                  <a:gd name="T80" fmla="*/ 52 w 56"/>
                  <a:gd name="T81" fmla="*/ 32 h 50"/>
                  <a:gd name="T82" fmla="*/ 50 w 56"/>
                  <a:gd name="T83" fmla="*/ 36 h 50"/>
                  <a:gd name="T84" fmla="*/ 52 w 56"/>
                  <a:gd name="T85" fmla="*/ 36 h 50"/>
                  <a:gd name="T86" fmla="*/ 54 w 56"/>
                  <a:gd name="T87" fmla="*/ 38 h 50"/>
                  <a:gd name="T88" fmla="*/ 56 w 56"/>
                  <a:gd name="T89" fmla="*/ 38 h 50"/>
                  <a:gd name="T90" fmla="*/ 56 w 56"/>
                  <a:gd name="T91" fmla="*/ 4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50">
                    <a:moveTo>
                      <a:pt x="56" y="30"/>
                    </a:moveTo>
                    <a:lnTo>
                      <a:pt x="54" y="30"/>
                    </a:lnTo>
                    <a:lnTo>
                      <a:pt x="50" y="32"/>
                    </a:lnTo>
                    <a:lnTo>
                      <a:pt x="50" y="34"/>
                    </a:lnTo>
                    <a:lnTo>
                      <a:pt x="48" y="36"/>
                    </a:lnTo>
                    <a:lnTo>
                      <a:pt x="48" y="40"/>
                    </a:lnTo>
                    <a:lnTo>
                      <a:pt x="48" y="42"/>
                    </a:lnTo>
                    <a:lnTo>
                      <a:pt x="46" y="46"/>
                    </a:lnTo>
                    <a:lnTo>
                      <a:pt x="46" y="48"/>
                    </a:lnTo>
                    <a:lnTo>
                      <a:pt x="44" y="50"/>
                    </a:lnTo>
                    <a:lnTo>
                      <a:pt x="40" y="50"/>
                    </a:lnTo>
                    <a:lnTo>
                      <a:pt x="38" y="48"/>
                    </a:lnTo>
                    <a:lnTo>
                      <a:pt x="32" y="46"/>
                    </a:lnTo>
                    <a:lnTo>
                      <a:pt x="28" y="44"/>
                    </a:lnTo>
                    <a:lnTo>
                      <a:pt x="24" y="40"/>
                    </a:lnTo>
                    <a:lnTo>
                      <a:pt x="22" y="34"/>
                    </a:lnTo>
                    <a:lnTo>
                      <a:pt x="20" y="30"/>
                    </a:lnTo>
                    <a:lnTo>
                      <a:pt x="16" y="28"/>
                    </a:lnTo>
                    <a:lnTo>
                      <a:pt x="14" y="26"/>
                    </a:lnTo>
                    <a:lnTo>
                      <a:pt x="10" y="26"/>
                    </a:lnTo>
                    <a:lnTo>
                      <a:pt x="6" y="24"/>
                    </a:lnTo>
                    <a:lnTo>
                      <a:pt x="4" y="24"/>
                    </a:lnTo>
                    <a:lnTo>
                      <a:pt x="2" y="22"/>
                    </a:lnTo>
                    <a:lnTo>
                      <a:pt x="0" y="20"/>
                    </a:lnTo>
                    <a:lnTo>
                      <a:pt x="0" y="16"/>
                    </a:lnTo>
                    <a:lnTo>
                      <a:pt x="4" y="14"/>
                    </a:lnTo>
                    <a:lnTo>
                      <a:pt x="10" y="12"/>
                    </a:lnTo>
                    <a:lnTo>
                      <a:pt x="16" y="14"/>
                    </a:lnTo>
                    <a:lnTo>
                      <a:pt x="20" y="16"/>
                    </a:lnTo>
                    <a:lnTo>
                      <a:pt x="20" y="8"/>
                    </a:lnTo>
                    <a:lnTo>
                      <a:pt x="20" y="0"/>
                    </a:lnTo>
                    <a:lnTo>
                      <a:pt x="34" y="0"/>
                    </a:lnTo>
                    <a:lnTo>
                      <a:pt x="44" y="6"/>
                    </a:lnTo>
                    <a:lnTo>
                      <a:pt x="54" y="18"/>
                    </a:lnTo>
                    <a:lnTo>
                      <a:pt x="56" y="22"/>
                    </a:lnTo>
                    <a:lnTo>
                      <a:pt x="56" y="24"/>
                    </a:lnTo>
                    <a:lnTo>
                      <a:pt x="56" y="26"/>
                    </a:lnTo>
                    <a:lnTo>
                      <a:pt x="56" y="28"/>
                    </a:lnTo>
                    <a:lnTo>
                      <a:pt x="54" y="28"/>
                    </a:lnTo>
                    <a:lnTo>
                      <a:pt x="52" y="30"/>
                    </a:lnTo>
                    <a:lnTo>
                      <a:pt x="52" y="32"/>
                    </a:lnTo>
                    <a:lnTo>
                      <a:pt x="50" y="36"/>
                    </a:lnTo>
                    <a:lnTo>
                      <a:pt x="52" y="36"/>
                    </a:lnTo>
                    <a:lnTo>
                      <a:pt x="54" y="38"/>
                    </a:lnTo>
                    <a:lnTo>
                      <a:pt x="56" y="38"/>
                    </a:lnTo>
                    <a:lnTo>
                      <a:pt x="56" y="4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29"/>
              <p:cNvSpPr>
                <a:spLocks noChangeArrowheads="1"/>
              </p:cNvSpPr>
              <p:nvPr/>
            </p:nvSpPr>
            <p:spPr bwMode="auto">
              <a:xfrm>
                <a:off x="13" y="1"/>
                <a:ext cx="159" cy="84"/>
              </a:xfrm>
              <a:custGeom>
                <a:avLst/>
                <a:gdLst>
                  <a:gd name="T0" fmla="*/ 152 w 158"/>
                  <a:gd name="T1" fmla="*/ 70 h 84"/>
                  <a:gd name="T2" fmla="*/ 134 w 158"/>
                  <a:gd name="T3" fmla="*/ 70 h 84"/>
                  <a:gd name="T4" fmla="*/ 116 w 158"/>
                  <a:gd name="T5" fmla="*/ 70 h 84"/>
                  <a:gd name="T6" fmla="*/ 102 w 158"/>
                  <a:gd name="T7" fmla="*/ 80 h 84"/>
                  <a:gd name="T8" fmla="*/ 84 w 158"/>
                  <a:gd name="T9" fmla="*/ 84 h 84"/>
                  <a:gd name="T10" fmla="*/ 80 w 158"/>
                  <a:gd name="T11" fmla="*/ 74 h 84"/>
                  <a:gd name="T12" fmla="*/ 90 w 158"/>
                  <a:gd name="T13" fmla="*/ 70 h 84"/>
                  <a:gd name="T14" fmla="*/ 98 w 158"/>
                  <a:gd name="T15" fmla="*/ 68 h 84"/>
                  <a:gd name="T16" fmla="*/ 80 w 158"/>
                  <a:gd name="T17" fmla="*/ 66 h 84"/>
                  <a:gd name="T18" fmla="*/ 70 w 158"/>
                  <a:gd name="T19" fmla="*/ 66 h 84"/>
                  <a:gd name="T20" fmla="*/ 62 w 158"/>
                  <a:gd name="T21" fmla="*/ 66 h 84"/>
                  <a:gd name="T22" fmla="*/ 54 w 158"/>
                  <a:gd name="T23" fmla="*/ 64 h 84"/>
                  <a:gd name="T24" fmla="*/ 54 w 158"/>
                  <a:gd name="T25" fmla="*/ 58 h 84"/>
                  <a:gd name="T26" fmla="*/ 60 w 158"/>
                  <a:gd name="T27" fmla="*/ 52 h 84"/>
                  <a:gd name="T28" fmla="*/ 68 w 158"/>
                  <a:gd name="T29" fmla="*/ 50 h 84"/>
                  <a:gd name="T30" fmla="*/ 48 w 158"/>
                  <a:gd name="T31" fmla="*/ 36 h 84"/>
                  <a:gd name="T32" fmla="*/ 28 w 158"/>
                  <a:gd name="T33" fmla="*/ 44 h 84"/>
                  <a:gd name="T34" fmla="*/ 12 w 158"/>
                  <a:gd name="T35" fmla="*/ 48 h 84"/>
                  <a:gd name="T36" fmla="*/ 0 w 158"/>
                  <a:gd name="T37" fmla="*/ 34 h 84"/>
                  <a:gd name="T38" fmla="*/ 12 w 158"/>
                  <a:gd name="T39" fmla="*/ 24 h 84"/>
                  <a:gd name="T40" fmla="*/ 34 w 158"/>
                  <a:gd name="T41" fmla="*/ 20 h 84"/>
                  <a:gd name="T42" fmla="*/ 46 w 158"/>
                  <a:gd name="T43" fmla="*/ 16 h 84"/>
                  <a:gd name="T44" fmla="*/ 52 w 158"/>
                  <a:gd name="T45" fmla="*/ 12 h 84"/>
                  <a:gd name="T46" fmla="*/ 58 w 158"/>
                  <a:gd name="T47" fmla="*/ 12 h 84"/>
                  <a:gd name="T48" fmla="*/ 64 w 158"/>
                  <a:gd name="T49" fmla="*/ 20 h 84"/>
                  <a:gd name="T50" fmla="*/ 66 w 158"/>
                  <a:gd name="T51" fmla="*/ 28 h 84"/>
                  <a:gd name="T52" fmla="*/ 62 w 158"/>
                  <a:gd name="T53" fmla="*/ 36 h 84"/>
                  <a:gd name="T54" fmla="*/ 82 w 158"/>
                  <a:gd name="T55" fmla="*/ 46 h 84"/>
                  <a:gd name="T56" fmla="*/ 112 w 158"/>
                  <a:gd name="T57" fmla="*/ 54 h 84"/>
                  <a:gd name="T58" fmla="*/ 128 w 158"/>
                  <a:gd name="T59" fmla="*/ 50 h 84"/>
                  <a:gd name="T60" fmla="*/ 108 w 158"/>
                  <a:gd name="T61" fmla="*/ 36 h 84"/>
                  <a:gd name="T62" fmla="*/ 92 w 158"/>
                  <a:gd name="T63" fmla="*/ 34 h 84"/>
                  <a:gd name="T64" fmla="*/ 86 w 158"/>
                  <a:gd name="T65" fmla="*/ 34 h 84"/>
                  <a:gd name="T66" fmla="*/ 80 w 158"/>
                  <a:gd name="T67" fmla="*/ 32 h 84"/>
                  <a:gd name="T68" fmla="*/ 80 w 158"/>
                  <a:gd name="T69" fmla="*/ 26 h 84"/>
                  <a:gd name="T70" fmla="*/ 86 w 158"/>
                  <a:gd name="T71" fmla="*/ 20 h 84"/>
                  <a:gd name="T72" fmla="*/ 92 w 158"/>
                  <a:gd name="T73" fmla="*/ 18 h 84"/>
                  <a:gd name="T74" fmla="*/ 98 w 158"/>
                  <a:gd name="T75" fmla="*/ 14 h 84"/>
                  <a:gd name="T76" fmla="*/ 84 w 158"/>
                  <a:gd name="T77" fmla="*/ 8 h 84"/>
                  <a:gd name="T78" fmla="*/ 108 w 158"/>
                  <a:gd name="T79" fmla="*/ 0 h 84"/>
                  <a:gd name="T80" fmla="*/ 122 w 158"/>
                  <a:gd name="T81" fmla="*/ 10 h 84"/>
                  <a:gd name="T82" fmla="*/ 122 w 158"/>
                  <a:gd name="T83" fmla="*/ 16 h 84"/>
                  <a:gd name="T84" fmla="*/ 120 w 158"/>
                  <a:gd name="T85" fmla="*/ 18 h 84"/>
                  <a:gd name="T86" fmla="*/ 118 w 158"/>
                  <a:gd name="T87" fmla="*/ 24 h 84"/>
                  <a:gd name="T88" fmla="*/ 120 w 158"/>
                  <a:gd name="T89" fmla="*/ 32 h 84"/>
                  <a:gd name="T90" fmla="*/ 128 w 158"/>
                  <a:gd name="T91" fmla="*/ 42 h 84"/>
                  <a:gd name="T92" fmla="*/ 134 w 158"/>
                  <a:gd name="T93" fmla="*/ 50 h 84"/>
                  <a:gd name="T94" fmla="*/ 138 w 158"/>
                  <a:gd name="T95" fmla="*/ 56 h 84"/>
                  <a:gd name="T96" fmla="*/ 142 w 158"/>
                  <a:gd name="T97" fmla="*/ 58 h 84"/>
                  <a:gd name="T98" fmla="*/ 150 w 158"/>
                  <a:gd name="T99" fmla="*/ 54 h 84"/>
                  <a:gd name="T100" fmla="*/ 156 w 158"/>
                  <a:gd name="T101" fmla="*/ 64 h 84"/>
                  <a:gd name="T102" fmla="*/ 158 w 158"/>
                  <a:gd name="T103"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8" h="84">
                    <a:moveTo>
                      <a:pt x="158" y="64"/>
                    </a:moveTo>
                    <a:lnTo>
                      <a:pt x="152" y="70"/>
                    </a:lnTo>
                    <a:lnTo>
                      <a:pt x="144" y="70"/>
                    </a:lnTo>
                    <a:lnTo>
                      <a:pt x="134" y="70"/>
                    </a:lnTo>
                    <a:lnTo>
                      <a:pt x="124" y="70"/>
                    </a:lnTo>
                    <a:lnTo>
                      <a:pt x="116" y="70"/>
                    </a:lnTo>
                    <a:lnTo>
                      <a:pt x="110" y="74"/>
                    </a:lnTo>
                    <a:lnTo>
                      <a:pt x="102" y="80"/>
                    </a:lnTo>
                    <a:lnTo>
                      <a:pt x="92" y="84"/>
                    </a:lnTo>
                    <a:lnTo>
                      <a:pt x="84" y="84"/>
                    </a:lnTo>
                    <a:lnTo>
                      <a:pt x="78" y="78"/>
                    </a:lnTo>
                    <a:lnTo>
                      <a:pt x="80" y="74"/>
                    </a:lnTo>
                    <a:lnTo>
                      <a:pt x="84" y="70"/>
                    </a:lnTo>
                    <a:lnTo>
                      <a:pt x="90" y="70"/>
                    </a:lnTo>
                    <a:lnTo>
                      <a:pt x="94" y="68"/>
                    </a:lnTo>
                    <a:lnTo>
                      <a:pt x="98" y="68"/>
                    </a:lnTo>
                    <a:lnTo>
                      <a:pt x="90" y="66"/>
                    </a:lnTo>
                    <a:lnTo>
                      <a:pt x="80" y="66"/>
                    </a:lnTo>
                    <a:lnTo>
                      <a:pt x="76" y="66"/>
                    </a:lnTo>
                    <a:lnTo>
                      <a:pt x="70" y="66"/>
                    </a:lnTo>
                    <a:lnTo>
                      <a:pt x="66" y="66"/>
                    </a:lnTo>
                    <a:lnTo>
                      <a:pt x="62" y="66"/>
                    </a:lnTo>
                    <a:lnTo>
                      <a:pt x="58" y="66"/>
                    </a:lnTo>
                    <a:lnTo>
                      <a:pt x="54" y="64"/>
                    </a:lnTo>
                    <a:lnTo>
                      <a:pt x="54" y="60"/>
                    </a:lnTo>
                    <a:lnTo>
                      <a:pt x="54" y="58"/>
                    </a:lnTo>
                    <a:lnTo>
                      <a:pt x="56" y="56"/>
                    </a:lnTo>
                    <a:lnTo>
                      <a:pt x="60" y="52"/>
                    </a:lnTo>
                    <a:lnTo>
                      <a:pt x="64" y="52"/>
                    </a:lnTo>
                    <a:lnTo>
                      <a:pt x="68" y="50"/>
                    </a:lnTo>
                    <a:lnTo>
                      <a:pt x="58" y="38"/>
                    </a:lnTo>
                    <a:lnTo>
                      <a:pt x="48" y="36"/>
                    </a:lnTo>
                    <a:lnTo>
                      <a:pt x="36" y="40"/>
                    </a:lnTo>
                    <a:lnTo>
                      <a:pt x="28" y="44"/>
                    </a:lnTo>
                    <a:lnTo>
                      <a:pt x="20" y="48"/>
                    </a:lnTo>
                    <a:lnTo>
                      <a:pt x="12" y="48"/>
                    </a:lnTo>
                    <a:lnTo>
                      <a:pt x="2" y="44"/>
                    </a:lnTo>
                    <a:lnTo>
                      <a:pt x="0" y="34"/>
                    </a:lnTo>
                    <a:lnTo>
                      <a:pt x="2" y="28"/>
                    </a:lnTo>
                    <a:lnTo>
                      <a:pt x="12" y="24"/>
                    </a:lnTo>
                    <a:lnTo>
                      <a:pt x="22" y="22"/>
                    </a:lnTo>
                    <a:lnTo>
                      <a:pt x="34" y="20"/>
                    </a:lnTo>
                    <a:lnTo>
                      <a:pt x="40" y="18"/>
                    </a:lnTo>
                    <a:lnTo>
                      <a:pt x="46" y="16"/>
                    </a:lnTo>
                    <a:lnTo>
                      <a:pt x="50" y="14"/>
                    </a:lnTo>
                    <a:lnTo>
                      <a:pt x="52" y="12"/>
                    </a:lnTo>
                    <a:lnTo>
                      <a:pt x="56" y="12"/>
                    </a:lnTo>
                    <a:lnTo>
                      <a:pt x="58" y="12"/>
                    </a:lnTo>
                    <a:lnTo>
                      <a:pt x="62" y="14"/>
                    </a:lnTo>
                    <a:lnTo>
                      <a:pt x="64" y="20"/>
                    </a:lnTo>
                    <a:lnTo>
                      <a:pt x="66" y="24"/>
                    </a:lnTo>
                    <a:lnTo>
                      <a:pt x="66" y="28"/>
                    </a:lnTo>
                    <a:lnTo>
                      <a:pt x="64" y="32"/>
                    </a:lnTo>
                    <a:lnTo>
                      <a:pt x="62" y="36"/>
                    </a:lnTo>
                    <a:lnTo>
                      <a:pt x="70" y="40"/>
                    </a:lnTo>
                    <a:lnTo>
                      <a:pt x="82" y="46"/>
                    </a:lnTo>
                    <a:lnTo>
                      <a:pt x="98" y="50"/>
                    </a:lnTo>
                    <a:lnTo>
                      <a:pt x="112" y="54"/>
                    </a:lnTo>
                    <a:lnTo>
                      <a:pt x="122" y="54"/>
                    </a:lnTo>
                    <a:lnTo>
                      <a:pt x="128" y="50"/>
                    </a:lnTo>
                    <a:lnTo>
                      <a:pt x="118" y="42"/>
                    </a:lnTo>
                    <a:lnTo>
                      <a:pt x="108" y="36"/>
                    </a:lnTo>
                    <a:lnTo>
                      <a:pt x="96" y="34"/>
                    </a:lnTo>
                    <a:lnTo>
                      <a:pt x="92" y="34"/>
                    </a:lnTo>
                    <a:lnTo>
                      <a:pt x="88" y="34"/>
                    </a:lnTo>
                    <a:lnTo>
                      <a:pt x="86" y="34"/>
                    </a:lnTo>
                    <a:lnTo>
                      <a:pt x="82" y="32"/>
                    </a:lnTo>
                    <a:lnTo>
                      <a:pt x="80" y="32"/>
                    </a:lnTo>
                    <a:lnTo>
                      <a:pt x="80" y="28"/>
                    </a:lnTo>
                    <a:lnTo>
                      <a:pt x="80" y="26"/>
                    </a:lnTo>
                    <a:lnTo>
                      <a:pt x="82" y="22"/>
                    </a:lnTo>
                    <a:lnTo>
                      <a:pt x="86" y="20"/>
                    </a:lnTo>
                    <a:lnTo>
                      <a:pt x="88" y="20"/>
                    </a:lnTo>
                    <a:lnTo>
                      <a:pt x="92" y="18"/>
                    </a:lnTo>
                    <a:lnTo>
                      <a:pt x="96" y="18"/>
                    </a:lnTo>
                    <a:lnTo>
                      <a:pt x="98" y="14"/>
                    </a:lnTo>
                    <a:lnTo>
                      <a:pt x="90" y="12"/>
                    </a:lnTo>
                    <a:lnTo>
                      <a:pt x="84" y="8"/>
                    </a:lnTo>
                    <a:lnTo>
                      <a:pt x="96" y="0"/>
                    </a:lnTo>
                    <a:lnTo>
                      <a:pt x="108" y="0"/>
                    </a:lnTo>
                    <a:lnTo>
                      <a:pt x="120" y="6"/>
                    </a:lnTo>
                    <a:lnTo>
                      <a:pt x="122" y="10"/>
                    </a:lnTo>
                    <a:lnTo>
                      <a:pt x="122" y="12"/>
                    </a:lnTo>
                    <a:lnTo>
                      <a:pt x="122" y="16"/>
                    </a:lnTo>
                    <a:lnTo>
                      <a:pt x="122" y="18"/>
                    </a:lnTo>
                    <a:lnTo>
                      <a:pt x="120" y="18"/>
                    </a:lnTo>
                    <a:lnTo>
                      <a:pt x="118" y="22"/>
                    </a:lnTo>
                    <a:lnTo>
                      <a:pt x="118" y="24"/>
                    </a:lnTo>
                    <a:lnTo>
                      <a:pt x="118" y="28"/>
                    </a:lnTo>
                    <a:lnTo>
                      <a:pt x="120" y="32"/>
                    </a:lnTo>
                    <a:lnTo>
                      <a:pt x="124" y="38"/>
                    </a:lnTo>
                    <a:lnTo>
                      <a:pt x="128" y="42"/>
                    </a:lnTo>
                    <a:lnTo>
                      <a:pt x="132" y="46"/>
                    </a:lnTo>
                    <a:lnTo>
                      <a:pt x="134" y="50"/>
                    </a:lnTo>
                    <a:lnTo>
                      <a:pt x="136" y="52"/>
                    </a:lnTo>
                    <a:lnTo>
                      <a:pt x="138" y="56"/>
                    </a:lnTo>
                    <a:lnTo>
                      <a:pt x="140" y="58"/>
                    </a:lnTo>
                    <a:lnTo>
                      <a:pt x="142" y="58"/>
                    </a:lnTo>
                    <a:lnTo>
                      <a:pt x="146" y="58"/>
                    </a:lnTo>
                    <a:lnTo>
                      <a:pt x="150" y="54"/>
                    </a:lnTo>
                    <a:lnTo>
                      <a:pt x="152" y="58"/>
                    </a:lnTo>
                    <a:lnTo>
                      <a:pt x="156" y="64"/>
                    </a:lnTo>
                    <a:lnTo>
                      <a:pt x="158" y="66"/>
                    </a:lnTo>
                    <a:lnTo>
                      <a:pt x="158" y="64"/>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30"/>
              <p:cNvSpPr>
                <a:spLocks noChangeArrowheads="1"/>
              </p:cNvSpPr>
              <p:nvPr/>
            </p:nvSpPr>
            <p:spPr bwMode="auto">
              <a:xfrm>
                <a:off x="13" y="1"/>
                <a:ext cx="159" cy="84"/>
              </a:xfrm>
              <a:custGeom>
                <a:avLst/>
                <a:gdLst>
                  <a:gd name="T0" fmla="*/ 152 w 158"/>
                  <a:gd name="T1" fmla="*/ 70 h 84"/>
                  <a:gd name="T2" fmla="*/ 134 w 158"/>
                  <a:gd name="T3" fmla="*/ 70 h 84"/>
                  <a:gd name="T4" fmla="*/ 116 w 158"/>
                  <a:gd name="T5" fmla="*/ 70 h 84"/>
                  <a:gd name="T6" fmla="*/ 102 w 158"/>
                  <a:gd name="T7" fmla="*/ 80 h 84"/>
                  <a:gd name="T8" fmla="*/ 84 w 158"/>
                  <a:gd name="T9" fmla="*/ 84 h 84"/>
                  <a:gd name="T10" fmla="*/ 80 w 158"/>
                  <a:gd name="T11" fmla="*/ 74 h 84"/>
                  <a:gd name="T12" fmla="*/ 90 w 158"/>
                  <a:gd name="T13" fmla="*/ 70 h 84"/>
                  <a:gd name="T14" fmla="*/ 98 w 158"/>
                  <a:gd name="T15" fmla="*/ 68 h 84"/>
                  <a:gd name="T16" fmla="*/ 80 w 158"/>
                  <a:gd name="T17" fmla="*/ 66 h 84"/>
                  <a:gd name="T18" fmla="*/ 70 w 158"/>
                  <a:gd name="T19" fmla="*/ 66 h 84"/>
                  <a:gd name="T20" fmla="*/ 62 w 158"/>
                  <a:gd name="T21" fmla="*/ 66 h 84"/>
                  <a:gd name="T22" fmla="*/ 54 w 158"/>
                  <a:gd name="T23" fmla="*/ 64 h 84"/>
                  <a:gd name="T24" fmla="*/ 54 w 158"/>
                  <a:gd name="T25" fmla="*/ 58 h 84"/>
                  <a:gd name="T26" fmla="*/ 60 w 158"/>
                  <a:gd name="T27" fmla="*/ 52 h 84"/>
                  <a:gd name="T28" fmla="*/ 68 w 158"/>
                  <a:gd name="T29" fmla="*/ 50 h 84"/>
                  <a:gd name="T30" fmla="*/ 48 w 158"/>
                  <a:gd name="T31" fmla="*/ 36 h 84"/>
                  <a:gd name="T32" fmla="*/ 28 w 158"/>
                  <a:gd name="T33" fmla="*/ 44 h 84"/>
                  <a:gd name="T34" fmla="*/ 12 w 158"/>
                  <a:gd name="T35" fmla="*/ 48 h 84"/>
                  <a:gd name="T36" fmla="*/ 0 w 158"/>
                  <a:gd name="T37" fmla="*/ 34 h 84"/>
                  <a:gd name="T38" fmla="*/ 12 w 158"/>
                  <a:gd name="T39" fmla="*/ 24 h 84"/>
                  <a:gd name="T40" fmla="*/ 34 w 158"/>
                  <a:gd name="T41" fmla="*/ 20 h 84"/>
                  <a:gd name="T42" fmla="*/ 46 w 158"/>
                  <a:gd name="T43" fmla="*/ 16 h 84"/>
                  <a:gd name="T44" fmla="*/ 52 w 158"/>
                  <a:gd name="T45" fmla="*/ 12 h 84"/>
                  <a:gd name="T46" fmla="*/ 58 w 158"/>
                  <a:gd name="T47" fmla="*/ 12 h 84"/>
                  <a:gd name="T48" fmla="*/ 64 w 158"/>
                  <a:gd name="T49" fmla="*/ 20 h 84"/>
                  <a:gd name="T50" fmla="*/ 66 w 158"/>
                  <a:gd name="T51" fmla="*/ 28 h 84"/>
                  <a:gd name="T52" fmla="*/ 62 w 158"/>
                  <a:gd name="T53" fmla="*/ 36 h 84"/>
                  <a:gd name="T54" fmla="*/ 82 w 158"/>
                  <a:gd name="T55" fmla="*/ 46 h 84"/>
                  <a:gd name="T56" fmla="*/ 112 w 158"/>
                  <a:gd name="T57" fmla="*/ 54 h 84"/>
                  <a:gd name="T58" fmla="*/ 128 w 158"/>
                  <a:gd name="T59" fmla="*/ 50 h 84"/>
                  <a:gd name="T60" fmla="*/ 108 w 158"/>
                  <a:gd name="T61" fmla="*/ 36 h 84"/>
                  <a:gd name="T62" fmla="*/ 92 w 158"/>
                  <a:gd name="T63" fmla="*/ 34 h 84"/>
                  <a:gd name="T64" fmla="*/ 86 w 158"/>
                  <a:gd name="T65" fmla="*/ 34 h 84"/>
                  <a:gd name="T66" fmla="*/ 80 w 158"/>
                  <a:gd name="T67" fmla="*/ 32 h 84"/>
                  <a:gd name="T68" fmla="*/ 80 w 158"/>
                  <a:gd name="T69" fmla="*/ 26 h 84"/>
                  <a:gd name="T70" fmla="*/ 86 w 158"/>
                  <a:gd name="T71" fmla="*/ 20 h 84"/>
                  <a:gd name="T72" fmla="*/ 92 w 158"/>
                  <a:gd name="T73" fmla="*/ 18 h 84"/>
                  <a:gd name="T74" fmla="*/ 98 w 158"/>
                  <a:gd name="T75" fmla="*/ 14 h 84"/>
                  <a:gd name="T76" fmla="*/ 84 w 158"/>
                  <a:gd name="T77" fmla="*/ 8 h 84"/>
                  <a:gd name="T78" fmla="*/ 108 w 158"/>
                  <a:gd name="T79" fmla="*/ 0 h 84"/>
                  <a:gd name="T80" fmla="*/ 122 w 158"/>
                  <a:gd name="T81" fmla="*/ 10 h 84"/>
                  <a:gd name="T82" fmla="*/ 122 w 158"/>
                  <a:gd name="T83" fmla="*/ 16 h 84"/>
                  <a:gd name="T84" fmla="*/ 120 w 158"/>
                  <a:gd name="T85" fmla="*/ 18 h 84"/>
                  <a:gd name="T86" fmla="*/ 118 w 158"/>
                  <a:gd name="T87" fmla="*/ 24 h 84"/>
                  <a:gd name="T88" fmla="*/ 120 w 158"/>
                  <a:gd name="T89" fmla="*/ 32 h 84"/>
                  <a:gd name="T90" fmla="*/ 128 w 158"/>
                  <a:gd name="T91" fmla="*/ 42 h 84"/>
                  <a:gd name="T92" fmla="*/ 134 w 158"/>
                  <a:gd name="T93" fmla="*/ 50 h 84"/>
                  <a:gd name="T94" fmla="*/ 138 w 158"/>
                  <a:gd name="T95" fmla="*/ 56 h 84"/>
                  <a:gd name="T96" fmla="*/ 142 w 158"/>
                  <a:gd name="T97" fmla="*/ 58 h 84"/>
                  <a:gd name="T98" fmla="*/ 150 w 158"/>
                  <a:gd name="T99" fmla="*/ 54 h 84"/>
                  <a:gd name="T100" fmla="*/ 156 w 158"/>
                  <a:gd name="T101" fmla="*/ 6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8" h="84">
                    <a:moveTo>
                      <a:pt x="158" y="64"/>
                    </a:moveTo>
                    <a:lnTo>
                      <a:pt x="152" y="70"/>
                    </a:lnTo>
                    <a:lnTo>
                      <a:pt x="144" y="70"/>
                    </a:lnTo>
                    <a:lnTo>
                      <a:pt x="134" y="70"/>
                    </a:lnTo>
                    <a:lnTo>
                      <a:pt x="124" y="70"/>
                    </a:lnTo>
                    <a:lnTo>
                      <a:pt x="116" y="70"/>
                    </a:lnTo>
                    <a:lnTo>
                      <a:pt x="110" y="74"/>
                    </a:lnTo>
                    <a:lnTo>
                      <a:pt x="102" y="80"/>
                    </a:lnTo>
                    <a:lnTo>
                      <a:pt x="92" y="84"/>
                    </a:lnTo>
                    <a:lnTo>
                      <a:pt x="84" y="84"/>
                    </a:lnTo>
                    <a:lnTo>
                      <a:pt x="78" y="78"/>
                    </a:lnTo>
                    <a:lnTo>
                      <a:pt x="80" y="74"/>
                    </a:lnTo>
                    <a:lnTo>
                      <a:pt x="84" y="70"/>
                    </a:lnTo>
                    <a:lnTo>
                      <a:pt x="90" y="70"/>
                    </a:lnTo>
                    <a:lnTo>
                      <a:pt x="94" y="68"/>
                    </a:lnTo>
                    <a:lnTo>
                      <a:pt x="98" y="68"/>
                    </a:lnTo>
                    <a:lnTo>
                      <a:pt x="90" y="66"/>
                    </a:lnTo>
                    <a:lnTo>
                      <a:pt x="80" y="66"/>
                    </a:lnTo>
                    <a:lnTo>
                      <a:pt x="76" y="66"/>
                    </a:lnTo>
                    <a:lnTo>
                      <a:pt x="70" y="66"/>
                    </a:lnTo>
                    <a:lnTo>
                      <a:pt x="66" y="66"/>
                    </a:lnTo>
                    <a:lnTo>
                      <a:pt x="62" y="66"/>
                    </a:lnTo>
                    <a:lnTo>
                      <a:pt x="58" y="66"/>
                    </a:lnTo>
                    <a:lnTo>
                      <a:pt x="54" y="64"/>
                    </a:lnTo>
                    <a:lnTo>
                      <a:pt x="54" y="60"/>
                    </a:lnTo>
                    <a:lnTo>
                      <a:pt x="54" y="58"/>
                    </a:lnTo>
                    <a:lnTo>
                      <a:pt x="56" y="56"/>
                    </a:lnTo>
                    <a:lnTo>
                      <a:pt x="60" y="52"/>
                    </a:lnTo>
                    <a:lnTo>
                      <a:pt x="64" y="52"/>
                    </a:lnTo>
                    <a:lnTo>
                      <a:pt x="68" y="50"/>
                    </a:lnTo>
                    <a:lnTo>
                      <a:pt x="58" y="38"/>
                    </a:lnTo>
                    <a:lnTo>
                      <a:pt x="48" y="36"/>
                    </a:lnTo>
                    <a:lnTo>
                      <a:pt x="36" y="40"/>
                    </a:lnTo>
                    <a:lnTo>
                      <a:pt x="28" y="44"/>
                    </a:lnTo>
                    <a:lnTo>
                      <a:pt x="20" y="48"/>
                    </a:lnTo>
                    <a:lnTo>
                      <a:pt x="12" y="48"/>
                    </a:lnTo>
                    <a:lnTo>
                      <a:pt x="2" y="44"/>
                    </a:lnTo>
                    <a:lnTo>
                      <a:pt x="0" y="34"/>
                    </a:lnTo>
                    <a:lnTo>
                      <a:pt x="2" y="28"/>
                    </a:lnTo>
                    <a:lnTo>
                      <a:pt x="12" y="24"/>
                    </a:lnTo>
                    <a:lnTo>
                      <a:pt x="22" y="22"/>
                    </a:lnTo>
                    <a:lnTo>
                      <a:pt x="34" y="20"/>
                    </a:lnTo>
                    <a:lnTo>
                      <a:pt x="40" y="18"/>
                    </a:lnTo>
                    <a:lnTo>
                      <a:pt x="46" y="16"/>
                    </a:lnTo>
                    <a:lnTo>
                      <a:pt x="50" y="14"/>
                    </a:lnTo>
                    <a:lnTo>
                      <a:pt x="52" y="12"/>
                    </a:lnTo>
                    <a:lnTo>
                      <a:pt x="56" y="12"/>
                    </a:lnTo>
                    <a:lnTo>
                      <a:pt x="58" y="12"/>
                    </a:lnTo>
                    <a:lnTo>
                      <a:pt x="62" y="14"/>
                    </a:lnTo>
                    <a:lnTo>
                      <a:pt x="64" y="20"/>
                    </a:lnTo>
                    <a:lnTo>
                      <a:pt x="66" y="24"/>
                    </a:lnTo>
                    <a:lnTo>
                      <a:pt x="66" y="28"/>
                    </a:lnTo>
                    <a:lnTo>
                      <a:pt x="64" y="32"/>
                    </a:lnTo>
                    <a:lnTo>
                      <a:pt x="62" y="36"/>
                    </a:lnTo>
                    <a:lnTo>
                      <a:pt x="70" y="40"/>
                    </a:lnTo>
                    <a:lnTo>
                      <a:pt x="82" y="46"/>
                    </a:lnTo>
                    <a:lnTo>
                      <a:pt x="98" y="50"/>
                    </a:lnTo>
                    <a:lnTo>
                      <a:pt x="112" y="54"/>
                    </a:lnTo>
                    <a:lnTo>
                      <a:pt x="122" y="54"/>
                    </a:lnTo>
                    <a:lnTo>
                      <a:pt x="128" y="50"/>
                    </a:lnTo>
                    <a:lnTo>
                      <a:pt x="118" y="42"/>
                    </a:lnTo>
                    <a:lnTo>
                      <a:pt x="108" y="36"/>
                    </a:lnTo>
                    <a:lnTo>
                      <a:pt x="96" y="34"/>
                    </a:lnTo>
                    <a:lnTo>
                      <a:pt x="92" y="34"/>
                    </a:lnTo>
                    <a:lnTo>
                      <a:pt x="88" y="34"/>
                    </a:lnTo>
                    <a:lnTo>
                      <a:pt x="86" y="34"/>
                    </a:lnTo>
                    <a:lnTo>
                      <a:pt x="82" y="32"/>
                    </a:lnTo>
                    <a:lnTo>
                      <a:pt x="80" y="32"/>
                    </a:lnTo>
                    <a:lnTo>
                      <a:pt x="80" y="28"/>
                    </a:lnTo>
                    <a:lnTo>
                      <a:pt x="80" y="26"/>
                    </a:lnTo>
                    <a:lnTo>
                      <a:pt x="82" y="22"/>
                    </a:lnTo>
                    <a:lnTo>
                      <a:pt x="86" y="20"/>
                    </a:lnTo>
                    <a:lnTo>
                      <a:pt x="88" y="20"/>
                    </a:lnTo>
                    <a:lnTo>
                      <a:pt x="92" y="18"/>
                    </a:lnTo>
                    <a:lnTo>
                      <a:pt x="96" y="18"/>
                    </a:lnTo>
                    <a:lnTo>
                      <a:pt x="98" y="14"/>
                    </a:lnTo>
                    <a:lnTo>
                      <a:pt x="90" y="12"/>
                    </a:lnTo>
                    <a:lnTo>
                      <a:pt x="84" y="8"/>
                    </a:lnTo>
                    <a:lnTo>
                      <a:pt x="96" y="0"/>
                    </a:lnTo>
                    <a:lnTo>
                      <a:pt x="108" y="0"/>
                    </a:lnTo>
                    <a:lnTo>
                      <a:pt x="120" y="6"/>
                    </a:lnTo>
                    <a:lnTo>
                      <a:pt x="122" y="10"/>
                    </a:lnTo>
                    <a:lnTo>
                      <a:pt x="122" y="12"/>
                    </a:lnTo>
                    <a:lnTo>
                      <a:pt x="122" y="16"/>
                    </a:lnTo>
                    <a:lnTo>
                      <a:pt x="122" y="18"/>
                    </a:lnTo>
                    <a:lnTo>
                      <a:pt x="120" y="18"/>
                    </a:lnTo>
                    <a:lnTo>
                      <a:pt x="118" y="22"/>
                    </a:lnTo>
                    <a:lnTo>
                      <a:pt x="118" y="24"/>
                    </a:lnTo>
                    <a:lnTo>
                      <a:pt x="118" y="28"/>
                    </a:lnTo>
                    <a:lnTo>
                      <a:pt x="120" y="32"/>
                    </a:lnTo>
                    <a:lnTo>
                      <a:pt x="124" y="38"/>
                    </a:lnTo>
                    <a:lnTo>
                      <a:pt x="128" y="42"/>
                    </a:lnTo>
                    <a:lnTo>
                      <a:pt x="132" y="46"/>
                    </a:lnTo>
                    <a:lnTo>
                      <a:pt x="134" y="50"/>
                    </a:lnTo>
                    <a:lnTo>
                      <a:pt x="136" y="52"/>
                    </a:lnTo>
                    <a:lnTo>
                      <a:pt x="138" y="56"/>
                    </a:lnTo>
                    <a:lnTo>
                      <a:pt x="140" y="58"/>
                    </a:lnTo>
                    <a:lnTo>
                      <a:pt x="142" y="58"/>
                    </a:lnTo>
                    <a:lnTo>
                      <a:pt x="146" y="58"/>
                    </a:lnTo>
                    <a:lnTo>
                      <a:pt x="150" y="54"/>
                    </a:lnTo>
                    <a:lnTo>
                      <a:pt x="152" y="58"/>
                    </a:lnTo>
                    <a:lnTo>
                      <a:pt x="156" y="64"/>
                    </a:lnTo>
                    <a:lnTo>
                      <a:pt x="158" y="6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31"/>
              <p:cNvSpPr>
                <a:spLocks noChangeArrowheads="1"/>
              </p:cNvSpPr>
              <p:nvPr/>
            </p:nvSpPr>
            <p:spPr bwMode="auto">
              <a:xfrm>
                <a:off x="1008" y="386"/>
                <a:ext cx="30" cy="61"/>
              </a:xfrm>
              <a:custGeom>
                <a:avLst/>
                <a:gdLst>
                  <a:gd name="T0" fmla="*/ 6 w 30"/>
                  <a:gd name="T1" fmla="*/ 56 h 58"/>
                  <a:gd name="T2" fmla="*/ 12 w 30"/>
                  <a:gd name="T3" fmla="*/ 58 h 58"/>
                  <a:gd name="T4" fmla="*/ 16 w 30"/>
                  <a:gd name="T5" fmla="*/ 56 h 58"/>
                  <a:gd name="T6" fmla="*/ 20 w 30"/>
                  <a:gd name="T7" fmla="*/ 54 h 58"/>
                  <a:gd name="T8" fmla="*/ 24 w 30"/>
                  <a:gd name="T9" fmla="*/ 50 h 58"/>
                  <a:gd name="T10" fmla="*/ 26 w 30"/>
                  <a:gd name="T11" fmla="*/ 46 h 58"/>
                  <a:gd name="T12" fmla="*/ 28 w 30"/>
                  <a:gd name="T13" fmla="*/ 40 h 58"/>
                  <a:gd name="T14" fmla="*/ 28 w 30"/>
                  <a:gd name="T15" fmla="*/ 36 h 58"/>
                  <a:gd name="T16" fmla="*/ 30 w 30"/>
                  <a:gd name="T17" fmla="*/ 30 h 58"/>
                  <a:gd name="T18" fmla="*/ 30 w 30"/>
                  <a:gd name="T19" fmla="*/ 24 h 58"/>
                  <a:gd name="T20" fmla="*/ 28 w 30"/>
                  <a:gd name="T21" fmla="*/ 20 h 58"/>
                  <a:gd name="T22" fmla="*/ 26 w 30"/>
                  <a:gd name="T23" fmla="*/ 16 h 58"/>
                  <a:gd name="T24" fmla="*/ 28 w 30"/>
                  <a:gd name="T25" fmla="*/ 10 h 58"/>
                  <a:gd name="T26" fmla="*/ 28 w 30"/>
                  <a:gd name="T27" fmla="*/ 2 h 58"/>
                  <a:gd name="T28" fmla="*/ 22 w 30"/>
                  <a:gd name="T29" fmla="*/ 0 h 58"/>
                  <a:gd name="T30" fmla="*/ 14 w 30"/>
                  <a:gd name="T31" fmla="*/ 0 h 58"/>
                  <a:gd name="T32" fmla="*/ 12 w 30"/>
                  <a:gd name="T33" fmla="*/ 10 h 58"/>
                  <a:gd name="T34" fmla="*/ 12 w 30"/>
                  <a:gd name="T35" fmla="*/ 22 h 58"/>
                  <a:gd name="T36" fmla="*/ 8 w 30"/>
                  <a:gd name="T37" fmla="*/ 22 h 58"/>
                  <a:gd name="T38" fmla="*/ 6 w 30"/>
                  <a:gd name="T39" fmla="*/ 22 h 58"/>
                  <a:gd name="T40" fmla="*/ 6 w 30"/>
                  <a:gd name="T41" fmla="*/ 28 h 58"/>
                  <a:gd name="T42" fmla="*/ 6 w 30"/>
                  <a:gd name="T43" fmla="*/ 32 h 58"/>
                  <a:gd name="T44" fmla="*/ 8 w 30"/>
                  <a:gd name="T45" fmla="*/ 36 h 58"/>
                  <a:gd name="T46" fmla="*/ 8 w 30"/>
                  <a:gd name="T47" fmla="*/ 40 h 58"/>
                  <a:gd name="T48" fmla="*/ 8 w 30"/>
                  <a:gd name="T49" fmla="*/ 44 h 58"/>
                  <a:gd name="T50" fmla="*/ 8 w 30"/>
                  <a:gd name="T51" fmla="*/ 46 h 58"/>
                  <a:gd name="T52" fmla="*/ 6 w 30"/>
                  <a:gd name="T53" fmla="*/ 48 h 58"/>
                  <a:gd name="T54" fmla="*/ 0 w 30"/>
                  <a:gd name="T55" fmla="*/ 50 h 58"/>
                  <a:gd name="T56" fmla="*/ 6 w 30"/>
                  <a:gd name="T57" fmla="*/ 52 h 58"/>
                  <a:gd name="T58" fmla="*/ 12 w 30"/>
                  <a:gd name="T59" fmla="*/ 54 h 58"/>
                  <a:gd name="T60" fmla="*/ 18 w 30"/>
                  <a:gd name="T61" fmla="*/ 56 h 58"/>
                  <a:gd name="T62" fmla="*/ 6 w 30"/>
                  <a:gd name="T63"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 h="58">
                    <a:moveTo>
                      <a:pt x="6" y="56"/>
                    </a:moveTo>
                    <a:lnTo>
                      <a:pt x="12" y="58"/>
                    </a:lnTo>
                    <a:lnTo>
                      <a:pt x="16" y="56"/>
                    </a:lnTo>
                    <a:lnTo>
                      <a:pt x="20" y="54"/>
                    </a:lnTo>
                    <a:lnTo>
                      <a:pt x="24" y="50"/>
                    </a:lnTo>
                    <a:lnTo>
                      <a:pt x="26" y="46"/>
                    </a:lnTo>
                    <a:lnTo>
                      <a:pt x="28" y="40"/>
                    </a:lnTo>
                    <a:lnTo>
                      <a:pt x="28" y="36"/>
                    </a:lnTo>
                    <a:lnTo>
                      <a:pt x="30" y="30"/>
                    </a:lnTo>
                    <a:lnTo>
                      <a:pt x="30" y="24"/>
                    </a:lnTo>
                    <a:lnTo>
                      <a:pt x="28" y="20"/>
                    </a:lnTo>
                    <a:lnTo>
                      <a:pt x="26" y="16"/>
                    </a:lnTo>
                    <a:lnTo>
                      <a:pt x="28" y="10"/>
                    </a:lnTo>
                    <a:lnTo>
                      <a:pt x="28" y="2"/>
                    </a:lnTo>
                    <a:lnTo>
                      <a:pt x="22" y="0"/>
                    </a:lnTo>
                    <a:lnTo>
                      <a:pt x="14" y="0"/>
                    </a:lnTo>
                    <a:lnTo>
                      <a:pt x="12" y="10"/>
                    </a:lnTo>
                    <a:lnTo>
                      <a:pt x="12" y="22"/>
                    </a:lnTo>
                    <a:lnTo>
                      <a:pt x="8" y="22"/>
                    </a:lnTo>
                    <a:lnTo>
                      <a:pt x="6" y="22"/>
                    </a:lnTo>
                    <a:lnTo>
                      <a:pt x="6" y="28"/>
                    </a:lnTo>
                    <a:lnTo>
                      <a:pt x="6" y="32"/>
                    </a:lnTo>
                    <a:lnTo>
                      <a:pt x="8" y="36"/>
                    </a:lnTo>
                    <a:lnTo>
                      <a:pt x="8" y="40"/>
                    </a:lnTo>
                    <a:lnTo>
                      <a:pt x="8" y="44"/>
                    </a:lnTo>
                    <a:lnTo>
                      <a:pt x="8" y="46"/>
                    </a:lnTo>
                    <a:lnTo>
                      <a:pt x="6" y="48"/>
                    </a:lnTo>
                    <a:lnTo>
                      <a:pt x="0" y="50"/>
                    </a:lnTo>
                    <a:lnTo>
                      <a:pt x="6" y="52"/>
                    </a:lnTo>
                    <a:lnTo>
                      <a:pt x="12" y="54"/>
                    </a:lnTo>
                    <a:lnTo>
                      <a:pt x="18" y="56"/>
                    </a:lnTo>
                    <a:lnTo>
                      <a:pt x="6" y="5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32"/>
              <p:cNvSpPr>
                <a:spLocks noChangeArrowheads="1"/>
              </p:cNvSpPr>
              <p:nvPr/>
            </p:nvSpPr>
            <p:spPr bwMode="auto">
              <a:xfrm>
                <a:off x="1008" y="386"/>
                <a:ext cx="30" cy="61"/>
              </a:xfrm>
              <a:custGeom>
                <a:avLst/>
                <a:gdLst>
                  <a:gd name="T0" fmla="*/ 6 w 30"/>
                  <a:gd name="T1" fmla="*/ 56 h 58"/>
                  <a:gd name="T2" fmla="*/ 12 w 30"/>
                  <a:gd name="T3" fmla="*/ 58 h 58"/>
                  <a:gd name="T4" fmla="*/ 16 w 30"/>
                  <a:gd name="T5" fmla="*/ 56 h 58"/>
                  <a:gd name="T6" fmla="*/ 20 w 30"/>
                  <a:gd name="T7" fmla="*/ 54 h 58"/>
                  <a:gd name="T8" fmla="*/ 24 w 30"/>
                  <a:gd name="T9" fmla="*/ 50 h 58"/>
                  <a:gd name="T10" fmla="*/ 26 w 30"/>
                  <a:gd name="T11" fmla="*/ 46 h 58"/>
                  <a:gd name="T12" fmla="*/ 28 w 30"/>
                  <a:gd name="T13" fmla="*/ 40 h 58"/>
                  <a:gd name="T14" fmla="*/ 28 w 30"/>
                  <a:gd name="T15" fmla="*/ 36 h 58"/>
                  <a:gd name="T16" fmla="*/ 30 w 30"/>
                  <a:gd name="T17" fmla="*/ 30 h 58"/>
                  <a:gd name="T18" fmla="*/ 30 w 30"/>
                  <a:gd name="T19" fmla="*/ 24 h 58"/>
                  <a:gd name="T20" fmla="*/ 28 w 30"/>
                  <a:gd name="T21" fmla="*/ 20 h 58"/>
                  <a:gd name="T22" fmla="*/ 26 w 30"/>
                  <a:gd name="T23" fmla="*/ 16 h 58"/>
                  <a:gd name="T24" fmla="*/ 28 w 30"/>
                  <a:gd name="T25" fmla="*/ 10 h 58"/>
                  <a:gd name="T26" fmla="*/ 28 w 30"/>
                  <a:gd name="T27" fmla="*/ 2 h 58"/>
                  <a:gd name="T28" fmla="*/ 22 w 30"/>
                  <a:gd name="T29" fmla="*/ 0 h 58"/>
                  <a:gd name="T30" fmla="*/ 14 w 30"/>
                  <a:gd name="T31" fmla="*/ 0 h 58"/>
                  <a:gd name="T32" fmla="*/ 12 w 30"/>
                  <a:gd name="T33" fmla="*/ 10 h 58"/>
                  <a:gd name="T34" fmla="*/ 12 w 30"/>
                  <a:gd name="T35" fmla="*/ 22 h 58"/>
                  <a:gd name="T36" fmla="*/ 8 w 30"/>
                  <a:gd name="T37" fmla="*/ 22 h 58"/>
                  <a:gd name="T38" fmla="*/ 6 w 30"/>
                  <a:gd name="T39" fmla="*/ 22 h 58"/>
                  <a:gd name="T40" fmla="*/ 6 w 30"/>
                  <a:gd name="T41" fmla="*/ 28 h 58"/>
                  <a:gd name="T42" fmla="*/ 6 w 30"/>
                  <a:gd name="T43" fmla="*/ 32 h 58"/>
                  <a:gd name="T44" fmla="*/ 8 w 30"/>
                  <a:gd name="T45" fmla="*/ 36 h 58"/>
                  <a:gd name="T46" fmla="*/ 8 w 30"/>
                  <a:gd name="T47" fmla="*/ 40 h 58"/>
                  <a:gd name="T48" fmla="*/ 8 w 30"/>
                  <a:gd name="T49" fmla="*/ 44 h 58"/>
                  <a:gd name="T50" fmla="*/ 8 w 30"/>
                  <a:gd name="T51" fmla="*/ 46 h 58"/>
                  <a:gd name="T52" fmla="*/ 6 w 30"/>
                  <a:gd name="T53" fmla="*/ 48 h 58"/>
                  <a:gd name="T54" fmla="*/ 0 w 30"/>
                  <a:gd name="T55" fmla="*/ 50 h 58"/>
                  <a:gd name="T56" fmla="*/ 6 w 30"/>
                  <a:gd name="T57" fmla="*/ 52 h 58"/>
                  <a:gd name="T58" fmla="*/ 12 w 30"/>
                  <a:gd name="T59" fmla="*/ 54 h 58"/>
                  <a:gd name="T60" fmla="*/ 18 w 30"/>
                  <a:gd name="T61" fmla="*/ 5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0" h="58">
                    <a:moveTo>
                      <a:pt x="6" y="56"/>
                    </a:moveTo>
                    <a:lnTo>
                      <a:pt x="12" y="58"/>
                    </a:lnTo>
                    <a:lnTo>
                      <a:pt x="16" y="56"/>
                    </a:lnTo>
                    <a:lnTo>
                      <a:pt x="20" y="54"/>
                    </a:lnTo>
                    <a:lnTo>
                      <a:pt x="24" y="50"/>
                    </a:lnTo>
                    <a:lnTo>
                      <a:pt x="26" y="46"/>
                    </a:lnTo>
                    <a:lnTo>
                      <a:pt x="28" y="40"/>
                    </a:lnTo>
                    <a:lnTo>
                      <a:pt x="28" y="36"/>
                    </a:lnTo>
                    <a:lnTo>
                      <a:pt x="30" y="30"/>
                    </a:lnTo>
                    <a:lnTo>
                      <a:pt x="30" y="24"/>
                    </a:lnTo>
                    <a:lnTo>
                      <a:pt x="28" y="20"/>
                    </a:lnTo>
                    <a:lnTo>
                      <a:pt x="26" y="16"/>
                    </a:lnTo>
                    <a:lnTo>
                      <a:pt x="28" y="10"/>
                    </a:lnTo>
                    <a:lnTo>
                      <a:pt x="28" y="2"/>
                    </a:lnTo>
                    <a:lnTo>
                      <a:pt x="22" y="0"/>
                    </a:lnTo>
                    <a:lnTo>
                      <a:pt x="14" y="0"/>
                    </a:lnTo>
                    <a:lnTo>
                      <a:pt x="12" y="10"/>
                    </a:lnTo>
                    <a:lnTo>
                      <a:pt x="12" y="22"/>
                    </a:lnTo>
                    <a:lnTo>
                      <a:pt x="8" y="22"/>
                    </a:lnTo>
                    <a:lnTo>
                      <a:pt x="6" y="22"/>
                    </a:lnTo>
                    <a:lnTo>
                      <a:pt x="6" y="28"/>
                    </a:lnTo>
                    <a:lnTo>
                      <a:pt x="6" y="32"/>
                    </a:lnTo>
                    <a:lnTo>
                      <a:pt x="8" y="36"/>
                    </a:lnTo>
                    <a:lnTo>
                      <a:pt x="8" y="40"/>
                    </a:lnTo>
                    <a:lnTo>
                      <a:pt x="8" y="44"/>
                    </a:lnTo>
                    <a:lnTo>
                      <a:pt x="8" y="46"/>
                    </a:lnTo>
                    <a:lnTo>
                      <a:pt x="6" y="48"/>
                    </a:lnTo>
                    <a:lnTo>
                      <a:pt x="0" y="50"/>
                    </a:lnTo>
                    <a:lnTo>
                      <a:pt x="6" y="52"/>
                    </a:lnTo>
                    <a:lnTo>
                      <a:pt x="12" y="54"/>
                    </a:lnTo>
                    <a:lnTo>
                      <a:pt x="18" y="5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33"/>
              <p:cNvSpPr>
                <a:spLocks noChangeArrowheads="1"/>
              </p:cNvSpPr>
              <p:nvPr/>
            </p:nvSpPr>
            <p:spPr bwMode="auto">
              <a:xfrm>
                <a:off x="1043" y="335"/>
                <a:ext cx="67" cy="115"/>
              </a:xfrm>
              <a:custGeom>
                <a:avLst/>
                <a:gdLst>
                  <a:gd name="T0" fmla="*/ 54 w 66"/>
                  <a:gd name="T1" fmla="*/ 84 h 116"/>
                  <a:gd name="T2" fmla="*/ 50 w 66"/>
                  <a:gd name="T3" fmla="*/ 78 h 116"/>
                  <a:gd name="T4" fmla="*/ 50 w 66"/>
                  <a:gd name="T5" fmla="*/ 72 h 116"/>
                  <a:gd name="T6" fmla="*/ 52 w 66"/>
                  <a:gd name="T7" fmla="*/ 64 h 116"/>
                  <a:gd name="T8" fmla="*/ 50 w 66"/>
                  <a:gd name="T9" fmla="*/ 58 h 116"/>
                  <a:gd name="T10" fmla="*/ 46 w 66"/>
                  <a:gd name="T11" fmla="*/ 54 h 116"/>
                  <a:gd name="T12" fmla="*/ 42 w 66"/>
                  <a:gd name="T13" fmla="*/ 46 h 116"/>
                  <a:gd name="T14" fmla="*/ 42 w 66"/>
                  <a:gd name="T15" fmla="*/ 38 h 116"/>
                  <a:gd name="T16" fmla="*/ 48 w 66"/>
                  <a:gd name="T17" fmla="*/ 34 h 116"/>
                  <a:gd name="T18" fmla="*/ 54 w 66"/>
                  <a:gd name="T19" fmla="*/ 28 h 116"/>
                  <a:gd name="T20" fmla="*/ 48 w 66"/>
                  <a:gd name="T21" fmla="*/ 24 h 116"/>
                  <a:gd name="T22" fmla="*/ 38 w 66"/>
                  <a:gd name="T23" fmla="*/ 20 h 116"/>
                  <a:gd name="T24" fmla="*/ 34 w 66"/>
                  <a:gd name="T25" fmla="*/ 12 h 116"/>
                  <a:gd name="T26" fmla="*/ 28 w 66"/>
                  <a:gd name="T27" fmla="*/ 0 h 116"/>
                  <a:gd name="T28" fmla="*/ 20 w 66"/>
                  <a:gd name="T29" fmla="*/ 6 h 116"/>
                  <a:gd name="T30" fmla="*/ 12 w 66"/>
                  <a:gd name="T31" fmla="*/ 10 h 116"/>
                  <a:gd name="T32" fmla="*/ 4 w 66"/>
                  <a:gd name="T33" fmla="*/ 14 h 116"/>
                  <a:gd name="T34" fmla="*/ 0 w 66"/>
                  <a:gd name="T35" fmla="*/ 22 h 116"/>
                  <a:gd name="T36" fmla="*/ 4 w 66"/>
                  <a:gd name="T37" fmla="*/ 30 h 116"/>
                  <a:gd name="T38" fmla="*/ 6 w 66"/>
                  <a:gd name="T39" fmla="*/ 40 h 116"/>
                  <a:gd name="T40" fmla="*/ 8 w 66"/>
                  <a:gd name="T41" fmla="*/ 46 h 116"/>
                  <a:gd name="T42" fmla="*/ 20 w 66"/>
                  <a:gd name="T43" fmla="*/ 50 h 116"/>
                  <a:gd name="T44" fmla="*/ 28 w 66"/>
                  <a:gd name="T45" fmla="*/ 58 h 116"/>
                  <a:gd name="T46" fmla="*/ 30 w 66"/>
                  <a:gd name="T47" fmla="*/ 70 h 116"/>
                  <a:gd name="T48" fmla="*/ 22 w 66"/>
                  <a:gd name="T49" fmla="*/ 72 h 116"/>
                  <a:gd name="T50" fmla="*/ 20 w 66"/>
                  <a:gd name="T51" fmla="*/ 78 h 116"/>
                  <a:gd name="T52" fmla="*/ 22 w 66"/>
                  <a:gd name="T53" fmla="*/ 88 h 116"/>
                  <a:gd name="T54" fmla="*/ 16 w 66"/>
                  <a:gd name="T55" fmla="*/ 94 h 116"/>
                  <a:gd name="T56" fmla="*/ 4 w 66"/>
                  <a:gd name="T57" fmla="*/ 100 h 116"/>
                  <a:gd name="T58" fmla="*/ 2 w 66"/>
                  <a:gd name="T59" fmla="*/ 116 h 116"/>
                  <a:gd name="T60" fmla="*/ 42 w 66"/>
                  <a:gd name="T61" fmla="*/ 108 h 116"/>
                  <a:gd name="T62" fmla="*/ 58 w 66"/>
                  <a:gd name="T63" fmla="*/ 112 h 116"/>
                  <a:gd name="T64" fmla="*/ 64 w 66"/>
                  <a:gd name="T65" fmla="*/ 106 h 116"/>
                  <a:gd name="T66" fmla="*/ 60 w 66"/>
                  <a:gd name="T67" fmla="*/ 9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 h="116">
                    <a:moveTo>
                      <a:pt x="60" y="86"/>
                    </a:moveTo>
                    <a:lnTo>
                      <a:pt x="54" y="84"/>
                    </a:lnTo>
                    <a:lnTo>
                      <a:pt x="50" y="82"/>
                    </a:lnTo>
                    <a:lnTo>
                      <a:pt x="50" y="78"/>
                    </a:lnTo>
                    <a:lnTo>
                      <a:pt x="50" y="76"/>
                    </a:lnTo>
                    <a:lnTo>
                      <a:pt x="50" y="72"/>
                    </a:lnTo>
                    <a:lnTo>
                      <a:pt x="52" y="68"/>
                    </a:lnTo>
                    <a:lnTo>
                      <a:pt x="52" y="64"/>
                    </a:lnTo>
                    <a:lnTo>
                      <a:pt x="52" y="60"/>
                    </a:lnTo>
                    <a:lnTo>
                      <a:pt x="50" y="58"/>
                    </a:lnTo>
                    <a:lnTo>
                      <a:pt x="48" y="56"/>
                    </a:lnTo>
                    <a:lnTo>
                      <a:pt x="46" y="54"/>
                    </a:lnTo>
                    <a:lnTo>
                      <a:pt x="44" y="50"/>
                    </a:lnTo>
                    <a:lnTo>
                      <a:pt x="42" y="46"/>
                    </a:lnTo>
                    <a:lnTo>
                      <a:pt x="42" y="42"/>
                    </a:lnTo>
                    <a:lnTo>
                      <a:pt x="42" y="38"/>
                    </a:lnTo>
                    <a:lnTo>
                      <a:pt x="46" y="36"/>
                    </a:lnTo>
                    <a:lnTo>
                      <a:pt x="48" y="34"/>
                    </a:lnTo>
                    <a:lnTo>
                      <a:pt x="52" y="30"/>
                    </a:lnTo>
                    <a:lnTo>
                      <a:pt x="54" y="28"/>
                    </a:lnTo>
                    <a:lnTo>
                      <a:pt x="56" y="24"/>
                    </a:lnTo>
                    <a:lnTo>
                      <a:pt x="48" y="24"/>
                    </a:lnTo>
                    <a:lnTo>
                      <a:pt x="42" y="22"/>
                    </a:lnTo>
                    <a:lnTo>
                      <a:pt x="38" y="20"/>
                    </a:lnTo>
                    <a:lnTo>
                      <a:pt x="36" y="16"/>
                    </a:lnTo>
                    <a:lnTo>
                      <a:pt x="34" y="12"/>
                    </a:lnTo>
                    <a:lnTo>
                      <a:pt x="30" y="6"/>
                    </a:lnTo>
                    <a:lnTo>
                      <a:pt x="28" y="0"/>
                    </a:lnTo>
                    <a:lnTo>
                      <a:pt x="24" y="4"/>
                    </a:lnTo>
                    <a:lnTo>
                      <a:pt x="20" y="6"/>
                    </a:lnTo>
                    <a:lnTo>
                      <a:pt x="16" y="8"/>
                    </a:lnTo>
                    <a:lnTo>
                      <a:pt x="12" y="10"/>
                    </a:lnTo>
                    <a:lnTo>
                      <a:pt x="6" y="12"/>
                    </a:lnTo>
                    <a:lnTo>
                      <a:pt x="4" y="14"/>
                    </a:lnTo>
                    <a:lnTo>
                      <a:pt x="0" y="20"/>
                    </a:lnTo>
                    <a:lnTo>
                      <a:pt x="0" y="22"/>
                    </a:lnTo>
                    <a:lnTo>
                      <a:pt x="2" y="24"/>
                    </a:lnTo>
                    <a:lnTo>
                      <a:pt x="4" y="30"/>
                    </a:lnTo>
                    <a:lnTo>
                      <a:pt x="4" y="34"/>
                    </a:lnTo>
                    <a:lnTo>
                      <a:pt x="6" y="40"/>
                    </a:lnTo>
                    <a:lnTo>
                      <a:pt x="8" y="44"/>
                    </a:lnTo>
                    <a:lnTo>
                      <a:pt x="8" y="46"/>
                    </a:lnTo>
                    <a:lnTo>
                      <a:pt x="14" y="48"/>
                    </a:lnTo>
                    <a:lnTo>
                      <a:pt x="20" y="50"/>
                    </a:lnTo>
                    <a:lnTo>
                      <a:pt x="24" y="54"/>
                    </a:lnTo>
                    <a:lnTo>
                      <a:pt x="28" y="58"/>
                    </a:lnTo>
                    <a:lnTo>
                      <a:pt x="30" y="64"/>
                    </a:lnTo>
                    <a:lnTo>
                      <a:pt x="30" y="70"/>
                    </a:lnTo>
                    <a:lnTo>
                      <a:pt x="26" y="70"/>
                    </a:lnTo>
                    <a:lnTo>
                      <a:pt x="22" y="72"/>
                    </a:lnTo>
                    <a:lnTo>
                      <a:pt x="18" y="72"/>
                    </a:lnTo>
                    <a:lnTo>
                      <a:pt x="20" y="78"/>
                    </a:lnTo>
                    <a:lnTo>
                      <a:pt x="20" y="82"/>
                    </a:lnTo>
                    <a:lnTo>
                      <a:pt x="22" y="88"/>
                    </a:lnTo>
                    <a:lnTo>
                      <a:pt x="24" y="92"/>
                    </a:lnTo>
                    <a:lnTo>
                      <a:pt x="16" y="94"/>
                    </a:lnTo>
                    <a:lnTo>
                      <a:pt x="10" y="96"/>
                    </a:lnTo>
                    <a:lnTo>
                      <a:pt x="4" y="100"/>
                    </a:lnTo>
                    <a:lnTo>
                      <a:pt x="2" y="108"/>
                    </a:lnTo>
                    <a:lnTo>
                      <a:pt x="2" y="116"/>
                    </a:lnTo>
                    <a:lnTo>
                      <a:pt x="22" y="110"/>
                    </a:lnTo>
                    <a:lnTo>
                      <a:pt x="42" y="108"/>
                    </a:lnTo>
                    <a:lnTo>
                      <a:pt x="50" y="110"/>
                    </a:lnTo>
                    <a:lnTo>
                      <a:pt x="58" y="112"/>
                    </a:lnTo>
                    <a:lnTo>
                      <a:pt x="66" y="114"/>
                    </a:lnTo>
                    <a:lnTo>
                      <a:pt x="64" y="106"/>
                    </a:lnTo>
                    <a:lnTo>
                      <a:pt x="62" y="100"/>
                    </a:lnTo>
                    <a:lnTo>
                      <a:pt x="60" y="92"/>
                    </a:lnTo>
                    <a:lnTo>
                      <a:pt x="60" y="8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8" name="Freeform 34"/>
              <p:cNvSpPr>
                <a:spLocks noChangeArrowheads="1"/>
              </p:cNvSpPr>
              <p:nvPr/>
            </p:nvSpPr>
            <p:spPr bwMode="auto">
              <a:xfrm>
                <a:off x="1043" y="335"/>
                <a:ext cx="67" cy="115"/>
              </a:xfrm>
              <a:custGeom>
                <a:avLst/>
                <a:gdLst>
                  <a:gd name="T0" fmla="*/ 54 w 66"/>
                  <a:gd name="T1" fmla="*/ 84 h 116"/>
                  <a:gd name="T2" fmla="*/ 50 w 66"/>
                  <a:gd name="T3" fmla="*/ 78 h 116"/>
                  <a:gd name="T4" fmla="*/ 50 w 66"/>
                  <a:gd name="T5" fmla="*/ 72 h 116"/>
                  <a:gd name="T6" fmla="*/ 52 w 66"/>
                  <a:gd name="T7" fmla="*/ 64 h 116"/>
                  <a:gd name="T8" fmla="*/ 50 w 66"/>
                  <a:gd name="T9" fmla="*/ 58 h 116"/>
                  <a:gd name="T10" fmla="*/ 46 w 66"/>
                  <a:gd name="T11" fmla="*/ 54 h 116"/>
                  <a:gd name="T12" fmla="*/ 42 w 66"/>
                  <a:gd name="T13" fmla="*/ 46 h 116"/>
                  <a:gd name="T14" fmla="*/ 42 w 66"/>
                  <a:gd name="T15" fmla="*/ 38 h 116"/>
                  <a:gd name="T16" fmla="*/ 48 w 66"/>
                  <a:gd name="T17" fmla="*/ 34 h 116"/>
                  <a:gd name="T18" fmla="*/ 54 w 66"/>
                  <a:gd name="T19" fmla="*/ 28 h 116"/>
                  <a:gd name="T20" fmla="*/ 48 w 66"/>
                  <a:gd name="T21" fmla="*/ 24 h 116"/>
                  <a:gd name="T22" fmla="*/ 38 w 66"/>
                  <a:gd name="T23" fmla="*/ 20 h 116"/>
                  <a:gd name="T24" fmla="*/ 34 w 66"/>
                  <a:gd name="T25" fmla="*/ 12 h 116"/>
                  <a:gd name="T26" fmla="*/ 28 w 66"/>
                  <a:gd name="T27" fmla="*/ 0 h 116"/>
                  <a:gd name="T28" fmla="*/ 20 w 66"/>
                  <a:gd name="T29" fmla="*/ 6 h 116"/>
                  <a:gd name="T30" fmla="*/ 12 w 66"/>
                  <a:gd name="T31" fmla="*/ 10 h 116"/>
                  <a:gd name="T32" fmla="*/ 4 w 66"/>
                  <a:gd name="T33" fmla="*/ 14 h 116"/>
                  <a:gd name="T34" fmla="*/ 0 w 66"/>
                  <a:gd name="T35" fmla="*/ 22 h 116"/>
                  <a:gd name="T36" fmla="*/ 4 w 66"/>
                  <a:gd name="T37" fmla="*/ 30 h 116"/>
                  <a:gd name="T38" fmla="*/ 6 w 66"/>
                  <a:gd name="T39" fmla="*/ 40 h 116"/>
                  <a:gd name="T40" fmla="*/ 8 w 66"/>
                  <a:gd name="T41" fmla="*/ 46 h 116"/>
                  <a:gd name="T42" fmla="*/ 20 w 66"/>
                  <a:gd name="T43" fmla="*/ 50 h 116"/>
                  <a:gd name="T44" fmla="*/ 28 w 66"/>
                  <a:gd name="T45" fmla="*/ 58 h 116"/>
                  <a:gd name="T46" fmla="*/ 30 w 66"/>
                  <a:gd name="T47" fmla="*/ 70 h 116"/>
                  <a:gd name="T48" fmla="*/ 22 w 66"/>
                  <a:gd name="T49" fmla="*/ 72 h 116"/>
                  <a:gd name="T50" fmla="*/ 20 w 66"/>
                  <a:gd name="T51" fmla="*/ 78 h 116"/>
                  <a:gd name="T52" fmla="*/ 22 w 66"/>
                  <a:gd name="T53" fmla="*/ 88 h 116"/>
                  <a:gd name="T54" fmla="*/ 16 w 66"/>
                  <a:gd name="T55" fmla="*/ 94 h 116"/>
                  <a:gd name="T56" fmla="*/ 4 w 66"/>
                  <a:gd name="T57" fmla="*/ 100 h 116"/>
                  <a:gd name="T58" fmla="*/ 2 w 66"/>
                  <a:gd name="T59" fmla="*/ 116 h 116"/>
                  <a:gd name="T60" fmla="*/ 42 w 66"/>
                  <a:gd name="T61" fmla="*/ 108 h 116"/>
                  <a:gd name="T62" fmla="*/ 58 w 66"/>
                  <a:gd name="T63" fmla="*/ 112 h 116"/>
                  <a:gd name="T64" fmla="*/ 64 w 66"/>
                  <a:gd name="T65" fmla="*/ 106 h 116"/>
                  <a:gd name="T66" fmla="*/ 60 w 66"/>
                  <a:gd name="T67" fmla="*/ 9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 h="116">
                    <a:moveTo>
                      <a:pt x="60" y="86"/>
                    </a:moveTo>
                    <a:lnTo>
                      <a:pt x="54" y="84"/>
                    </a:lnTo>
                    <a:lnTo>
                      <a:pt x="50" y="82"/>
                    </a:lnTo>
                    <a:lnTo>
                      <a:pt x="50" y="78"/>
                    </a:lnTo>
                    <a:lnTo>
                      <a:pt x="50" y="76"/>
                    </a:lnTo>
                    <a:lnTo>
                      <a:pt x="50" y="72"/>
                    </a:lnTo>
                    <a:lnTo>
                      <a:pt x="52" y="68"/>
                    </a:lnTo>
                    <a:lnTo>
                      <a:pt x="52" y="64"/>
                    </a:lnTo>
                    <a:lnTo>
                      <a:pt x="52" y="60"/>
                    </a:lnTo>
                    <a:lnTo>
                      <a:pt x="50" y="58"/>
                    </a:lnTo>
                    <a:lnTo>
                      <a:pt x="48" y="56"/>
                    </a:lnTo>
                    <a:lnTo>
                      <a:pt x="46" y="54"/>
                    </a:lnTo>
                    <a:lnTo>
                      <a:pt x="44" y="50"/>
                    </a:lnTo>
                    <a:lnTo>
                      <a:pt x="42" y="46"/>
                    </a:lnTo>
                    <a:lnTo>
                      <a:pt x="42" y="42"/>
                    </a:lnTo>
                    <a:lnTo>
                      <a:pt x="42" y="38"/>
                    </a:lnTo>
                    <a:lnTo>
                      <a:pt x="46" y="36"/>
                    </a:lnTo>
                    <a:lnTo>
                      <a:pt x="48" y="34"/>
                    </a:lnTo>
                    <a:lnTo>
                      <a:pt x="52" y="30"/>
                    </a:lnTo>
                    <a:lnTo>
                      <a:pt x="54" y="28"/>
                    </a:lnTo>
                    <a:lnTo>
                      <a:pt x="56" y="24"/>
                    </a:lnTo>
                    <a:lnTo>
                      <a:pt x="48" y="24"/>
                    </a:lnTo>
                    <a:lnTo>
                      <a:pt x="42" y="22"/>
                    </a:lnTo>
                    <a:lnTo>
                      <a:pt x="38" y="20"/>
                    </a:lnTo>
                    <a:lnTo>
                      <a:pt x="36" y="16"/>
                    </a:lnTo>
                    <a:lnTo>
                      <a:pt x="34" y="12"/>
                    </a:lnTo>
                    <a:lnTo>
                      <a:pt x="30" y="6"/>
                    </a:lnTo>
                    <a:lnTo>
                      <a:pt x="28" y="0"/>
                    </a:lnTo>
                    <a:lnTo>
                      <a:pt x="24" y="4"/>
                    </a:lnTo>
                    <a:lnTo>
                      <a:pt x="20" y="6"/>
                    </a:lnTo>
                    <a:lnTo>
                      <a:pt x="16" y="8"/>
                    </a:lnTo>
                    <a:lnTo>
                      <a:pt x="12" y="10"/>
                    </a:lnTo>
                    <a:lnTo>
                      <a:pt x="6" y="12"/>
                    </a:lnTo>
                    <a:lnTo>
                      <a:pt x="4" y="14"/>
                    </a:lnTo>
                    <a:lnTo>
                      <a:pt x="0" y="20"/>
                    </a:lnTo>
                    <a:lnTo>
                      <a:pt x="0" y="22"/>
                    </a:lnTo>
                    <a:lnTo>
                      <a:pt x="2" y="24"/>
                    </a:lnTo>
                    <a:lnTo>
                      <a:pt x="4" y="30"/>
                    </a:lnTo>
                    <a:lnTo>
                      <a:pt x="4" y="34"/>
                    </a:lnTo>
                    <a:lnTo>
                      <a:pt x="6" y="40"/>
                    </a:lnTo>
                    <a:lnTo>
                      <a:pt x="8" y="44"/>
                    </a:lnTo>
                    <a:lnTo>
                      <a:pt x="8" y="46"/>
                    </a:lnTo>
                    <a:lnTo>
                      <a:pt x="14" y="48"/>
                    </a:lnTo>
                    <a:lnTo>
                      <a:pt x="20" y="50"/>
                    </a:lnTo>
                    <a:lnTo>
                      <a:pt x="24" y="54"/>
                    </a:lnTo>
                    <a:lnTo>
                      <a:pt x="28" y="58"/>
                    </a:lnTo>
                    <a:lnTo>
                      <a:pt x="30" y="64"/>
                    </a:lnTo>
                    <a:lnTo>
                      <a:pt x="30" y="70"/>
                    </a:lnTo>
                    <a:lnTo>
                      <a:pt x="26" y="70"/>
                    </a:lnTo>
                    <a:lnTo>
                      <a:pt x="22" y="72"/>
                    </a:lnTo>
                    <a:lnTo>
                      <a:pt x="18" y="72"/>
                    </a:lnTo>
                    <a:lnTo>
                      <a:pt x="20" y="78"/>
                    </a:lnTo>
                    <a:lnTo>
                      <a:pt x="20" y="82"/>
                    </a:lnTo>
                    <a:lnTo>
                      <a:pt x="22" y="88"/>
                    </a:lnTo>
                    <a:lnTo>
                      <a:pt x="24" y="92"/>
                    </a:lnTo>
                    <a:lnTo>
                      <a:pt x="16" y="94"/>
                    </a:lnTo>
                    <a:lnTo>
                      <a:pt x="10" y="96"/>
                    </a:lnTo>
                    <a:lnTo>
                      <a:pt x="4" y="100"/>
                    </a:lnTo>
                    <a:lnTo>
                      <a:pt x="2" y="108"/>
                    </a:lnTo>
                    <a:lnTo>
                      <a:pt x="2" y="116"/>
                    </a:lnTo>
                    <a:lnTo>
                      <a:pt x="22" y="110"/>
                    </a:lnTo>
                    <a:lnTo>
                      <a:pt x="42" y="108"/>
                    </a:lnTo>
                    <a:lnTo>
                      <a:pt x="50" y="110"/>
                    </a:lnTo>
                    <a:lnTo>
                      <a:pt x="58" y="112"/>
                    </a:lnTo>
                    <a:lnTo>
                      <a:pt x="66" y="114"/>
                    </a:lnTo>
                    <a:lnTo>
                      <a:pt x="64" y="106"/>
                    </a:lnTo>
                    <a:lnTo>
                      <a:pt x="62" y="100"/>
                    </a:lnTo>
                    <a:lnTo>
                      <a:pt x="60" y="92"/>
                    </a:lnTo>
                    <a:lnTo>
                      <a:pt x="60" y="8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9" name="Freeform 35"/>
              <p:cNvSpPr>
                <a:spLocks noChangeArrowheads="1"/>
              </p:cNvSpPr>
              <p:nvPr/>
            </p:nvSpPr>
            <p:spPr bwMode="auto">
              <a:xfrm>
                <a:off x="1777" y="133"/>
                <a:ext cx="8" cy="7"/>
              </a:xfrm>
              <a:custGeom>
                <a:avLst/>
                <a:gdLst>
                  <a:gd name="T0" fmla="*/ 8 w 8"/>
                  <a:gd name="T1" fmla="*/ 6 h 6"/>
                  <a:gd name="T2" fmla="*/ 4 w 8"/>
                  <a:gd name="T3" fmla="*/ 2 h 6"/>
                  <a:gd name="T4" fmla="*/ 0 w 8"/>
                  <a:gd name="T5" fmla="*/ 0 h 6"/>
                  <a:gd name="T6" fmla="*/ 4 w 8"/>
                  <a:gd name="T7" fmla="*/ 4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lnTo>
                      <a:pt x="4" y="2"/>
                    </a:lnTo>
                    <a:lnTo>
                      <a:pt x="0" y="0"/>
                    </a:lnTo>
                    <a:lnTo>
                      <a:pt x="4" y="4"/>
                    </a:lnTo>
                    <a:lnTo>
                      <a:pt x="8" y="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0" name="Freeform 36"/>
              <p:cNvSpPr>
                <a:spLocks noChangeArrowheads="1"/>
              </p:cNvSpPr>
              <p:nvPr/>
            </p:nvSpPr>
            <p:spPr bwMode="auto">
              <a:xfrm>
                <a:off x="1777" y="133"/>
                <a:ext cx="8" cy="7"/>
              </a:xfrm>
              <a:custGeom>
                <a:avLst/>
                <a:gdLst>
                  <a:gd name="T0" fmla="*/ 8 w 8"/>
                  <a:gd name="T1" fmla="*/ 6 h 6"/>
                  <a:gd name="T2" fmla="*/ 4 w 8"/>
                  <a:gd name="T3" fmla="*/ 2 h 6"/>
                  <a:gd name="T4" fmla="*/ 0 w 8"/>
                  <a:gd name="T5" fmla="*/ 0 h 6"/>
                  <a:gd name="T6" fmla="*/ 4 w 8"/>
                  <a:gd name="T7" fmla="*/ 4 h 6"/>
                  <a:gd name="T8" fmla="*/ 8 w 8"/>
                  <a:gd name="T9" fmla="*/ 6 h 6"/>
                </a:gdLst>
                <a:ahLst/>
                <a:cxnLst>
                  <a:cxn ang="0">
                    <a:pos x="T0" y="T1"/>
                  </a:cxn>
                  <a:cxn ang="0">
                    <a:pos x="T2" y="T3"/>
                  </a:cxn>
                  <a:cxn ang="0">
                    <a:pos x="T4" y="T5"/>
                  </a:cxn>
                  <a:cxn ang="0">
                    <a:pos x="T6" y="T7"/>
                  </a:cxn>
                  <a:cxn ang="0">
                    <a:pos x="T8" y="T9"/>
                  </a:cxn>
                </a:cxnLst>
                <a:rect l="0" t="0" r="r" b="b"/>
                <a:pathLst>
                  <a:path w="8" h="6">
                    <a:moveTo>
                      <a:pt x="8" y="6"/>
                    </a:moveTo>
                    <a:lnTo>
                      <a:pt x="4" y="2"/>
                    </a:lnTo>
                    <a:lnTo>
                      <a:pt x="0" y="0"/>
                    </a:lnTo>
                    <a:lnTo>
                      <a:pt x="4" y="4"/>
                    </a:lnTo>
                    <a:lnTo>
                      <a:pt x="8" y="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1" name="Freeform 37"/>
              <p:cNvSpPr>
                <a:spLocks noChangeArrowheads="1"/>
              </p:cNvSpPr>
              <p:nvPr/>
            </p:nvSpPr>
            <p:spPr bwMode="auto">
              <a:xfrm>
                <a:off x="1567" y="31"/>
                <a:ext cx="143" cy="138"/>
              </a:xfrm>
              <a:custGeom>
                <a:avLst/>
                <a:gdLst>
                  <a:gd name="T0" fmla="*/ 52 w 142"/>
                  <a:gd name="T1" fmla="*/ 122 h 138"/>
                  <a:gd name="T2" fmla="*/ 38 w 142"/>
                  <a:gd name="T3" fmla="*/ 108 h 138"/>
                  <a:gd name="T4" fmla="*/ 32 w 142"/>
                  <a:gd name="T5" fmla="*/ 94 h 138"/>
                  <a:gd name="T6" fmla="*/ 34 w 142"/>
                  <a:gd name="T7" fmla="*/ 82 h 138"/>
                  <a:gd name="T8" fmla="*/ 44 w 142"/>
                  <a:gd name="T9" fmla="*/ 68 h 138"/>
                  <a:gd name="T10" fmla="*/ 62 w 142"/>
                  <a:gd name="T11" fmla="*/ 56 h 138"/>
                  <a:gd name="T12" fmla="*/ 72 w 142"/>
                  <a:gd name="T13" fmla="*/ 50 h 138"/>
                  <a:gd name="T14" fmla="*/ 88 w 142"/>
                  <a:gd name="T15" fmla="*/ 44 h 138"/>
                  <a:gd name="T16" fmla="*/ 106 w 142"/>
                  <a:gd name="T17" fmla="*/ 38 h 138"/>
                  <a:gd name="T18" fmla="*/ 124 w 142"/>
                  <a:gd name="T19" fmla="*/ 32 h 138"/>
                  <a:gd name="T20" fmla="*/ 136 w 142"/>
                  <a:gd name="T21" fmla="*/ 22 h 138"/>
                  <a:gd name="T22" fmla="*/ 142 w 142"/>
                  <a:gd name="T23" fmla="*/ 12 h 138"/>
                  <a:gd name="T24" fmla="*/ 140 w 142"/>
                  <a:gd name="T25" fmla="*/ 0 h 138"/>
                  <a:gd name="T26" fmla="*/ 116 w 142"/>
                  <a:gd name="T27" fmla="*/ 6 h 138"/>
                  <a:gd name="T28" fmla="*/ 96 w 142"/>
                  <a:gd name="T29" fmla="*/ 12 h 138"/>
                  <a:gd name="T30" fmla="*/ 90 w 142"/>
                  <a:gd name="T31" fmla="*/ 16 h 138"/>
                  <a:gd name="T32" fmla="*/ 84 w 142"/>
                  <a:gd name="T33" fmla="*/ 20 h 138"/>
                  <a:gd name="T34" fmla="*/ 78 w 142"/>
                  <a:gd name="T35" fmla="*/ 22 h 138"/>
                  <a:gd name="T36" fmla="*/ 72 w 142"/>
                  <a:gd name="T37" fmla="*/ 26 h 138"/>
                  <a:gd name="T38" fmla="*/ 66 w 142"/>
                  <a:gd name="T39" fmla="*/ 28 h 138"/>
                  <a:gd name="T40" fmla="*/ 62 w 142"/>
                  <a:gd name="T41" fmla="*/ 28 h 138"/>
                  <a:gd name="T42" fmla="*/ 56 w 142"/>
                  <a:gd name="T43" fmla="*/ 28 h 138"/>
                  <a:gd name="T44" fmla="*/ 52 w 142"/>
                  <a:gd name="T45" fmla="*/ 28 h 138"/>
                  <a:gd name="T46" fmla="*/ 46 w 142"/>
                  <a:gd name="T47" fmla="*/ 30 h 138"/>
                  <a:gd name="T48" fmla="*/ 44 w 142"/>
                  <a:gd name="T49" fmla="*/ 30 h 138"/>
                  <a:gd name="T50" fmla="*/ 40 w 142"/>
                  <a:gd name="T51" fmla="*/ 34 h 138"/>
                  <a:gd name="T52" fmla="*/ 38 w 142"/>
                  <a:gd name="T53" fmla="*/ 38 h 138"/>
                  <a:gd name="T54" fmla="*/ 36 w 142"/>
                  <a:gd name="T55" fmla="*/ 42 h 138"/>
                  <a:gd name="T56" fmla="*/ 34 w 142"/>
                  <a:gd name="T57" fmla="*/ 46 h 138"/>
                  <a:gd name="T58" fmla="*/ 32 w 142"/>
                  <a:gd name="T59" fmla="*/ 52 h 138"/>
                  <a:gd name="T60" fmla="*/ 28 w 142"/>
                  <a:gd name="T61" fmla="*/ 54 h 138"/>
                  <a:gd name="T62" fmla="*/ 24 w 142"/>
                  <a:gd name="T63" fmla="*/ 54 h 138"/>
                  <a:gd name="T64" fmla="*/ 20 w 142"/>
                  <a:gd name="T65" fmla="*/ 56 h 138"/>
                  <a:gd name="T66" fmla="*/ 16 w 142"/>
                  <a:gd name="T67" fmla="*/ 56 h 138"/>
                  <a:gd name="T68" fmla="*/ 12 w 142"/>
                  <a:gd name="T69" fmla="*/ 58 h 138"/>
                  <a:gd name="T70" fmla="*/ 4 w 142"/>
                  <a:gd name="T71" fmla="*/ 70 h 138"/>
                  <a:gd name="T72" fmla="*/ 0 w 142"/>
                  <a:gd name="T73" fmla="*/ 84 h 138"/>
                  <a:gd name="T74" fmla="*/ 0 w 142"/>
                  <a:gd name="T75" fmla="*/ 98 h 138"/>
                  <a:gd name="T76" fmla="*/ 2 w 142"/>
                  <a:gd name="T77" fmla="*/ 112 h 138"/>
                  <a:gd name="T78" fmla="*/ 6 w 142"/>
                  <a:gd name="T79" fmla="*/ 120 h 138"/>
                  <a:gd name="T80" fmla="*/ 8 w 142"/>
                  <a:gd name="T81" fmla="*/ 126 h 138"/>
                  <a:gd name="T82" fmla="*/ 12 w 142"/>
                  <a:gd name="T83" fmla="*/ 130 h 138"/>
                  <a:gd name="T84" fmla="*/ 18 w 142"/>
                  <a:gd name="T85" fmla="*/ 134 h 138"/>
                  <a:gd name="T86" fmla="*/ 24 w 142"/>
                  <a:gd name="T87" fmla="*/ 136 h 138"/>
                  <a:gd name="T88" fmla="*/ 32 w 142"/>
                  <a:gd name="T89" fmla="*/ 136 h 138"/>
                  <a:gd name="T90" fmla="*/ 50 w 142"/>
                  <a:gd name="T91" fmla="*/ 138 h 138"/>
                  <a:gd name="T92" fmla="*/ 70 w 142"/>
                  <a:gd name="T93" fmla="*/ 138 h 138"/>
                  <a:gd name="T94" fmla="*/ 64 w 142"/>
                  <a:gd name="T95" fmla="*/ 132 h 138"/>
                  <a:gd name="T96" fmla="*/ 58 w 142"/>
                  <a:gd name="T97" fmla="*/ 128 h 138"/>
                  <a:gd name="T98" fmla="*/ 52 w 142"/>
                  <a:gd name="T99"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 h="138">
                    <a:moveTo>
                      <a:pt x="52" y="122"/>
                    </a:moveTo>
                    <a:lnTo>
                      <a:pt x="38" y="108"/>
                    </a:lnTo>
                    <a:lnTo>
                      <a:pt x="32" y="94"/>
                    </a:lnTo>
                    <a:lnTo>
                      <a:pt x="34" y="82"/>
                    </a:lnTo>
                    <a:lnTo>
                      <a:pt x="44" y="68"/>
                    </a:lnTo>
                    <a:lnTo>
                      <a:pt x="62" y="56"/>
                    </a:lnTo>
                    <a:lnTo>
                      <a:pt x="72" y="50"/>
                    </a:lnTo>
                    <a:lnTo>
                      <a:pt x="88" y="44"/>
                    </a:lnTo>
                    <a:lnTo>
                      <a:pt x="106" y="38"/>
                    </a:lnTo>
                    <a:lnTo>
                      <a:pt x="124" y="32"/>
                    </a:lnTo>
                    <a:lnTo>
                      <a:pt x="136" y="22"/>
                    </a:lnTo>
                    <a:lnTo>
                      <a:pt x="142" y="12"/>
                    </a:lnTo>
                    <a:lnTo>
                      <a:pt x="140" y="0"/>
                    </a:lnTo>
                    <a:lnTo>
                      <a:pt x="116" y="6"/>
                    </a:lnTo>
                    <a:lnTo>
                      <a:pt x="96" y="12"/>
                    </a:lnTo>
                    <a:lnTo>
                      <a:pt x="90" y="16"/>
                    </a:lnTo>
                    <a:lnTo>
                      <a:pt x="84" y="20"/>
                    </a:lnTo>
                    <a:lnTo>
                      <a:pt x="78" y="22"/>
                    </a:lnTo>
                    <a:lnTo>
                      <a:pt x="72" y="26"/>
                    </a:lnTo>
                    <a:lnTo>
                      <a:pt x="66" y="28"/>
                    </a:lnTo>
                    <a:lnTo>
                      <a:pt x="62" y="28"/>
                    </a:lnTo>
                    <a:lnTo>
                      <a:pt x="56" y="28"/>
                    </a:lnTo>
                    <a:lnTo>
                      <a:pt x="52" y="28"/>
                    </a:lnTo>
                    <a:lnTo>
                      <a:pt x="46" y="30"/>
                    </a:lnTo>
                    <a:lnTo>
                      <a:pt x="44" y="30"/>
                    </a:lnTo>
                    <a:lnTo>
                      <a:pt x="40" y="34"/>
                    </a:lnTo>
                    <a:lnTo>
                      <a:pt x="38" y="38"/>
                    </a:lnTo>
                    <a:lnTo>
                      <a:pt x="36" y="42"/>
                    </a:lnTo>
                    <a:lnTo>
                      <a:pt x="34" y="46"/>
                    </a:lnTo>
                    <a:lnTo>
                      <a:pt x="32" y="52"/>
                    </a:lnTo>
                    <a:lnTo>
                      <a:pt x="28" y="54"/>
                    </a:lnTo>
                    <a:lnTo>
                      <a:pt x="24" y="54"/>
                    </a:lnTo>
                    <a:lnTo>
                      <a:pt x="20" y="56"/>
                    </a:lnTo>
                    <a:lnTo>
                      <a:pt x="16" y="56"/>
                    </a:lnTo>
                    <a:lnTo>
                      <a:pt x="12" y="58"/>
                    </a:lnTo>
                    <a:lnTo>
                      <a:pt x="4" y="70"/>
                    </a:lnTo>
                    <a:lnTo>
                      <a:pt x="0" y="84"/>
                    </a:lnTo>
                    <a:lnTo>
                      <a:pt x="0" y="98"/>
                    </a:lnTo>
                    <a:lnTo>
                      <a:pt x="2" y="112"/>
                    </a:lnTo>
                    <a:lnTo>
                      <a:pt x="6" y="120"/>
                    </a:lnTo>
                    <a:lnTo>
                      <a:pt x="8" y="126"/>
                    </a:lnTo>
                    <a:lnTo>
                      <a:pt x="12" y="130"/>
                    </a:lnTo>
                    <a:lnTo>
                      <a:pt x="18" y="134"/>
                    </a:lnTo>
                    <a:lnTo>
                      <a:pt x="24" y="136"/>
                    </a:lnTo>
                    <a:lnTo>
                      <a:pt x="32" y="136"/>
                    </a:lnTo>
                    <a:lnTo>
                      <a:pt x="50" y="138"/>
                    </a:lnTo>
                    <a:lnTo>
                      <a:pt x="70" y="138"/>
                    </a:lnTo>
                    <a:lnTo>
                      <a:pt x="64" y="132"/>
                    </a:lnTo>
                    <a:lnTo>
                      <a:pt x="58" y="128"/>
                    </a:lnTo>
                    <a:lnTo>
                      <a:pt x="52" y="12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2" name="Freeform 38"/>
              <p:cNvSpPr>
                <a:spLocks noChangeArrowheads="1"/>
              </p:cNvSpPr>
              <p:nvPr/>
            </p:nvSpPr>
            <p:spPr bwMode="auto">
              <a:xfrm>
                <a:off x="1567" y="31"/>
                <a:ext cx="143" cy="138"/>
              </a:xfrm>
              <a:custGeom>
                <a:avLst/>
                <a:gdLst>
                  <a:gd name="T0" fmla="*/ 52 w 142"/>
                  <a:gd name="T1" fmla="*/ 122 h 138"/>
                  <a:gd name="T2" fmla="*/ 38 w 142"/>
                  <a:gd name="T3" fmla="*/ 108 h 138"/>
                  <a:gd name="T4" fmla="*/ 32 w 142"/>
                  <a:gd name="T5" fmla="*/ 94 h 138"/>
                  <a:gd name="T6" fmla="*/ 34 w 142"/>
                  <a:gd name="T7" fmla="*/ 82 h 138"/>
                  <a:gd name="T8" fmla="*/ 44 w 142"/>
                  <a:gd name="T9" fmla="*/ 68 h 138"/>
                  <a:gd name="T10" fmla="*/ 62 w 142"/>
                  <a:gd name="T11" fmla="*/ 56 h 138"/>
                  <a:gd name="T12" fmla="*/ 72 w 142"/>
                  <a:gd name="T13" fmla="*/ 50 h 138"/>
                  <a:gd name="T14" fmla="*/ 88 w 142"/>
                  <a:gd name="T15" fmla="*/ 44 h 138"/>
                  <a:gd name="T16" fmla="*/ 106 w 142"/>
                  <a:gd name="T17" fmla="*/ 38 h 138"/>
                  <a:gd name="T18" fmla="*/ 124 w 142"/>
                  <a:gd name="T19" fmla="*/ 32 h 138"/>
                  <a:gd name="T20" fmla="*/ 136 w 142"/>
                  <a:gd name="T21" fmla="*/ 22 h 138"/>
                  <a:gd name="T22" fmla="*/ 142 w 142"/>
                  <a:gd name="T23" fmla="*/ 12 h 138"/>
                  <a:gd name="T24" fmla="*/ 140 w 142"/>
                  <a:gd name="T25" fmla="*/ 0 h 138"/>
                  <a:gd name="T26" fmla="*/ 116 w 142"/>
                  <a:gd name="T27" fmla="*/ 6 h 138"/>
                  <a:gd name="T28" fmla="*/ 96 w 142"/>
                  <a:gd name="T29" fmla="*/ 12 h 138"/>
                  <a:gd name="T30" fmla="*/ 90 w 142"/>
                  <a:gd name="T31" fmla="*/ 16 h 138"/>
                  <a:gd name="T32" fmla="*/ 84 w 142"/>
                  <a:gd name="T33" fmla="*/ 20 h 138"/>
                  <a:gd name="T34" fmla="*/ 78 w 142"/>
                  <a:gd name="T35" fmla="*/ 22 h 138"/>
                  <a:gd name="T36" fmla="*/ 72 w 142"/>
                  <a:gd name="T37" fmla="*/ 26 h 138"/>
                  <a:gd name="T38" fmla="*/ 66 w 142"/>
                  <a:gd name="T39" fmla="*/ 28 h 138"/>
                  <a:gd name="T40" fmla="*/ 62 w 142"/>
                  <a:gd name="T41" fmla="*/ 28 h 138"/>
                  <a:gd name="T42" fmla="*/ 56 w 142"/>
                  <a:gd name="T43" fmla="*/ 28 h 138"/>
                  <a:gd name="T44" fmla="*/ 52 w 142"/>
                  <a:gd name="T45" fmla="*/ 28 h 138"/>
                  <a:gd name="T46" fmla="*/ 46 w 142"/>
                  <a:gd name="T47" fmla="*/ 30 h 138"/>
                  <a:gd name="T48" fmla="*/ 44 w 142"/>
                  <a:gd name="T49" fmla="*/ 30 h 138"/>
                  <a:gd name="T50" fmla="*/ 40 w 142"/>
                  <a:gd name="T51" fmla="*/ 34 h 138"/>
                  <a:gd name="T52" fmla="*/ 38 w 142"/>
                  <a:gd name="T53" fmla="*/ 38 h 138"/>
                  <a:gd name="T54" fmla="*/ 36 w 142"/>
                  <a:gd name="T55" fmla="*/ 42 h 138"/>
                  <a:gd name="T56" fmla="*/ 34 w 142"/>
                  <a:gd name="T57" fmla="*/ 46 h 138"/>
                  <a:gd name="T58" fmla="*/ 32 w 142"/>
                  <a:gd name="T59" fmla="*/ 52 h 138"/>
                  <a:gd name="T60" fmla="*/ 28 w 142"/>
                  <a:gd name="T61" fmla="*/ 54 h 138"/>
                  <a:gd name="T62" fmla="*/ 24 w 142"/>
                  <a:gd name="T63" fmla="*/ 54 h 138"/>
                  <a:gd name="T64" fmla="*/ 20 w 142"/>
                  <a:gd name="T65" fmla="*/ 56 h 138"/>
                  <a:gd name="T66" fmla="*/ 16 w 142"/>
                  <a:gd name="T67" fmla="*/ 56 h 138"/>
                  <a:gd name="T68" fmla="*/ 12 w 142"/>
                  <a:gd name="T69" fmla="*/ 58 h 138"/>
                  <a:gd name="T70" fmla="*/ 4 w 142"/>
                  <a:gd name="T71" fmla="*/ 70 h 138"/>
                  <a:gd name="T72" fmla="*/ 0 w 142"/>
                  <a:gd name="T73" fmla="*/ 84 h 138"/>
                  <a:gd name="T74" fmla="*/ 0 w 142"/>
                  <a:gd name="T75" fmla="*/ 98 h 138"/>
                  <a:gd name="T76" fmla="*/ 2 w 142"/>
                  <a:gd name="T77" fmla="*/ 112 h 138"/>
                  <a:gd name="T78" fmla="*/ 6 w 142"/>
                  <a:gd name="T79" fmla="*/ 120 h 138"/>
                  <a:gd name="T80" fmla="*/ 8 w 142"/>
                  <a:gd name="T81" fmla="*/ 126 h 138"/>
                  <a:gd name="T82" fmla="*/ 12 w 142"/>
                  <a:gd name="T83" fmla="*/ 130 h 138"/>
                  <a:gd name="T84" fmla="*/ 18 w 142"/>
                  <a:gd name="T85" fmla="*/ 134 h 138"/>
                  <a:gd name="T86" fmla="*/ 24 w 142"/>
                  <a:gd name="T87" fmla="*/ 136 h 138"/>
                  <a:gd name="T88" fmla="*/ 32 w 142"/>
                  <a:gd name="T89" fmla="*/ 136 h 138"/>
                  <a:gd name="T90" fmla="*/ 50 w 142"/>
                  <a:gd name="T91" fmla="*/ 138 h 138"/>
                  <a:gd name="T92" fmla="*/ 70 w 142"/>
                  <a:gd name="T93" fmla="*/ 138 h 138"/>
                  <a:gd name="T94" fmla="*/ 64 w 142"/>
                  <a:gd name="T95" fmla="*/ 132 h 138"/>
                  <a:gd name="T96" fmla="*/ 58 w 142"/>
                  <a:gd name="T97" fmla="*/ 128 h 138"/>
                  <a:gd name="T98" fmla="*/ 52 w 142"/>
                  <a:gd name="T99"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42" h="138">
                    <a:moveTo>
                      <a:pt x="52" y="122"/>
                    </a:moveTo>
                    <a:lnTo>
                      <a:pt x="38" y="108"/>
                    </a:lnTo>
                    <a:lnTo>
                      <a:pt x="32" y="94"/>
                    </a:lnTo>
                    <a:lnTo>
                      <a:pt x="34" y="82"/>
                    </a:lnTo>
                    <a:lnTo>
                      <a:pt x="44" y="68"/>
                    </a:lnTo>
                    <a:lnTo>
                      <a:pt x="62" y="56"/>
                    </a:lnTo>
                    <a:lnTo>
                      <a:pt x="72" y="50"/>
                    </a:lnTo>
                    <a:lnTo>
                      <a:pt x="88" y="44"/>
                    </a:lnTo>
                    <a:lnTo>
                      <a:pt x="106" y="38"/>
                    </a:lnTo>
                    <a:lnTo>
                      <a:pt x="124" y="32"/>
                    </a:lnTo>
                    <a:lnTo>
                      <a:pt x="136" y="22"/>
                    </a:lnTo>
                    <a:lnTo>
                      <a:pt x="142" y="12"/>
                    </a:lnTo>
                    <a:lnTo>
                      <a:pt x="140" y="0"/>
                    </a:lnTo>
                    <a:lnTo>
                      <a:pt x="116" y="6"/>
                    </a:lnTo>
                    <a:lnTo>
                      <a:pt x="96" y="12"/>
                    </a:lnTo>
                    <a:lnTo>
                      <a:pt x="90" y="16"/>
                    </a:lnTo>
                    <a:lnTo>
                      <a:pt x="84" y="20"/>
                    </a:lnTo>
                    <a:lnTo>
                      <a:pt x="78" y="22"/>
                    </a:lnTo>
                    <a:lnTo>
                      <a:pt x="72" y="26"/>
                    </a:lnTo>
                    <a:lnTo>
                      <a:pt x="66" y="28"/>
                    </a:lnTo>
                    <a:lnTo>
                      <a:pt x="62" y="28"/>
                    </a:lnTo>
                    <a:lnTo>
                      <a:pt x="56" y="28"/>
                    </a:lnTo>
                    <a:lnTo>
                      <a:pt x="52" y="28"/>
                    </a:lnTo>
                    <a:lnTo>
                      <a:pt x="46" y="30"/>
                    </a:lnTo>
                    <a:lnTo>
                      <a:pt x="44" y="30"/>
                    </a:lnTo>
                    <a:lnTo>
                      <a:pt x="40" y="34"/>
                    </a:lnTo>
                    <a:lnTo>
                      <a:pt x="38" y="38"/>
                    </a:lnTo>
                    <a:lnTo>
                      <a:pt x="36" y="42"/>
                    </a:lnTo>
                    <a:lnTo>
                      <a:pt x="34" y="46"/>
                    </a:lnTo>
                    <a:lnTo>
                      <a:pt x="32" y="52"/>
                    </a:lnTo>
                    <a:lnTo>
                      <a:pt x="28" y="54"/>
                    </a:lnTo>
                    <a:lnTo>
                      <a:pt x="24" y="54"/>
                    </a:lnTo>
                    <a:lnTo>
                      <a:pt x="20" y="56"/>
                    </a:lnTo>
                    <a:lnTo>
                      <a:pt x="16" y="56"/>
                    </a:lnTo>
                    <a:lnTo>
                      <a:pt x="12" y="58"/>
                    </a:lnTo>
                    <a:lnTo>
                      <a:pt x="4" y="70"/>
                    </a:lnTo>
                    <a:lnTo>
                      <a:pt x="0" y="84"/>
                    </a:lnTo>
                    <a:lnTo>
                      <a:pt x="0" y="98"/>
                    </a:lnTo>
                    <a:lnTo>
                      <a:pt x="2" y="112"/>
                    </a:lnTo>
                    <a:lnTo>
                      <a:pt x="6" y="120"/>
                    </a:lnTo>
                    <a:lnTo>
                      <a:pt x="8" y="126"/>
                    </a:lnTo>
                    <a:lnTo>
                      <a:pt x="12" y="130"/>
                    </a:lnTo>
                    <a:lnTo>
                      <a:pt x="18" y="134"/>
                    </a:lnTo>
                    <a:lnTo>
                      <a:pt x="24" y="136"/>
                    </a:lnTo>
                    <a:lnTo>
                      <a:pt x="32" y="136"/>
                    </a:lnTo>
                    <a:lnTo>
                      <a:pt x="50" y="138"/>
                    </a:lnTo>
                    <a:lnTo>
                      <a:pt x="70" y="138"/>
                    </a:lnTo>
                    <a:lnTo>
                      <a:pt x="64" y="132"/>
                    </a:lnTo>
                    <a:lnTo>
                      <a:pt x="58" y="128"/>
                    </a:lnTo>
                    <a:lnTo>
                      <a:pt x="52" y="12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3" name="Freeform 39"/>
              <p:cNvSpPr>
                <a:spLocks noEditPoints="1" noChangeArrowheads="1"/>
              </p:cNvSpPr>
              <p:nvPr/>
            </p:nvSpPr>
            <p:spPr bwMode="auto">
              <a:xfrm>
                <a:off x="946" y="35"/>
                <a:ext cx="1796" cy="1416"/>
              </a:xfrm>
              <a:custGeom>
                <a:avLst/>
                <a:gdLst>
                  <a:gd name="T0" fmla="*/ 1632 w 1796"/>
                  <a:gd name="T1" fmla="*/ 152 h 1416"/>
                  <a:gd name="T2" fmla="*/ 1476 w 1796"/>
                  <a:gd name="T3" fmla="*/ 114 h 1416"/>
                  <a:gd name="T4" fmla="*/ 1368 w 1796"/>
                  <a:gd name="T5" fmla="*/ 124 h 1416"/>
                  <a:gd name="T6" fmla="*/ 1224 w 1796"/>
                  <a:gd name="T7" fmla="*/ 90 h 1416"/>
                  <a:gd name="T8" fmla="*/ 1140 w 1796"/>
                  <a:gd name="T9" fmla="*/ 88 h 1416"/>
                  <a:gd name="T10" fmla="*/ 1150 w 1796"/>
                  <a:gd name="T11" fmla="*/ 18 h 1416"/>
                  <a:gd name="T12" fmla="*/ 946 w 1796"/>
                  <a:gd name="T13" fmla="*/ 30 h 1416"/>
                  <a:gd name="T14" fmla="*/ 894 w 1796"/>
                  <a:gd name="T15" fmla="*/ 106 h 1416"/>
                  <a:gd name="T16" fmla="*/ 876 w 1796"/>
                  <a:gd name="T17" fmla="*/ 116 h 1416"/>
                  <a:gd name="T18" fmla="*/ 840 w 1796"/>
                  <a:gd name="T19" fmla="*/ 120 h 1416"/>
                  <a:gd name="T20" fmla="*/ 794 w 1796"/>
                  <a:gd name="T21" fmla="*/ 78 h 1416"/>
                  <a:gd name="T22" fmla="*/ 696 w 1796"/>
                  <a:gd name="T23" fmla="*/ 150 h 1416"/>
                  <a:gd name="T24" fmla="*/ 560 w 1796"/>
                  <a:gd name="T25" fmla="*/ 174 h 1416"/>
                  <a:gd name="T26" fmla="*/ 518 w 1796"/>
                  <a:gd name="T27" fmla="*/ 204 h 1416"/>
                  <a:gd name="T28" fmla="*/ 466 w 1796"/>
                  <a:gd name="T29" fmla="*/ 170 h 1416"/>
                  <a:gd name="T30" fmla="*/ 338 w 1796"/>
                  <a:gd name="T31" fmla="*/ 114 h 1416"/>
                  <a:gd name="T32" fmla="*/ 272 w 1796"/>
                  <a:gd name="T33" fmla="*/ 210 h 1416"/>
                  <a:gd name="T34" fmla="*/ 206 w 1796"/>
                  <a:gd name="T35" fmla="*/ 302 h 1416"/>
                  <a:gd name="T36" fmla="*/ 286 w 1796"/>
                  <a:gd name="T37" fmla="*/ 344 h 1416"/>
                  <a:gd name="T38" fmla="*/ 304 w 1796"/>
                  <a:gd name="T39" fmla="*/ 224 h 1416"/>
                  <a:gd name="T40" fmla="*/ 368 w 1796"/>
                  <a:gd name="T41" fmla="*/ 228 h 1416"/>
                  <a:gd name="T42" fmla="*/ 428 w 1796"/>
                  <a:gd name="T43" fmla="*/ 266 h 1416"/>
                  <a:gd name="T44" fmla="*/ 388 w 1796"/>
                  <a:gd name="T45" fmla="*/ 304 h 1416"/>
                  <a:gd name="T46" fmla="*/ 258 w 1796"/>
                  <a:gd name="T47" fmla="*/ 366 h 1416"/>
                  <a:gd name="T48" fmla="*/ 172 w 1796"/>
                  <a:gd name="T49" fmla="*/ 414 h 1416"/>
                  <a:gd name="T50" fmla="*/ 76 w 1796"/>
                  <a:gd name="T51" fmla="*/ 512 h 1416"/>
                  <a:gd name="T52" fmla="*/ 150 w 1796"/>
                  <a:gd name="T53" fmla="*/ 550 h 1416"/>
                  <a:gd name="T54" fmla="*/ 274 w 1796"/>
                  <a:gd name="T55" fmla="*/ 536 h 1416"/>
                  <a:gd name="T56" fmla="*/ 320 w 1796"/>
                  <a:gd name="T57" fmla="*/ 548 h 1416"/>
                  <a:gd name="T58" fmla="*/ 350 w 1796"/>
                  <a:gd name="T59" fmla="*/ 592 h 1416"/>
                  <a:gd name="T60" fmla="*/ 370 w 1796"/>
                  <a:gd name="T61" fmla="*/ 538 h 1416"/>
                  <a:gd name="T62" fmla="*/ 468 w 1796"/>
                  <a:gd name="T63" fmla="*/ 652 h 1416"/>
                  <a:gd name="T64" fmla="*/ 254 w 1796"/>
                  <a:gd name="T65" fmla="*/ 602 h 1416"/>
                  <a:gd name="T66" fmla="*/ 84 w 1796"/>
                  <a:gd name="T67" fmla="*/ 638 h 1416"/>
                  <a:gd name="T68" fmla="*/ 64 w 1796"/>
                  <a:gd name="T69" fmla="*/ 960 h 1416"/>
                  <a:gd name="T70" fmla="*/ 230 w 1796"/>
                  <a:gd name="T71" fmla="*/ 972 h 1416"/>
                  <a:gd name="T72" fmla="*/ 290 w 1796"/>
                  <a:gd name="T73" fmla="*/ 1284 h 1416"/>
                  <a:gd name="T74" fmla="*/ 458 w 1796"/>
                  <a:gd name="T75" fmla="*/ 1292 h 1416"/>
                  <a:gd name="T76" fmla="*/ 530 w 1796"/>
                  <a:gd name="T77" fmla="*/ 1020 h 1416"/>
                  <a:gd name="T78" fmla="*/ 528 w 1796"/>
                  <a:gd name="T79" fmla="*/ 870 h 1416"/>
                  <a:gd name="T80" fmla="*/ 520 w 1796"/>
                  <a:gd name="T81" fmla="*/ 794 h 1416"/>
                  <a:gd name="T82" fmla="*/ 656 w 1796"/>
                  <a:gd name="T83" fmla="*/ 720 h 1416"/>
                  <a:gd name="T84" fmla="*/ 630 w 1796"/>
                  <a:gd name="T85" fmla="*/ 710 h 1416"/>
                  <a:gd name="T86" fmla="*/ 772 w 1796"/>
                  <a:gd name="T87" fmla="*/ 760 h 1416"/>
                  <a:gd name="T88" fmla="*/ 858 w 1796"/>
                  <a:gd name="T89" fmla="*/ 916 h 1416"/>
                  <a:gd name="T90" fmla="*/ 938 w 1796"/>
                  <a:gd name="T91" fmla="*/ 772 h 1416"/>
                  <a:gd name="T92" fmla="*/ 1004 w 1796"/>
                  <a:gd name="T93" fmla="*/ 834 h 1416"/>
                  <a:gd name="T94" fmla="*/ 1064 w 1796"/>
                  <a:gd name="T95" fmla="*/ 994 h 1416"/>
                  <a:gd name="T96" fmla="*/ 1118 w 1796"/>
                  <a:gd name="T97" fmla="*/ 862 h 1416"/>
                  <a:gd name="T98" fmla="*/ 1148 w 1796"/>
                  <a:gd name="T99" fmla="*/ 786 h 1416"/>
                  <a:gd name="T100" fmla="*/ 1232 w 1796"/>
                  <a:gd name="T101" fmla="*/ 588 h 1416"/>
                  <a:gd name="T102" fmla="*/ 1272 w 1796"/>
                  <a:gd name="T103" fmla="*/ 566 h 1416"/>
                  <a:gd name="T104" fmla="*/ 1300 w 1796"/>
                  <a:gd name="T105" fmla="*/ 546 h 1416"/>
                  <a:gd name="T106" fmla="*/ 1364 w 1796"/>
                  <a:gd name="T107" fmla="*/ 486 h 1416"/>
                  <a:gd name="T108" fmla="*/ 1330 w 1796"/>
                  <a:gd name="T109" fmla="*/ 366 h 1416"/>
                  <a:gd name="T110" fmla="*/ 1532 w 1796"/>
                  <a:gd name="T111" fmla="*/ 274 h 1416"/>
                  <a:gd name="T112" fmla="*/ 1552 w 1796"/>
                  <a:gd name="T113" fmla="*/ 406 h 1416"/>
                  <a:gd name="T114" fmla="*/ 1660 w 1796"/>
                  <a:gd name="T115" fmla="*/ 278 h 1416"/>
                  <a:gd name="T116" fmla="*/ 1768 w 1796"/>
                  <a:gd name="T117" fmla="*/ 206 h 1416"/>
                  <a:gd name="T118" fmla="*/ 812 w 1796"/>
                  <a:gd name="T119" fmla="*/ 188 h 1416"/>
                  <a:gd name="T120" fmla="*/ 834 w 1796"/>
                  <a:gd name="T121" fmla="*/ 162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6" h="1416">
                    <a:moveTo>
                      <a:pt x="1702" y="140"/>
                    </a:moveTo>
                    <a:lnTo>
                      <a:pt x="1696" y="138"/>
                    </a:lnTo>
                    <a:lnTo>
                      <a:pt x="1692" y="136"/>
                    </a:lnTo>
                    <a:lnTo>
                      <a:pt x="1686" y="136"/>
                    </a:lnTo>
                    <a:lnTo>
                      <a:pt x="1680" y="134"/>
                    </a:lnTo>
                    <a:lnTo>
                      <a:pt x="1676" y="134"/>
                    </a:lnTo>
                    <a:lnTo>
                      <a:pt x="1672" y="134"/>
                    </a:lnTo>
                    <a:lnTo>
                      <a:pt x="1668" y="138"/>
                    </a:lnTo>
                    <a:lnTo>
                      <a:pt x="1666" y="140"/>
                    </a:lnTo>
                    <a:lnTo>
                      <a:pt x="1666" y="144"/>
                    </a:lnTo>
                    <a:lnTo>
                      <a:pt x="1666" y="148"/>
                    </a:lnTo>
                    <a:lnTo>
                      <a:pt x="1666" y="150"/>
                    </a:lnTo>
                    <a:lnTo>
                      <a:pt x="1664" y="154"/>
                    </a:lnTo>
                    <a:lnTo>
                      <a:pt x="1664" y="156"/>
                    </a:lnTo>
                    <a:lnTo>
                      <a:pt x="1660" y="158"/>
                    </a:lnTo>
                    <a:lnTo>
                      <a:pt x="1654" y="160"/>
                    </a:lnTo>
                    <a:lnTo>
                      <a:pt x="1648" y="160"/>
                    </a:lnTo>
                    <a:lnTo>
                      <a:pt x="1642" y="158"/>
                    </a:lnTo>
                    <a:lnTo>
                      <a:pt x="1638" y="154"/>
                    </a:lnTo>
                    <a:lnTo>
                      <a:pt x="1632" y="152"/>
                    </a:lnTo>
                    <a:lnTo>
                      <a:pt x="1628" y="148"/>
                    </a:lnTo>
                    <a:lnTo>
                      <a:pt x="1622" y="146"/>
                    </a:lnTo>
                    <a:lnTo>
                      <a:pt x="1604" y="146"/>
                    </a:lnTo>
                    <a:lnTo>
                      <a:pt x="1590" y="152"/>
                    </a:lnTo>
                    <a:lnTo>
                      <a:pt x="1588" y="150"/>
                    </a:lnTo>
                    <a:lnTo>
                      <a:pt x="1584" y="146"/>
                    </a:lnTo>
                    <a:lnTo>
                      <a:pt x="1582" y="144"/>
                    </a:lnTo>
                    <a:lnTo>
                      <a:pt x="1580" y="140"/>
                    </a:lnTo>
                    <a:lnTo>
                      <a:pt x="1580" y="146"/>
                    </a:lnTo>
                    <a:lnTo>
                      <a:pt x="1580" y="154"/>
                    </a:lnTo>
                    <a:lnTo>
                      <a:pt x="1580" y="160"/>
                    </a:lnTo>
                    <a:lnTo>
                      <a:pt x="1570" y="146"/>
                    </a:lnTo>
                    <a:lnTo>
                      <a:pt x="1566" y="136"/>
                    </a:lnTo>
                    <a:lnTo>
                      <a:pt x="1560" y="128"/>
                    </a:lnTo>
                    <a:lnTo>
                      <a:pt x="1552" y="122"/>
                    </a:lnTo>
                    <a:lnTo>
                      <a:pt x="1536" y="118"/>
                    </a:lnTo>
                    <a:lnTo>
                      <a:pt x="1520" y="118"/>
                    </a:lnTo>
                    <a:lnTo>
                      <a:pt x="1504" y="120"/>
                    </a:lnTo>
                    <a:lnTo>
                      <a:pt x="1488" y="118"/>
                    </a:lnTo>
                    <a:lnTo>
                      <a:pt x="1476" y="114"/>
                    </a:lnTo>
                    <a:lnTo>
                      <a:pt x="1470" y="102"/>
                    </a:lnTo>
                    <a:lnTo>
                      <a:pt x="1472" y="100"/>
                    </a:lnTo>
                    <a:lnTo>
                      <a:pt x="1474" y="98"/>
                    </a:lnTo>
                    <a:lnTo>
                      <a:pt x="1476" y="96"/>
                    </a:lnTo>
                    <a:lnTo>
                      <a:pt x="1462" y="98"/>
                    </a:lnTo>
                    <a:lnTo>
                      <a:pt x="1450" y="108"/>
                    </a:lnTo>
                    <a:lnTo>
                      <a:pt x="1442" y="118"/>
                    </a:lnTo>
                    <a:lnTo>
                      <a:pt x="1442" y="112"/>
                    </a:lnTo>
                    <a:lnTo>
                      <a:pt x="1440" y="106"/>
                    </a:lnTo>
                    <a:lnTo>
                      <a:pt x="1440" y="100"/>
                    </a:lnTo>
                    <a:lnTo>
                      <a:pt x="1428" y="98"/>
                    </a:lnTo>
                    <a:lnTo>
                      <a:pt x="1416" y="96"/>
                    </a:lnTo>
                    <a:lnTo>
                      <a:pt x="1402" y="96"/>
                    </a:lnTo>
                    <a:lnTo>
                      <a:pt x="1390" y="96"/>
                    </a:lnTo>
                    <a:lnTo>
                      <a:pt x="1380" y="98"/>
                    </a:lnTo>
                    <a:lnTo>
                      <a:pt x="1376" y="104"/>
                    </a:lnTo>
                    <a:lnTo>
                      <a:pt x="1376" y="112"/>
                    </a:lnTo>
                    <a:lnTo>
                      <a:pt x="1386" y="122"/>
                    </a:lnTo>
                    <a:lnTo>
                      <a:pt x="1374" y="126"/>
                    </a:lnTo>
                    <a:lnTo>
                      <a:pt x="1368" y="124"/>
                    </a:lnTo>
                    <a:lnTo>
                      <a:pt x="1362" y="120"/>
                    </a:lnTo>
                    <a:lnTo>
                      <a:pt x="1358" y="114"/>
                    </a:lnTo>
                    <a:lnTo>
                      <a:pt x="1354" y="106"/>
                    </a:lnTo>
                    <a:lnTo>
                      <a:pt x="1346" y="104"/>
                    </a:lnTo>
                    <a:lnTo>
                      <a:pt x="1340" y="102"/>
                    </a:lnTo>
                    <a:lnTo>
                      <a:pt x="1334" y="104"/>
                    </a:lnTo>
                    <a:lnTo>
                      <a:pt x="1330" y="106"/>
                    </a:lnTo>
                    <a:lnTo>
                      <a:pt x="1328" y="110"/>
                    </a:lnTo>
                    <a:lnTo>
                      <a:pt x="1324" y="116"/>
                    </a:lnTo>
                    <a:lnTo>
                      <a:pt x="1322" y="120"/>
                    </a:lnTo>
                    <a:lnTo>
                      <a:pt x="1320" y="126"/>
                    </a:lnTo>
                    <a:lnTo>
                      <a:pt x="1318" y="130"/>
                    </a:lnTo>
                    <a:lnTo>
                      <a:pt x="1296" y="116"/>
                    </a:lnTo>
                    <a:lnTo>
                      <a:pt x="1274" y="104"/>
                    </a:lnTo>
                    <a:lnTo>
                      <a:pt x="1248" y="94"/>
                    </a:lnTo>
                    <a:lnTo>
                      <a:pt x="1242" y="92"/>
                    </a:lnTo>
                    <a:lnTo>
                      <a:pt x="1238" y="94"/>
                    </a:lnTo>
                    <a:lnTo>
                      <a:pt x="1234" y="94"/>
                    </a:lnTo>
                    <a:lnTo>
                      <a:pt x="1228" y="92"/>
                    </a:lnTo>
                    <a:lnTo>
                      <a:pt x="1224" y="90"/>
                    </a:lnTo>
                    <a:lnTo>
                      <a:pt x="1222" y="86"/>
                    </a:lnTo>
                    <a:lnTo>
                      <a:pt x="1218" y="82"/>
                    </a:lnTo>
                    <a:lnTo>
                      <a:pt x="1216" y="78"/>
                    </a:lnTo>
                    <a:lnTo>
                      <a:pt x="1212" y="76"/>
                    </a:lnTo>
                    <a:lnTo>
                      <a:pt x="1206" y="76"/>
                    </a:lnTo>
                    <a:lnTo>
                      <a:pt x="1200" y="76"/>
                    </a:lnTo>
                    <a:lnTo>
                      <a:pt x="1196" y="76"/>
                    </a:lnTo>
                    <a:lnTo>
                      <a:pt x="1190" y="76"/>
                    </a:lnTo>
                    <a:lnTo>
                      <a:pt x="1186" y="74"/>
                    </a:lnTo>
                    <a:lnTo>
                      <a:pt x="1184" y="72"/>
                    </a:lnTo>
                    <a:lnTo>
                      <a:pt x="1180" y="68"/>
                    </a:lnTo>
                    <a:lnTo>
                      <a:pt x="1176" y="64"/>
                    </a:lnTo>
                    <a:lnTo>
                      <a:pt x="1172" y="62"/>
                    </a:lnTo>
                    <a:lnTo>
                      <a:pt x="1168" y="62"/>
                    </a:lnTo>
                    <a:lnTo>
                      <a:pt x="1160" y="66"/>
                    </a:lnTo>
                    <a:lnTo>
                      <a:pt x="1154" y="76"/>
                    </a:lnTo>
                    <a:lnTo>
                      <a:pt x="1152" y="86"/>
                    </a:lnTo>
                    <a:lnTo>
                      <a:pt x="1152" y="96"/>
                    </a:lnTo>
                    <a:lnTo>
                      <a:pt x="1146" y="92"/>
                    </a:lnTo>
                    <a:lnTo>
                      <a:pt x="1140" y="88"/>
                    </a:lnTo>
                    <a:lnTo>
                      <a:pt x="1136" y="82"/>
                    </a:lnTo>
                    <a:lnTo>
                      <a:pt x="1132" y="76"/>
                    </a:lnTo>
                    <a:lnTo>
                      <a:pt x="1108" y="90"/>
                    </a:lnTo>
                    <a:lnTo>
                      <a:pt x="1082" y="96"/>
                    </a:lnTo>
                    <a:lnTo>
                      <a:pt x="1084" y="90"/>
                    </a:lnTo>
                    <a:lnTo>
                      <a:pt x="1086" y="84"/>
                    </a:lnTo>
                    <a:lnTo>
                      <a:pt x="1088" y="82"/>
                    </a:lnTo>
                    <a:lnTo>
                      <a:pt x="1092" y="78"/>
                    </a:lnTo>
                    <a:lnTo>
                      <a:pt x="1096" y="76"/>
                    </a:lnTo>
                    <a:lnTo>
                      <a:pt x="1100" y="74"/>
                    </a:lnTo>
                    <a:lnTo>
                      <a:pt x="1104" y="70"/>
                    </a:lnTo>
                    <a:lnTo>
                      <a:pt x="1110" y="66"/>
                    </a:lnTo>
                    <a:lnTo>
                      <a:pt x="1114" y="60"/>
                    </a:lnTo>
                    <a:lnTo>
                      <a:pt x="1118" y="56"/>
                    </a:lnTo>
                    <a:lnTo>
                      <a:pt x="1122" y="52"/>
                    </a:lnTo>
                    <a:lnTo>
                      <a:pt x="1138" y="42"/>
                    </a:lnTo>
                    <a:lnTo>
                      <a:pt x="1154" y="38"/>
                    </a:lnTo>
                    <a:lnTo>
                      <a:pt x="1172" y="36"/>
                    </a:lnTo>
                    <a:lnTo>
                      <a:pt x="1160" y="28"/>
                    </a:lnTo>
                    <a:lnTo>
                      <a:pt x="1150" y="18"/>
                    </a:lnTo>
                    <a:lnTo>
                      <a:pt x="1138" y="12"/>
                    </a:lnTo>
                    <a:lnTo>
                      <a:pt x="1126" y="14"/>
                    </a:lnTo>
                    <a:lnTo>
                      <a:pt x="1114" y="18"/>
                    </a:lnTo>
                    <a:lnTo>
                      <a:pt x="1102" y="20"/>
                    </a:lnTo>
                    <a:lnTo>
                      <a:pt x="1094" y="14"/>
                    </a:lnTo>
                    <a:lnTo>
                      <a:pt x="1088" y="6"/>
                    </a:lnTo>
                    <a:lnTo>
                      <a:pt x="1082" y="0"/>
                    </a:lnTo>
                    <a:lnTo>
                      <a:pt x="1066" y="4"/>
                    </a:lnTo>
                    <a:lnTo>
                      <a:pt x="1052" y="12"/>
                    </a:lnTo>
                    <a:lnTo>
                      <a:pt x="1038" y="22"/>
                    </a:lnTo>
                    <a:lnTo>
                      <a:pt x="1030" y="26"/>
                    </a:lnTo>
                    <a:lnTo>
                      <a:pt x="1018" y="32"/>
                    </a:lnTo>
                    <a:lnTo>
                      <a:pt x="1006" y="40"/>
                    </a:lnTo>
                    <a:lnTo>
                      <a:pt x="1008" y="32"/>
                    </a:lnTo>
                    <a:lnTo>
                      <a:pt x="1010" y="24"/>
                    </a:lnTo>
                    <a:lnTo>
                      <a:pt x="1014" y="18"/>
                    </a:lnTo>
                    <a:lnTo>
                      <a:pt x="1000" y="18"/>
                    </a:lnTo>
                    <a:lnTo>
                      <a:pt x="980" y="20"/>
                    </a:lnTo>
                    <a:lnTo>
                      <a:pt x="962" y="24"/>
                    </a:lnTo>
                    <a:lnTo>
                      <a:pt x="946" y="30"/>
                    </a:lnTo>
                    <a:lnTo>
                      <a:pt x="932" y="36"/>
                    </a:lnTo>
                    <a:lnTo>
                      <a:pt x="916" y="38"/>
                    </a:lnTo>
                    <a:lnTo>
                      <a:pt x="918" y="42"/>
                    </a:lnTo>
                    <a:lnTo>
                      <a:pt x="922" y="46"/>
                    </a:lnTo>
                    <a:lnTo>
                      <a:pt x="928" y="50"/>
                    </a:lnTo>
                    <a:lnTo>
                      <a:pt x="932" y="52"/>
                    </a:lnTo>
                    <a:lnTo>
                      <a:pt x="938" y="54"/>
                    </a:lnTo>
                    <a:lnTo>
                      <a:pt x="932" y="60"/>
                    </a:lnTo>
                    <a:lnTo>
                      <a:pt x="920" y="66"/>
                    </a:lnTo>
                    <a:lnTo>
                      <a:pt x="902" y="70"/>
                    </a:lnTo>
                    <a:lnTo>
                      <a:pt x="886" y="74"/>
                    </a:lnTo>
                    <a:lnTo>
                      <a:pt x="876" y="80"/>
                    </a:lnTo>
                    <a:lnTo>
                      <a:pt x="880" y="82"/>
                    </a:lnTo>
                    <a:lnTo>
                      <a:pt x="884" y="84"/>
                    </a:lnTo>
                    <a:lnTo>
                      <a:pt x="890" y="88"/>
                    </a:lnTo>
                    <a:lnTo>
                      <a:pt x="894" y="90"/>
                    </a:lnTo>
                    <a:lnTo>
                      <a:pt x="896" y="94"/>
                    </a:lnTo>
                    <a:lnTo>
                      <a:pt x="898" y="98"/>
                    </a:lnTo>
                    <a:lnTo>
                      <a:pt x="898" y="102"/>
                    </a:lnTo>
                    <a:lnTo>
                      <a:pt x="894" y="106"/>
                    </a:lnTo>
                    <a:lnTo>
                      <a:pt x="886" y="110"/>
                    </a:lnTo>
                    <a:lnTo>
                      <a:pt x="888" y="114"/>
                    </a:lnTo>
                    <a:lnTo>
                      <a:pt x="890" y="120"/>
                    </a:lnTo>
                    <a:lnTo>
                      <a:pt x="894" y="124"/>
                    </a:lnTo>
                    <a:lnTo>
                      <a:pt x="898" y="126"/>
                    </a:lnTo>
                    <a:lnTo>
                      <a:pt x="902" y="128"/>
                    </a:lnTo>
                    <a:lnTo>
                      <a:pt x="904" y="134"/>
                    </a:lnTo>
                    <a:lnTo>
                      <a:pt x="902" y="140"/>
                    </a:lnTo>
                    <a:lnTo>
                      <a:pt x="900" y="144"/>
                    </a:lnTo>
                    <a:lnTo>
                      <a:pt x="896" y="146"/>
                    </a:lnTo>
                    <a:lnTo>
                      <a:pt x="892" y="146"/>
                    </a:lnTo>
                    <a:lnTo>
                      <a:pt x="888" y="146"/>
                    </a:lnTo>
                    <a:lnTo>
                      <a:pt x="884" y="144"/>
                    </a:lnTo>
                    <a:lnTo>
                      <a:pt x="878" y="140"/>
                    </a:lnTo>
                    <a:lnTo>
                      <a:pt x="874" y="136"/>
                    </a:lnTo>
                    <a:lnTo>
                      <a:pt x="872" y="132"/>
                    </a:lnTo>
                    <a:lnTo>
                      <a:pt x="870" y="126"/>
                    </a:lnTo>
                    <a:lnTo>
                      <a:pt x="872" y="122"/>
                    </a:lnTo>
                    <a:lnTo>
                      <a:pt x="872" y="118"/>
                    </a:lnTo>
                    <a:lnTo>
                      <a:pt x="876" y="116"/>
                    </a:lnTo>
                    <a:lnTo>
                      <a:pt x="878" y="114"/>
                    </a:lnTo>
                    <a:lnTo>
                      <a:pt x="880" y="112"/>
                    </a:lnTo>
                    <a:lnTo>
                      <a:pt x="880" y="108"/>
                    </a:lnTo>
                    <a:lnTo>
                      <a:pt x="880" y="104"/>
                    </a:lnTo>
                    <a:lnTo>
                      <a:pt x="876" y="100"/>
                    </a:lnTo>
                    <a:lnTo>
                      <a:pt x="870" y="96"/>
                    </a:lnTo>
                    <a:lnTo>
                      <a:pt x="864" y="94"/>
                    </a:lnTo>
                    <a:lnTo>
                      <a:pt x="858" y="92"/>
                    </a:lnTo>
                    <a:lnTo>
                      <a:pt x="852" y="90"/>
                    </a:lnTo>
                    <a:lnTo>
                      <a:pt x="852" y="92"/>
                    </a:lnTo>
                    <a:lnTo>
                      <a:pt x="850" y="96"/>
                    </a:lnTo>
                    <a:lnTo>
                      <a:pt x="848" y="100"/>
                    </a:lnTo>
                    <a:lnTo>
                      <a:pt x="848" y="104"/>
                    </a:lnTo>
                    <a:lnTo>
                      <a:pt x="844" y="104"/>
                    </a:lnTo>
                    <a:lnTo>
                      <a:pt x="842" y="102"/>
                    </a:lnTo>
                    <a:lnTo>
                      <a:pt x="846" y="106"/>
                    </a:lnTo>
                    <a:lnTo>
                      <a:pt x="850" y="108"/>
                    </a:lnTo>
                    <a:lnTo>
                      <a:pt x="850" y="114"/>
                    </a:lnTo>
                    <a:lnTo>
                      <a:pt x="850" y="118"/>
                    </a:lnTo>
                    <a:lnTo>
                      <a:pt x="840" y="120"/>
                    </a:lnTo>
                    <a:lnTo>
                      <a:pt x="830" y="118"/>
                    </a:lnTo>
                    <a:lnTo>
                      <a:pt x="822" y="114"/>
                    </a:lnTo>
                    <a:lnTo>
                      <a:pt x="816" y="108"/>
                    </a:lnTo>
                    <a:lnTo>
                      <a:pt x="816" y="104"/>
                    </a:lnTo>
                    <a:lnTo>
                      <a:pt x="816" y="102"/>
                    </a:lnTo>
                    <a:lnTo>
                      <a:pt x="818" y="98"/>
                    </a:lnTo>
                    <a:lnTo>
                      <a:pt x="820" y="96"/>
                    </a:lnTo>
                    <a:lnTo>
                      <a:pt x="822" y="92"/>
                    </a:lnTo>
                    <a:lnTo>
                      <a:pt x="824" y="88"/>
                    </a:lnTo>
                    <a:lnTo>
                      <a:pt x="824" y="86"/>
                    </a:lnTo>
                    <a:lnTo>
                      <a:pt x="824" y="82"/>
                    </a:lnTo>
                    <a:lnTo>
                      <a:pt x="822" y="82"/>
                    </a:lnTo>
                    <a:lnTo>
                      <a:pt x="818" y="80"/>
                    </a:lnTo>
                    <a:lnTo>
                      <a:pt x="812" y="80"/>
                    </a:lnTo>
                    <a:lnTo>
                      <a:pt x="806" y="100"/>
                    </a:lnTo>
                    <a:lnTo>
                      <a:pt x="804" y="126"/>
                    </a:lnTo>
                    <a:lnTo>
                      <a:pt x="796" y="114"/>
                    </a:lnTo>
                    <a:lnTo>
                      <a:pt x="792" y="100"/>
                    </a:lnTo>
                    <a:lnTo>
                      <a:pt x="790" y="90"/>
                    </a:lnTo>
                    <a:lnTo>
                      <a:pt x="794" y="78"/>
                    </a:lnTo>
                    <a:lnTo>
                      <a:pt x="780" y="76"/>
                    </a:lnTo>
                    <a:lnTo>
                      <a:pt x="768" y="82"/>
                    </a:lnTo>
                    <a:lnTo>
                      <a:pt x="760" y="92"/>
                    </a:lnTo>
                    <a:lnTo>
                      <a:pt x="754" y="106"/>
                    </a:lnTo>
                    <a:lnTo>
                      <a:pt x="752" y="120"/>
                    </a:lnTo>
                    <a:lnTo>
                      <a:pt x="754" y="128"/>
                    </a:lnTo>
                    <a:lnTo>
                      <a:pt x="760" y="138"/>
                    </a:lnTo>
                    <a:lnTo>
                      <a:pt x="764" y="148"/>
                    </a:lnTo>
                    <a:lnTo>
                      <a:pt x="766" y="156"/>
                    </a:lnTo>
                    <a:lnTo>
                      <a:pt x="762" y="164"/>
                    </a:lnTo>
                    <a:lnTo>
                      <a:pt x="750" y="166"/>
                    </a:lnTo>
                    <a:lnTo>
                      <a:pt x="740" y="160"/>
                    </a:lnTo>
                    <a:lnTo>
                      <a:pt x="730" y="150"/>
                    </a:lnTo>
                    <a:lnTo>
                      <a:pt x="722" y="142"/>
                    </a:lnTo>
                    <a:lnTo>
                      <a:pt x="712" y="138"/>
                    </a:lnTo>
                    <a:lnTo>
                      <a:pt x="704" y="136"/>
                    </a:lnTo>
                    <a:lnTo>
                      <a:pt x="694" y="136"/>
                    </a:lnTo>
                    <a:lnTo>
                      <a:pt x="696" y="140"/>
                    </a:lnTo>
                    <a:lnTo>
                      <a:pt x="696" y="144"/>
                    </a:lnTo>
                    <a:lnTo>
                      <a:pt x="696" y="150"/>
                    </a:lnTo>
                    <a:lnTo>
                      <a:pt x="692" y="158"/>
                    </a:lnTo>
                    <a:lnTo>
                      <a:pt x="684" y="162"/>
                    </a:lnTo>
                    <a:lnTo>
                      <a:pt x="678" y="160"/>
                    </a:lnTo>
                    <a:lnTo>
                      <a:pt x="668" y="156"/>
                    </a:lnTo>
                    <a:lnTo>
                      <a:pt x="660" y="152"/>
                    </a:lnTo>
                    <a:lnTo>
                      <a:pt x="652" y="150"/>
                    </a:lnTo>
                    <a:lnTo>
                      <a:pt x="646" y="152"/>
                    </a:lnTo>
                    <a:lnTo>
                      <a:pt x="638" y="154"/>
                    </a:lnTo>
                    <a:lnTo>
                      <a:pt x="632" y="158"/>
                    </a:lnTo>
                    <a:lnTo>
                      <a:pt x="626" y="162"/>
                    </a:lnTo>
                    <a:lnTo>
                      <a:pt x="628" y="158"/>
                    </a:lnTo>
                    <a:lnTo>
                      <a:pt x="630" y="152"/>
                    </a:lnTo>
                    <a:lnTo>
                      <a:pt x="634" y="148"/>
                    </a:lnTo>
                    <a:lnTo>
                      <a:pt x="618" y="150"/>
                    </a:lnTo>
                    <a:lnTo>
                      <a:pt x="604" y="160"/>
                    </a:lnTo>
                    <a:lnTo>
                      <a:pt x="588" y="174"/>
                    </a:lnTo>
                    <a:lnTo>
                      <a:pt x="572" y="186"/>
                    </a:lnTo>
                    <a:lnTo>
                      <a:pt x="558" y="188"/>
                    </a:lnTo>
                    <a:lnTo>
                      <a:pt x="558" y="182"/>
                    </a:lnTo>
                    <a:lnTo>
                      <a:pt x="560" y="174"/>
                    </a:lnTo>
                    <a:lnTo>
                      <a:pt x="566" y="168"/>
                    </a:lnTo>
                    <a:lnTo>
                      <a:pt x="562" y="162"/>
                    </a:lnTo>
                    <a:lnTo>
                      <a:pt x="558" y="160"/>
                    </a:lnTo>
                    <a:lnTo>
                      <a:pt x="552" y="158"/>
                    </a:lnTo>
                    <a:lnTo>
                      <a:pt x="546" y="158"/>
                    </a:lnTo>
                    <a:lnTo>
                      <a:pt x="544" y="164"/>
                    </a:lnTo>
                    <a:lnTo>
                      <a:pt x="542" y="170"/>
                    </a:lnTo>
                    <a:lnTo>
                      <a:pt x="542" y="174"/>
                    </a:lnTo>
                    <a:lnTo>
                      <a:pt x="540" y="180"/>
                    </a:lnTo>
                    <a:lnTo>
                      <a:pt x="538" y="184"/>
                    </a:lnTo>
                    <a:lnTo>
                      <a:pt x="534" y="188"/>
                    </a:lnTo>
                    <a:lnTo>
                      <a:pt x="536" y="192"/>
                    </a:lnTo>
                    <a:lnTo>
                      <a:pt x="536" y="196"/>
                    </a:lnTo>
                    <a:lnTo>
                      <a:pt x="534" y="198"/>
                    </a:lnTo>
                    <a:lnTo>
                      <a:pt x="530" y="200"/>
                    </a:lnTo>
                    <a:lnTo>
                      <a:pt x="526" y="200"/>
                    </a:lnTo>
                    <a:lnTo>
                      <a:pt x="522" y="200"/>
                    </a:lnTo>
                    <a:lnTo>
                      <a:pt x="518" y="198"/>
                    </a:lnTo>
                    <a:lnTo>
                      <a:pt x="514" y="196"/>
                    </a:lnTo>
                    <a:lnTo>
                      <a:pt x="518" y="204"/>
                    </a:lnTo>
                    <a:lnTo>
                      <a:pt x="518" y="212"/>
                    </a:lnTo>
                    <a:lnTo>
                      <a:pt x="518" y="220"/>
                    </a:lnTo>
                    <a:lnTo>
                      <a:pt x="512" y="222"/>
                    </a:lnTo>
                    <a:lnTo>
                      <a:pt x="506" y="222"/>
                    </a:lnTo>
                    <a:lnTo>
                      <a:pt x="502" y="220"/>
                    </a:lnTo>
                    <a:lnTo>
                      <a:pt x="500" y="218"/>
                    </a:lnTo>
                    <a:lnTo>
                      <a:pt x="500" y="214"/>
                    </a:lnTo>
                    <a:lnTo>
                      <a:pt x="498" y="210"/>
                    </a:lnTo>
                    <a:lnTo>
                      <a:pt x="498" y="206"/>
                    </a:lnTo>
                    <a:lnTo>
                      <a:pt x="496" y="202"/>
                    </a:lnTo>
                    <a:lnTo>
                      <a:pt x="494" y="196"/>
                    </a:lnTo>
                    <a:lnTo>
                      <a:pt x="486" y="204"/>
                    </a:lnTo>
                    <a:lnTo>
                      <a:pt x="476" y="212"/>
                    </a:lnTo>
                    <a:lnTo>
                      <a:pt x="466" y="218"/>
                    </a:lnTo>
                    <a:lnTo>
                      <a:pt x="466" y="206"/>
                    </a:lnTo>
                    <a:lnTo>
                      <a:pt x="462" y="196"/>
                    </a:lnTo>
                    <a:lnTo>
                      <a:pt x="456" y="188"/>
                    </a:lnTo>
                    <a:lnTo>
                      <a:pt x="450" y="180"/>
                    </a:lnTo>
                    <a:lnTo>
                      <a:pt x="444" y="170"/>
                    </a:lnTo>
                    <a:lnTo>
                      <a:pt x="466" y="170"/>
                    </a:lnTo>
                    <a:lnTo>
                      <a:pt x="488" y="174"/>
                    </a:lnTo>
                    <a:lnTo>
                      <a:pt x="510" y="176"/>
                    </a:lnTo>
                    <a:lnTo>
                      <a:pt x="494" y="150"/>
                    </a:lnTo>
                    <a:lnTo>
                      <a:pt x="474" y="134"/>
                    </a:lnTo>
                    <a:lnTo>
                      <a:pt x="448" y="128"/>
                    </a:lnTo>
                    <a:lnTo>
                      <a:pt x="420" y="130"/>
                    </a:lnTo>
                    <a:lnTo>
                      <a:pt x="422" y="126"/>
                    </a:lnTo>
                    <a:lnTo>
                      <a:pt x="424" y="122"/>
                    </a:lnTo>
                    <a:lnTo>
                      <a:pt x="426" y="118"/>
                    </a:lnTo>
                    <a:lnTo>
                      <a:pt x="428" y="114"/>
                    </a:lnTo>
                    <a:lnTo>
                      <a:pt x="418" y="106"/>
                    </a:lnTo>
                    <a:lnTo>
                      <a:pt x="408" y="106"/>
                    </a:lnTo>
                    <a:lnTo>
                      <a:pt x="398" y="112"/>
                    </a:lnTo>
                    <a:lnTo>
                      <a:pt x="388" y="118"/>
                    </a:lnTo>
                    <a:lnTo>
                      <a:pt x="378" y="120"/>
                    </a:lnTo>
                    <a:lnTo>
                      <a:pt x="366" y="120"/>
                    </a:lnTo>
                    <a:lnTo>
                      <a:pt x="360" y="116"/>
                    </a:lnTo>
                    <a:lnTo>
                      <a:pt x="356" y="112"/>
                    </a:lnTo>
                    <a:lnTo>
                      <a:pt x="350" y="110"/>
                    </a:lnTo>
                    <a:lnTo>
                      <a:pt x="338" y="114"/>
                    </a:lnTo>
                    <a:lnTo>
                      <a:pt x="332" y="118"/>
                    </a:lnTo>
                    <a:lnTo>
                      <a:pt x="326" y="122"/>
                    </a:lnTo>
                    <a:lnTo>
                      <a:pt x="320" y="128"/>
                    </a:lnTo>
                    <a:lnTo>
                      <a:pt x="316" y="134"/>
                    </a:lnTo>
                    <a:lnTo>
                      <a:pt x="314" y="140"/>
                    </a:lnTo>
                    <a:lnTo>
                      <a:pt x="312" y="146"/>
                    </a:lnTo>
                    <a:lnTo>
                      <a:pt x="312" y="150"/>
                    </a:lnTo>
                    <a:lnTo>
                      <a:pt x="312" y="156"/>
                    </a:lnTo>
                    <a:lnTo>
                      <a:pt x="312" y="160"/>
                    </a:lnTo>
                    <a:lnTo>
                      <a:pt x="308" y="166"/>
                    </a:lnTo>
                    <a:lnTo>
                      <a:pt x="302" y="168"/>
                    </a:lnTo>
                    <a:lnTo>
                      <a:pt x="298" y="172"/>
                    </a:lnTo>
                    <a:lnTo>
                      <a:pt x="292" y="174"/>
                    </a:lnTo>
                    <a:lnTo>
                      <a:pt x="288" y="176"/>
                    </a:lnTo>
                    <a:lnTo>
                      <a:pt x="282" y="180"/>
                    </a:lnTo>
                    <a:lnTo>
                      <a:pt x="278" y="184"/>
                    </a:lnTo>
                    <a:lnTo>
                      <a:pt x="274" y="190"/>
                    </a:lnTo>
                    <a:lnTo>
                      <a:pt x="272" y="194"/>
                    </a:lnTo>
                    <a:lnTo>
                      <a:pt x="272" y="200"/>
                    </a:lnTo>
                    <a:lnTo>
                      <a:pt x="272" y="210"/>
                    </a:lnTo>
                    <a:lnTo>
                      <a:pt x="260" y="214"/>
                    </a:lnTo>
                    <a:lnTo>
                      <a:pt x="250" y="220"/>
                    </a:lnTo>
                    <a:lnTo>
                      <a:pt x="242" y="228"/>
                    </a:lnTo>
                    <a:lnTo>
                      <a:pt x="232" y="234"/>
                    </a:lnTo>
                    <a:lnTo>
                      <a:pt x="220" y="234"/>
                    </a:lnTo>
                    <a:lnTo>
                      <a:pt x="220" y="240"/>
                    </a:lnTo>
                    <a:lnTo>
                      <a:pt x="220" y="246"/>
                    </a:lnTo>
                    <a:lnTo>
                      <a:pt x="222" y="252"/>
                    </a:lnTo>
                    <a:lnTo>
                      <a:pt x="220" y="260"/>
                    </a:lnTo>
                    <a:lnTo>
                      <a:pt x="220" y="264"/>
                    </a:lnTo>
                    <a:lnTo>
                      <a:pt x="216" y="268"/>
                    </a:lnTo>
                    <a:lnTo>
                      <a:pt x="212" y="272"/>
                    </a:lnTo>
                    <a:lnTo>
                      <a:pt x="208" y="276"/>
                    </a:lnTo>
                    <a:lnTo>
                      <a:pt x="204" y="278"/>
                    </a:lnTo>
                    <a:lnTo>
                      <a:pt x="200" y="282"/>
                    </a:lnTo>
                    <a:lnTo>
                      <a:pt x="198" y="288"/>
                    </a:lnTo>
                    <a:lnTo>
                      <a:pt x="198" y="292"/>
                    </a:lnTo>
                    <a:lnTo>
                      <a:pt x="200" y="296"/>
                    </a:lnTo>
                    <a:lnTo>
                      <a:pt x="202" y="300"/>
                    </a:lnTo>
                    <a:lnTo>
                      <a:pt x="206" y="302"/>
                    </a:lnTo>
                    <a:lnTo>
                      <a:pt x="210" y="304"/>
                    </a:lnTo>
                    <a:lnTo>
                      <a:pt x="214" y="306"/>
                    </a:lnTo>
                    <a:lnTo>
                      <a:pt x="218" y="308"/>
                    </a:lnTo>
                    <a:lnTo>
                      <a:pt x="220" y="310"/>
                    </a:lnTo>
                    <a:lnTo>
                      <a:pt x="220" y="314"/>
                    </a:lnTo>
                    <a:lnTo>
                      <a:pt x="220" y="318"/>
                    </a:lnTo>
                    <a:lnTo>
                      <a:pt x="240" y="302"/>
                    </a:lnTo>
                    <a:lnTo>
                      <a:pt x="262" y="290"/>
                    </a:lnTo>
                    <a:lnTo>
                      <a:pt x="286" y="286"/>
                    </a:lnTo>
                    <a:lnTo>
                      <a:pt x="286" y="298"/>
                    </a:lnTo>
                    <a:lnTo>
                      <a:pt x="282" y="306"/>
                    </a:lnTo>
                    <a:lnTo>
                      <a:pt x="272" y="310"/>
                    </a:lnTo>
                    <a:lnTo>
                      <a:pt x="262" y="310"/>
                    </a:lnTo>
                    <a:lnTo>
                      <a:pt x="252" y="306"/>
                    </a:lnTo>
                    <a:lnTo>
                      <a:pt x="252" y="316"/>
                    </a:lnTo>
                    <a:lnTo>
                      <a:pt x="258" y="324"/>
                    </a:lnTo>
                    <a:lnTo>
                      <a:pt x="266" y="328"/>
                    </a:lnTo>
                    <a:lnTo>
                      <a:pt x="272" y="334"/>
                    </a:lnTo>
                    <a:lnTo>
                      <a:pt x="274" y="344"/>
                    </a:lnTo>
                    <a:lnTo>
                      <a:pt x="286" y="344"/>
                    </a:lnTo>
                    <a:lnTo>
                      <a:pt x="296" y="340"/>
                    </a:lnTo>
                    <a:lnTo>
                      <a:pt x="302" y="332"/>
                    </a:lnTo>
                    <a:lnTo>
                      <a:pt x="304" y="324"/>
                    </a:lnTo>
                    <a:lnTo>
                      <a:pt x="300" y="316"/>
                    </a:lnTo>
                    <a:lnTo>
                      <a:pt x="290" y="310"/>
                    </a:lnTo>
                    <a:lnTo>
                      <a:pt x="298" y="306"/>
                    </a:lnTo>
                    <a:lnTo>
                      <a:pt x="308" y="304"/>
                    </a:lnTo>
                    <a:lnTo>
                      <a:pt x="318" y="300"/>
                    </a:lnTo>
                    <a:lnTo>
                      <a:pt x="328" y="298"/>
                    </a:lnTo>
                    <a:lnTo>
                      <a:pt x="334" y="290"/>
                    </a:lnTo>
                    <a:lnTo>
                      <a:pt x="334" y="278"/>
                    </a:lnTo>
                    <a:lnTo>
                      <a:pt x="316" y="276"/>
                    </a:lnTo>
                    <a:lnTo>
                      <a:pt x="308" y="272"/>
                    </a:lnTo>
                    <a:lnTo>
                      <a:pt x="306" y="264"/>
                    </a:lnTo>
                    <a:lnTo>
                      <a:pt x="310" y="254"/>
                    </a:lnTo>
                    <a:lnTo>
                      <a:pt x="314" y="242"/>
                    </a:lnTo>
                    <a:lnTo>
                      <a:pt x="320" y="228"/>
                    </a:lnTo>
                    <a:lnTo>
                      <a:pt x="314" y="226"/>
                    </a:lnTo>
                    <a:lnTo>
                      <a:pt x="310" y="224"/>
                    </a:lnTo>
                    <a:lnTo>
                      <a:pt x="304" y="224"/>
                    </a:lnTo>
                    <a:lnTo>
                      <a:pt x="316" y="222"/>
                    </a:lnTo>
                    <a:lnTo>
                      <a:pt x="326" y="220"/>
                    </a:lnTo>
                    <a:lnTo>
                      <a:pt x="336" y="222"/>
                    </a:lnTo>
                    <a:lnTo>
                      <a:pt x="344" y="220"/>
                    </a:lnTo>
                    <a:lnTo>
                      <a:pt x="352" y="216"/>
                    </a:lnTo>
                    <a:lnTo>
                      <a:pt x="356" y="208"/>
                    </a:lnTo>
                    <a:lnTo>
                      <a:pt x="356" y="194"/>
                    </a:lnTo>
                    <a:lnTo>
                      <a:pt x="362" y="194"/>
                    </a:lnTo>
                    <a:lnTo>
                      <a:pt x="368" y="194"/>
                    </a:lnTo>
                    <a:lnTo>
                      <a:pt x="374" y="194"/>
                    </a:lnTo>
                    <a:lnTo>
                      <a:pt x="378" y="194"/>
                    </a:lnTo>
                    <a:lnTo>
                      <a:pt x="380" y="194"/>
                    </a:lnTo>
                    <a:lnTo>
                      <a:pt x="382" y="196"/>
                    </a:lnTo>
                    <a:lnTo>
                      <a:pt x="384" y="200"/>
                    </a:lnTo>
                    <a:lnTo>
                      <a:pt x="384" y="206"/>
                    </a:lnTo>
                    <a:lnTo>
                      <a:pt x="382" y="210"/>
                    </a:lnTo>
                    <a:lnTo>
                      <a:pt x="378" y="214"/>
                    </a:lnTo>
                    <a:lnTo>
                      <a:pt x="376" y="218"/>
                    </a:lnTo>
                    <a:lnTo>
                      <a:pt x="372" y="222"/>
                    </a:lnTo>
                    <a:lnTo>
                      <a:pt x="368" y="228"/>
                    </a:lnTo>
                    <a:lnTo>
                      <a:pt x="366" y="230"/>
                    </a:lnTo>
                    <a:lnTo>
                      <a:pt x="364" y="232"/>
                    </a:lnTo>
                    <a:lnTo>
                      <a:pt x="362" y="234"/>
                    </a:lnTo>
                    <a:lnTo>
                      <a:pt x="360" y="238"/>
                    </a:lnTo>
                    <a:lnTo>
                      <a:pt x="358" y="240"/>
                    </a:lnTo>
                    <a:lnTo>
                      <a:pt x="356" y="242"/>
                    </a:lnTo>
                    <a:lnTo>
                      <a:pt x="356" y="244"/>
                    </a:lnTo>
                    <a:lnTo>
                      <a:pt x="356" y="262"/>
                    </a:lnTo>
                    <a:lnTo>
                      <a:pt x="362" y="274"/>
                    </a:lnTo>
                    <a:lnTo>
                      <a:pt x="374" y="280"/>
                    </a:lnTo>
                    <a:lnTo>
                      <a:pt x="388" y="276"/>
                    </a:lnTo>
                    <a:lnTo>
                      <a:pt x="404" y="266"/>
                    </a:lnTo>
                    <a:lnTo>
                      <a:pt x="408" y="270"/>
                    </a:lnTo>
                    <a:lnTo>
                      <a:pt x="414" y="274"/>
                    </a:lnTo>
                    <a:lnTo>
                      <a:pt x="420" y="276"/>
                    </a:lnTo>
                    <a:lnTo>
                      <a:pt x="424" y="278"/>
                    </a:lnTo>
                    <a:lnTo>
                      <a:pt x="432" y="278"/>
                    </a:lnTo>
                    <a:lnTo>
                      <a:pt x="432" y="274"/>
                    </a:lnTo>
                    <a:lnTo>
                      <a:pt x="430" y="270"/>
                    </a:lnTo>
                    <a:lnTo>
                      <a:pt x="428" y="266"/>
                    </a:lnTo>
                    <a:lnTo>
                      <a:pt x="426" y="262"/>
                    </a:lnTo>
                    <a:lnTo>
                      <a:pt x="424" y="258"/>
                    </a:lnTo>
                    <a:lnTo>
                      <a:pt x="424" y="254"/>
                    </a:lnTo>
                    <a:lnTo>
                      <a:pt x="426" y="250"/>
                    </a:lnTo>
                    <a:lnTo>
                      <a:pt x="428" y="246"/>
                    </a:lnTo>
                    <a:lnTo>
                      <a:pt x="434" y="246"/>
                    </a:lnTo>
                    <a:lnTo>
                      <a:pt x="438" y="246"/>
                    </a:lnTo>
                    <a:lnTo>
                      <a:pt x="444" y="250"/>
                    </a:lnTo>
                    <a:lnTo>
                      <a:pt x="448" y="254"/>
                    </a:lnTo>
                    <a:lnTo>
                      <a:pt x="450" y="260"/>
                    </a:lnTo>
                    <a:lnTo>
                      <a:pt x="452" y="264"/>
                    </a:lnTo>
                    <a:lnTo>
                      <a:pt x="452" y="268"/>
                    </a:lnTo>
                    <a:lnTo>
                      <a:pt x="448" y="280"/>
                    </a:lnTo>
                    <a:lnTo>
                      <a:pt x="438" y="286"/>
                    </a:lnTo>
                    <a:lnTo>
                      <a:pt x="424" y="290"/>
                    </a:lnTo>
                    <a:lnTo>
                      <a:pt x="408" y="292"/>
                    </a:lnTo>
                    <a:lnTo>
                      <a:pt x="396" y="294"/>
                    </a:lnTo>
                    <a:lnTo>
                      <a:pt x="396" y="298"/>
                    </a:lnTo>
                    <a:lnTo>
                      <a:pt x="398" y="302"/>
                    </a:lnTo>
                    <a:lnTo>
                      <a:pt x="388" y="304"/>
                    </a:lnTo>
                    <a:lnTo>
                      <a:pt x="376" y="306"/>
                    </a:lnTo>
                    <a:lnTo>
                      <a:pt x="366" y="306"/>
                    </a:lnTo>
                    <a:lnTo>
                      <a:pt x="366" y="308"/>
                    </a:lnTo>
                    <a:lnTo>
                      <a:pt x="364" y="312"/>
                    </a:lnTo>
                    <a:lnTo>
                      <a:pt x="364" y="314"/>
                    </a:lnTo>
                    <a:lnTo>
                      <a:pt x="370" y="314"/>
                    </a:lnTo>
                    <a:lnTo>
                      <a:pt x="374" y="314"/>
                    </a:lnTo>
                    <a:lnTo>
                      <a:pt x="370" y="318"/>
                    </a:lnTo>
                    <a:lnTo>
                      <a:pt x="366" y="320"/>
                    </a:lnTo>
                    <a:lnTo>
                      <a:pt x="360" y="322"/>
                    </a:lnTo>
                    <a:lnTo>
                      <a:pt x="354" y="322"/>
                    </a:lnTo>
                    <a:lnTo>
                      <a:pt x="350" y="324"/>
                    </a:lnTo>
                    <a:lnTo>
                      <a:pt x="346" y="328"/>
                    </a:lnTo>
                    <a:lnTo>
                      <a:pt x="340" y="338"/>
                    </a:lnTo>
                    <a:lnTo>
                      <a:pt x="340" y="354"/>
                    </a:lnTo>
                    <a:lnTo>
                      <a:pt x="340" y="366"/>
                    </a:lnTo>
                    <a:lnTo>
                      <a:pt x="316" y="372"/>
                    </a:lnTo>
                    <a:lnTo>
                      <a:pt x="290" y="372"/>
                    </a:lnTo>
                    <a:lnTo>
                      <a:pt x="264" y="368"/>
                    </a:lnTo>
                    <a:lnTo>
                      <a:pt x="258" y="366"/>
                    </a:lnTo>
                    <a:lnTo>
                      <a:pt x="252" y="366"/>
                    </a:lnTo>
                    <a:lnTo>
                      <a:pt x="250" y="366"/>
                    </a:lnTo>
                    <a:lnTo>
                      <a:pt x="248" y="366"/>
                    </a:lnTo>
                    <a:lnTo>
                      <a:pt x="248" y="368"/>
                    </a:lnTo>
                    <a:lnTo>
                      <a:pt x="246" y="368"/>
                    </a:lnTo>
                    <a:lnTo>
                      <a:pt x="246" y="370"/>
                    </a:lnTo>
                    <a:lnTo>
                      <a:pt x="244" y="372"/>
                    </a:lnTo>
                    <a:lnTo>
                      <a:pt x="242" y="374"/>
                    </a:lnTo>
                    <a:lnTo>
                      <a:pt x="238" y="378"/>
                    </a:lnTo>
                    <a:lnTo>
                      <a:pt x="220" y="388"/>
                    </a:lnTo>
                    <a:lnTo>
                      <a:pt x="200" y="392"/>
                    </a:lnTo>
                    <a:lnTo>
                      <a:pt x="200" y="398"/>
                    </a:lnTo>
                    <a:lnTo>
                      <a:pt x="198" y="400"/>
                    </a:lnTo>
                    <a:lnTo>
                      <a:pt x="196" y="402"/>
                    </a:lnTo>
                    <a:lnTo>
                      <a:pt x="192" y="404"/>
                    </a:lnTo>
                    <a:lnTo>
                      <a:pt x="190" y="406"/>
                    </a:lnTo>
                    <a:lnTo>
                      <a:pt x="186" y="408"/>
                    </a:lnTo>
                    <a:lnTo>
                      <a:pt x="184" y="410"/>
                    </a:lnTo>
                    <a:lnTo>
                      <a:pt x="178" y="412"/>
                    </a:lnTo>
                    <a:lnTo>
                      <a:pt x="172" y="414"/>
                    </a:lnTo>
                    <a:lnTo>
                      <a:pt x="166" y="414"/>
                    </a:lnTo>
                    <a:lnTo>
                      <a:pt x="166" y="418"/>
                    </a:lnTo>
                    <a:lnTo>
                      <a:pt x="166" y="424"/>
                    </a:lnTo>
                    <a:lnTo>
                      <a:pt x="164" y="428"/>
                    </a:lnTo>
                    <a:lnTo>
                      <a:pt x="156" y="434"/>
                    </a:lnTo>
                    <a:lnTo>
                      <a:pt x="144" y="440"/>
                    </a:lnTo>
                    <a:lnTo>
                      <a:pt x="130" y="444"/>
                    </a:lnTo>
                    <a:lnTo>
                      <a:pt x="120" y="450"/>
                    </a:lnTo>
                    <a:lnTo>
                      <a:pt x="134" y="458"/>
                    </a:lnTo>
                    <a:lnTo>
                      <a:pt x="146" y="468"/>
                    </a:lnTo>
                    <a:lnTo>
                      <a:pt x="154" y="480"/>
                    </a:lnTo>
                    <a:lnTo>
                      <a:pt x="156" y="492"/>
                    </a:lnTo>
                    <a:lnTo>
                      <a:pt x="152" y="506"/>
                    </a:lnTo>
                    <a:lnTo>
                      <a:pt x="138" y="516"/>
                    </a:lnTo>
                    <a:lnTo>
                      <a:pt x="126" y="520"/>
                    </a:lnTo>
                    <a:lnTo>
                      <a:pt x="114" y="516"/>
                    </a:lnTo>
                    <a:lnTo>
                      <a:pt x="102" y="512"/>
                    </a:lnTo>
                    <a:lnTo>
                      <a:pt x="92" y="508"/>
                    </a:lnTo>
                    <a:lnTo>
                      <a:pt x="82" y="506"/>
                    </a:lnTo>
                    <a:lnTo>
                      <a:pt x="76" y="512"/>
                    </a:lnTo>
                    <a:lnTo>
                      <a:pt x="74" y="516"/>
                    </a:lnTo>
                    <a:lnTo>
                      <a:pt x="74" y="522"/>
                    </a:lnTo>
                    <a:lnTo>
                      <a:pt x="76" y="526"/>
                    </a:lnTo>
                    <a:lnTo>
                      <a:pt x="78" y="530"/>
                    </a:lnTo>
                    <a:lnTo>
                      <a:pt x="82" y="534"/>
                    </a:lnTo>
                    <a:lnTo>
                      <a:pt x="82" y="538"/>
                    </a:lnTo>
                    <a:lnTo>
                      <a:pt x="82" y="544"/>
                    </a:lnTo>
                    <a:lnTo>
                      <a:pt x="80" y="550"/>
                    </a:lnTo>
                    <a:lnTo>
                      <a:pt x="78" y="554"/>
                    </a:lnTo>
                    <a:lnTo>
                      <a:pt x="76" y="560"/>
                    </a:lnTo>
                    <a:lnTo>
                      <a:pt x="76" y="564"/>
                    </a:lnTo>
                    <a:lnTo>
                      <a:pt x="76" y="580"/>
                    </a:lnTo>
                    <a:lnTo>
                      <a:pt x="82" y="588"/>
                    </a:lnTo>
                    <a:lnTo>
                      <a:pt x="90" y="590"/>
                    </a:lnTo>
                    <a:lnTo>
                      <a:pt x="100" y="588"/>
                    </a:lnTo>
                    <a:lnTo>
                      <a:pt x="112" y="582"/>
                    </a:lnTo>
                    <a:lnTo>
                      <a:pt x="124" y="574"/>
                    </a:lnTo>
                    <a:lnTo>
                      <a:pt x="134" y="566"/>
                    </a:lnTo>
                    <a:lnTo>
                      <a:pt x="144" y="556"/>
                    </a:lnTo>
                    <a:lnTo>
                      <a:pt x="150" y="550"/>
                    </a:lnTo>
                    <a:lnTo>
                      <a:pt x="160" y="536"/>
                    </a:lnTo>
                    <a:lnTo>
                      <a:pt x="168" y="518"/>
                    </a:lnTo>
                    <a:lnTo>
                      <a:pt x="176" y="508"/>
                    </a:lnTo>
                    <a:lnTo>
                      <a:pt x="188" y="502"/>
                    </a:lnTo>
                    <a:lnTo>
                      <a:pt x="200" y="502"/>
                    </a:lnTo>
                    <a:lnTo>
                      <a:pt x="212" y="500"/>
                    </a:lnTo>
                    <a:lnTo>
                      <a:pt x="222" y="490"/>
                    </a:lnTo>
                    <a:lnTo>
                      <a:pt x="226" y="494"/>
                    </a:lnTo>
                    <a:lnTo>
                      <a:pt x="230" y="498"/>
                    </a:lnTo>
                    <a:lnTo>
                      <a:pt x="234" y="500"/>
                    </a:lnTo>
                    <a:lnTo>
                      <a:pt x="240" y="500"/>
                    </a:lnTo>
                    <a:lnTo>
                      <a:pt x="244" y="502"/>
                    </a:lnTo>
                    <a:lnTo>
                      <a:pt x="248" y="506"/>
                    </a:lnTo>
                    <a:lnTo>
                      <a:pt x="252" y="512"/>
                    </a:lnTo>
                    <a:lnTo>
                      <a:pt x="256" y="516"/>
                    </a:lnTo>
                    <a:lnTo>
                      <a:pt x="258" y="522"/>
                    </a:lnTo>
                    <a:lnTo>
                      <a:pt x="262" y="528"/>
                    </a:lnTo>
                    <a:lnTo>
                      <a:pt x="266" y="530"/>
                    </a:lnTo>
                    <a:lnTo>
                      <a:pt x="270" y="534"/>
                    </a:lnTo>
                    <a:lnTo>
                      <a:pt x="274" y="536"/>
                    </a:lnTo>
                    <a:lnTo>
                      <a:pt x="278" y="538"/>
                    </a:lnTo>
                    <a:lnTo>
                      <a:pt x="282" y="542"/>
                    </a:lnTo>
                    <a:lnTo>
                      <a:pt x="286" y="548"/>
                    </a:lnTo>
                    <a:lnTo>
                      <a:pt x="288" y="554"/>
                    </a:lnTo>
                    <a:lnTo>
                      <a:pt x="290" y="562"/>
                    </a:lnTo>
                    <a:lnTo>
                      <a:pt x="290" y="572"/>
                    </a:lnTo>
                    <a:lnTo>
                      <a:pt x="272" y="576"/>
                    </a:lnTo>
                    <a:lnTo>
                      <a:pt x="254" y="580"/>
                    </a:lnTo>
                    <a:lnTo>
                      <a:pt x="268" y="588"/>
                    </a:lnTo>
                    <a:lnTo>
                      <a:pt x="282" y="594"/>
                    </a:lnTo>
                    <a:lnTo>
                      <a:pt x="298" y="598"/>
                    </a:lnTo>
                    <a:lnTo>
                      <a:pt x="310" y="596"/>
                    </a:lnTo>
                    <a:lnTo>
                      <a:pt x="314" y="590"/>
                    </a:lnTo>
                    <a:lnTo>
                      <a:pt x="314" y="582"/>
                    </a:lnTo>
                    <a:lnTo>
                      <a:pt x="308" y="572"/>
                    </a:lnTo>
                    <a:lnTo>
                      <a:pt x="304" y="564"/>
                    </a:lnTo>
                    <a:lnTo>
                      <a:pt x="300" y="554"/>
                    </a:lnTo>
                    <a:lnTo>
                      <a:pt x="306" y="552"/>
                    </a:lnTo>
                    <a:lnTo>
                      <a:pt x="312" y="550"/>
                    </a:lnTo>
                    <a:lnTo>
                      <a:pt x="320" y="548"/>
                    </a:lnTo>
                    <a:lnTo>
                      <a:pt x="304" y="538"/>
                    </a:lnTo>
                    <a:lnTo>
                      <a:pt x="288" y="524"/>
                    </a:lnTo>
                    <a:lnTo>
                      <a:pt x="270" y="510"/>
                    </a:lnTo>
                    <a:lnTo>
                      <a:pt x="252" y="500"/>
                    </a:lnTo>
                    <a:lnTo>
                      <a:pt x="234" y="496"/>
                    </a:lnTo>
                    <a:lnTo>
                      <a:pt x="250" y="492"/>
                    </a:lnTo>
                    <a:lnTo>
                      <a:pt x="266" y="488"/>
                    </a:lnTo>
                    <a:lnTo>
                      <a:pt x="280" y="484"/>
                    </a:lnTo>
                    <a:lnTo>
                      <a:pt x="292" y="474"/>
                    </a:lnTo>
                    <a:lnTo>
                      <a:pt x="298" y="488"/>
                    </a:lnTo>
                    <a:lnTo>
                      <a:pt x="306" y="500"/>
                    </a:lnTo>
                    <a:lnTo>
                      <a:pt x="316" y="512"/>
                    </a:lnTo>
                    <a:lnTo>
                      <a:pt x="322" y="520"/>
                    </a:lnTo>
                    <a:lnTo>
                      <a:pt x="330" y="526"/>
                    </a:lnTo>
                    <a:lnTo>
                      <a:pt x="336" y="532"/>
                    </a:lnTo>
                    <a:lnTo>
                      <a:pt x="340" y="542"/>
                    </a:lnTo>
                    <a:lnTo>
                      <a:pt x="348" y="558"/>
                    </a:lnTo>
                    <a:lnTo>
                      <a:pt x="350" y="574"/>
                    </a:lnTo>
                    <a:lnTo>
                      <a:pt x="346" y="592"/>
                    </a:lnTo>
                    <a:lnTo>
                      <a:pt x="350" y="592"/>
                    </a:lnTo>
                    <a:lnTo>
                      <a:pt x="356" y="592"/>
                    </a:lnTo>
                    <a:lnTo>
                      <a:pt x="362" y="592"/>
                    </a:lnTo>
                    <a:lnTo>
                      <a:pt x="368" y="592"/>
                    </a:lnTo>
                    <a:lnTo>
                      <a:pt x="372" y="590"/>
                    </a:lnTo>
                    <a:lnTo>
                      <a:pt x="378" y="586"/>
                    </a:lnTo>
                    <a:lnTo>
                      <a:pt x="380" y="584"/>
                    </a:lnTo>
                    <a:lnTo>
                      <a:pt x="380" y="580"/>
                    </a:lnTo>
                    <a:lnTo>
                      <a:pt x="378" y="578"/>
                    </a:lnTo>
                    <a:lnTo>
                      <a:pt x="376" y="576"/>
                    </a:lnTo>
                    <a:lnTo>
                      <a:pt x="374" y="572"/>
                    </a:lnTo>
                    <a:lnTo>
                      <a:pt x="372" y="568"/>
                    </a:lnTo>
                    <a:lnTo>
                      <a:pt x="370" y="566"/>
                    </a:lnTo>
                    <a:lnTo>
                      <a:pt x="368" y="562"/>
                    </a:lnTo>
                    <a:lnTo>
                      <a:pt x="364" y="560"/>
                    </a:lnTo>
                    <a:lnTo>
                      <a:pt x="362" y="556"/>
                    </a:lnTo>
                    <a:lnTo>
                      <a:pt x="360" y="552"/>
                    </a:lnTo>
                    <a:lnTo>
                      <a:pt x="360" y="548"/>
                    </a:lnTo>
                    <a:lnTo>
                      <a:pt x="362" y="544"/>
                    </a:lnTo>
                    <a:lnTo>
                      <a:pt x="366" y="540"/>
                    </a:lnTo>
                    <a:lnTo>
                      <a:pt x="370" y="538"/>
                    </a:lnTo>
                    <a:lnTo>
                      <a:pt x="376" y="536"/>
                    </a:lnTo>
                    <a:lnTo>
                      <a:pt x="382" y="538"/>
                    </a:lnTo>
                    <a:lnTo>
                      <a:pt x="388" y="540"/>
                    </a:lnTo>
                    <a:lnTo>
                      <a:pt x="398" y="548"/>
                    </a:lnTo>
                    <a:lnTo>
                      <a:pt x="400" y="560"/>
                    </a:lnTo>
                    <a:lnTo>
                      <a:pt x="400" y="574"/>
                    </a:lnTo>
                    <a:lnTo>
                      <a:pt x="402" y="586"/>
                    </a:lnTo>
                    <a:lnTo>
                      <a:pt x="404" y="596"/>
                    </a:lnTo>
                    <a:lnTo>
                      <a:pt x="414" y="604"/>
                    </a:lnTo>
                    <a:lnTo>
                      <a:pt x="426" y="606"/>
                    </a:lnTo>
                    <a:lnTo>
                      <a:pt x="438" y="604"/>
                    </a:lnTo>
                    <a:lnTo>
                      <a:pt x="448" y="600"/>
                    </a:lnTo>
                    <a:lnTo>
                      <a:pt x="458" y="602"/>
                    </a:lnTo>
                    <a:lnTo>
                      <a:pt x="466" y="610"/>
                    </a:lnTo>
                    <a:lnTo>
                      <a:pt x="470" y="608"/>
                    </a:lnTo>
                    <a:lnTo>
                      <a:pt x="474" y="606"/>
                    </a:lnTo>
                    <a:lnTo>
                      <a:pt x="478" y="604"/>
                    </a:lnTo>
                    <a:lnTo>
                      <a:pt x="484" y="620"/>
                    </a:lnTo>
                    <a:lnTo>
                      <a:pt x="478" y="638"/>
                    </a:lnTo>
                    <a:lnTo>
                      <a:pt x="468" y="652"/>
                    </a:lnTo>
                    <a:lnTo>
                      <a:pt x="452" y="664"/>
                    </a:lnTo>
                    <a:lnTo>
                      <a:pt x="438" y="672"/>
                    </a:lnTo>
                    <a:lnTo>
                      <a:pt x="420" y="674"/>
                    </a:lnTo>
                    <a:lnTo>
                      <a:pt x="404" y="672"/>
                    </a:lnTo>
                    <a:lnTo>
                      <a:pt x="390" y="666"/>
                    </a:lnTo>
                    <a:lnTo>
                      <a:pt x="376" y="660"/>
                    </a:lnTo>
                    <a:lnTo>
                      <a:pt x="362" y="654"/>
                    </a:lnTo>
                    <a:lnTo>
                      <a:pt x="346" y="654"/>
                    </a:lnTo>
                    <a:lnTo>
                      <a:pt x="342" y="664"/>
                    </a:lnTo>
                    <a:lnTo>
                      <a:pt x="332" y="668"/>
                    </a:lnTo>
                    <a:lnTo>
                      <a:pt x="320" y="666"/>
                    </a:lnTo>
                    <a:lnTo>
                      <a:pt x="306" y="662"/>
                    </a:lnTo>
                    <a:lnTo>
                      <a:pt x="290" y="656"/>
                    </a:lnTo>
                    <a:lnTo>
                      <a:pt x="276" y="648"/>
                    </a:lnTo>
                    <a:lnTo>
                      <a:pt x="264" y="644"/>
                    </a:lnTo>
                    <a:lnTo>
                      <a:pt x="254" y="642"/>
                    </a:lnTo>
                    <a:lnTo>
                      <a:pt x="250" y="622"/>
                    </a:lnTo>
                    <a:lnTo>
                      <a:pt x="252" y="604"/>
                    </a:lnTo>
                    <a:lnTo>
                      <a:pt x="254" y="608"/>
                    </a:lnTo>
                    <a:lnTo>
                      <a:pt x="254" y="602"/>
                    </a:lnTo>
                    <a:lnTo>
                      <a:pt x="254" y="598"/>
                    </a:lnTo>
                    <a:lnTo>
                      <a:pt x="254" y="592"/>
                    </a:lnTo>
                    <a:lnTo>
                      <a:pt x="236" y="590"/>
                    </a:lnTo>
                    <a:lnTo>
                      <a:pt x="214" y="590"/>
                    </a:lnTo>
                    <a:lnTo>
                      <a:pt x="194" y="590"/>
                    </a:lnTo>
                    <a:lnTo>
                      <a:pt x="174" y="592"/>
                    </a:lnTo>
                    <a:lnTo>
                      <a:pt x="162" y="594"/>
                    </a:lnTo>
                    <a:lnTo>
                      <a:pt x="156" y="596"/>
                    </a:lnTo>
                    <a:lnTo>
                      <a:pt x="148" y="602"/>
                    </a:lnTo>
                    <a:lnTo>
                      <a:pt x="140" y="606"/>
                    </a:lnTo>
                    <a:lnTo>
                      <a:pt x="126" y="608"/>
                    </a:lnTo>
                    <a:lnTo>
                      <a:pt x="114" y="604"/>
                    </a:lnTo>
                    <a:lnTo>
                      <a:pt x="104" y="606"/>
                    </a:lnTo>
                    <a:lnTo>
                      <a:pt x="102" y="608"/>
                    </a:lnTo>
                    <a:lnTo>
                      <a:pt x="98" y="612"/>
                    </a:lnTo>
                    <a:lnTo>
                      <a:pt x="96" y="618"/>
                    </a:lnTo>
                    <a:lnTo>
                      <a:pt x="92" y="624"/>
                    </a:lnTo>
                    <a:lnTo>
                      <a:pt x="90" y="628"/>
                    </a:lnTo>
                    <a:lnTo>
                      <a:pt x="88" y="632"/>
                    </a:lnTo>
                    <a:lnTo>
                      <a:pt x="84" y="638"/>
                    </a:lnTo>
                    <a:lnTo>
                      <a:pt x="78" y="642"/>
                    </a:lnTo>
                    <a:lnTo>
                      <a:pt x="74" y="646"/>
                    </a:lnTo>
                    <a:lnTo>
                      <a:pt x="72" y="652"/>
                    </a:lnTo>
                    <a:lnTo>
                      <a:pt x="68" y="658"/>
                    </a:lnTo>
                    <a:lnTo>
                      <a:pt x="58" y="676"/>
                    </a:lnTo>
                    <a:lnTo>
                      <a:pt x="46" y="690"/>
                    </a:lnTo>
                    <a:lnTo>
                      <a:pt x="32" y="708"/>
                    </a:lnTo>
                    <a:lnTo>
                      <a:pt x="20" y="726"/>
                    </a:lnTo>
                    <a:lnTo>
                      <a:pt x="8" y="746"/>
                    </a:lnTo>
                    <a:lnTo>
                      <a:pt x="2" y="766"/>
                    </a:lnTo>
                    <a:lnTo>
                      <a:pt x="2" y="790"/>
                    </a:lnTo>
                    <a:lnTo>
                      <a:pt x="4" y="812"/>
                    </a:lnTo>
                    <a:lnTo>
                      <a:pt x="4" y="832"/>
                    </a:lnTo>
                    <a:lnTo>
                      <a:pt x="2" y="848"/>
                    </a:lnTo>
                    <a:lnTo>
                      <a:pt x="0" y="864"/>
                    </a:lnTo>
                    <a:lnTo>
                      <a:pt x="4" y="880"/>
                    </a:lnTo>
                    <a:lnTo>
                      <a:pt x="16" y="898"/>
                    </a:lnTo>
                    <a:lnTo>
                      <a:pt x="30" y="920"/>
                    </a:lnTo>
                    <a:lnTo>
                      <a:pt x="48" y="942"/>
                    </a:lnTo>
                    <a:lnTo>
                      <a:pt x="64" y="960"/>
                    </a:lnTo>
                    <a:lnTo>
                      <a:pt x="80" y="972"/>
                    </a:lnTo>
                    <a:lnTo>
                      <a:pt x="96" y="978"/>
                    </a:lnTo>
                    <a:lnTo>
                      <a:pt x="112" y="982"/>
                    </a:lnTo>
                    <a:lnTo>
                      <a:pt x="126" y="978"/>
                    </a:lnTo>
                    <a:lnTo>
                      <a:pt x="130" y="976"/>
                    </a:lnTo>
                    <a:lnTo>
                      <a:pt x="132" y="972"/>
                    </a:lnTo>
                    <a:lnTo>
                      <a:pt x="134" y="968"/>
                    </a:lnTo>
                    <a:lnTo>
                      <a:pt x="138" y="962"/>
                    </a:lnTo>
                    <a:lnTo>
                      <a:pt x="140" y="960"/>
                    </a:lnTo>
                    <a:lnTo>
                      <a:pt x="146" y="958"/>
                    </a:lnTo>
                    <a:lnTo>
                      <a:pt x="150" y="958"/>
                    </a:lnTo>
                    <a:lnTo>
                      <a:pt x="156" y="958"/>
                    </a:lnTo>
                    <a:lnTo>
                      <a:pt x="162" y="958"/>
                    </a:lnTo>
                    <a:lnTo>
                      <a:pt x="174" y="952"/>
                    </a:lnTo>
                    <a:lnTo>
                      <a:pt x="186" y="944"/>
                    </a:lnTo>
                    <a:lnTo>
                      <a:pt x="198" y="942"/>
                    </a:lnTo>
                    <a:lnTo>
                      <a:pt x="210" y="948"/>
                    </a:lnTo>
                    <a:lnTo>
                      <a:pt x="218" y="962"/>
                    </a:lnTo>
                    <a:lnTo>
                      <a:pt x="220" y="976"/>
                    </a:lnTo>
                    <a:lnTo>
                      <a:pt x="230" y="972"/>
                    </a:lnTo>
                    <a:lnTo>
                      <a:pt x="240" y="968"/>
                    </a:lnTo>
                    <a:lnTo>
                      <a:pt x="250" y="960"/>
                    </a:lnTo>
                    <a:lnTo>
                      <a:pt x="250" y="980"/>
                    </a:lnTo>
                    <a:lnTo>
                      <a:pt x="250" y="998"/>
                    </a:lnTo>
                    <a:lnTo>
                      <a:pt x="246" y="1018"/>
                    </a:lnTo>
                    <a:lnTo>
                      <a:pt x="244" y="1032"/>
                    </a:lnTo>
                    <a:lnTo>
                      <a:pt x="248" y="1044"/>
                    </a:lnTo>
                    <a:lnTo>
                      <a:pt x="254" y="1056"/>
                    </a:lnTo>
                    <a:lnTo>
                      <a:pt x="264" y="1072"/>
                    </a:lnTo>
                    <a:lnTo>
                      <a:pt x="270" y="1086"/>
                    </a:lnTo>
                    <a:lnTo>
                      <a:pt x="272" y="1096"/>
                    </a:lnTo>
                    <a:lnTo>
                      <a:pt x="270" y="1108"/>
                    </a:lnTo>
                    <a:lnTo>
                      <a:pt x="268" y="1120"/>
                    </a:lnTo>
                    <a:lnTo>
                      <a:pt x="268" y="1134"/>
                    </a:lnTo>
                    <a:lnTo>
                      <a:pt x="270" y="1154"/>
                    </a:lnTo>
                    <a:lnTo>
                      <a:pt x="272" y="1174"/>
                    </a:lnTo>
                    <a:lnTo>
                      <a:pt x="270" y="1194"/>
                    </a:lnTo>
                    <a:lnTo>
                      <a:pt x="272" y="1222"/>
                    </a:lnTo>
                    <a:lnTo>
                      <a:pt x="280" y="1254"/>
                    </a:lnTo>
                    <a:lnTo>
                      <a:pt x="290" y="1284"/>
                    </a:lnTo>
                    <a:lnTo>
                      <a:pt x="300" y="1314"/>
                    </a:lnTo>
                    <a:lnTo>
                      <a:pt x="310" y="1346"/>
                    </a:lnTo>
                    <a:lnTo>
                      <a:pt x="318" y="1380"/>
                    </a:lnTo>
                    <a:lnTo>
                      <a:pt x="322" y="1416"/>
                    </a:lnTo>
                    <a:lnTo>
                      <a:pt x="346" y="1412"/>
                    </a:lnTo>
                    <a:lnTo>
                      <a:pt x="366" y="1404"/>
                    </a:lnTo>
                    <a:lnTo>
                      <a:pt x="382" y="1394"/>
                    </a:lnTo>
                    <a:lnTo>
                      <a:pt x="400" y="1382"/>
                    </a:lnTo>
                    <a:lnTo>
                      <a:pt x="418" y="1370"/>
                    </a:lnTo>
                    <a:lnTo>
                      <a:pt x="424" y="1366"/>
                    </a:lnTo>
                    <a:lnTo>
                      <a:pt x="430" y="1364"/>
                    </a:lnTo>
                    <a:lnTo>
                      <a:pt x="436" y="1360"/>
                    </a:lnTo>
                    <a:lnTo>
                      <a:pt x="440" y="1358"/>
                    </a:lnTo>
                    <a:lnTo>
                      <a:pt x="442" y="1354"/>
                    </a:lnTo>
                    <a:lnTo>
                      <a:pt x="446" y="1350"/>
                    </a:lnTo>
                    <a:lnTo>
                      <a:pt x="448" y="1342"/>
                    </a:lnTo>
                    <a:lnTo>
                      <a:pt x="448" y="1326"/>
                    </a:lnTo>
                    <a:lnTo>
                      <a:pt x="446" y="1310"/>
                    </a:lnTo>
                    <a:lnTo>
                      <a:pt x="446" y="1294"/>
                    </a:lnTo>
                    <a:lnTo>
                      <a:pt x="458" y="1292"/>
                    </a:lnTo>
                    <a:lnTo>
                      <a:pt x="466" y="1286"/>
                    </a:lnTo>
                    <a:lnTo>
                      <a:pt x="468" y="1276"/>
                    </a:lnTo>
                    <a:lnTo>
                      <a:pt x="468" y="1264"/>
                    </a:lnTo>
                    <a:lnTo>
                      <a:pt x="466" y="1252"/>
                    </a:lnTo>
                    <a:lnTo>
                      <a:pt x="466" y="1240"/>
                    </a:lnTo>
                    <a:lnTo>
                      <a:pt x="468" y="1224"/>
                    </a:lnTo>
                    <a:lnTo>
                      <a:pt x="476" y="1214"/>
                    </a:lnTo>
                    <a:lnTo>
                      <a:pt x="486" y="1208"/>
                    </a:lnTo>
                    <a:lnTo>
                      <a:pt x="496" y="1204"/>
                    </a:lnTo>
                    <a:lnTo>
                      <a:pt x="508" y="1200"/>
                    </a:lnTo>
                    <a:lnTo>
                      <a:pt x="518" y="1192"/>
                    </a:lnTo>
                    <a:lnTo>
                      <a:pt x="526" y="1180"/>
                    </a:lnTo>
                    <a:lnTo>
                      <a:pt x="530" y="1160"/>
                    </a:lnTo>
                    <a:lnTo>
                      <a:pt x="526" y="1140"/>
                    </a:lnTo>
                    <a:lnTo>
                      <a:pt x="518" y="1118"/>
                    </a:lnTo>
                    <a:lnTo>
                      <a:pt x="508" y="1096"/>
                    </a:lnTo>
                    <a:lnTo>
                      <a:pt x="504" y="1076"/>
                    </a:lnTo>
                    <a:lnTo>
                      <a:pt x="506" y="1056"/>
                    </a:lnTo>
                    <a:lnTo>
                      <a:pt x="516" y="1038"/>
                    </a:lnTo>
                    <a:lnTo>
                      <a:pt x="530" y="1020"/>
                    </a:lnTo>
                    <a:lnTo>
                      <a:pt x="548" y="1002"/>
                    </a:lnTo>
                    <a:lnTo>
                      <a:pt x="564" y="986"/>
                    </a:lnTo>
                    <a:lnTo>
                      <a:pt x="580" y="970"/>
                    </a:lnTo>
                    <a:lnTo>
                      <a:pt x="586" y="960"/>
                    </a:lnTo>
                    <a:lnTo>
                      <a:pt x="596" y="948"/>
                    </a:lnTo>
                    <a:lnTo>
                      <a:pt x="606" y="932"/>
                    </a:lnTo>
                    <a:lnTo>
                      <a:pt x="616" y="918"/>
                    </a:lnTo>
                    <a:lnTo>
                      <a:pt x="620" y="904"/>
                    </a:lnTo>
                    <a:lnTo>
                      <a:pt x="618" y="892"/>
                    </a:lnTo>
                    <a:lnTo>
                      <a:pt x="608" y="884"/>
                    </a:lnTo>
                    <a:lnTo>
                      <a:pt x="594" y="882"/>
                    </a:lnTo>
                    <a:lnTo>
                      <a:pt x="580" y="886"/>
                    </a:lnTo>
                    <a:lnTo>
                      <a:pt x="564" y="892"/>
                    </a:lnTo>
                    <a:lnTo>
                      <a:pt x="550" y="894"/>
                    </a:lnTo>
                    <a:lnTo>
                      <a:pt x="536" y="890"/>
                    </a:lnTo>
                    <a:lnTo>
                      <a:pt x="534" y="888"/>
                    </a:lnTo>
                    <a:lnTo>
                      <a:pt x="532" y="884"/>
                    </a:lnTo>
                    <a:lnTo>
                      <a:pt x="530" y="878"/>
                    </a:lnTo>
                    <a:lnTo>
                      <a:pt x="530" y="874"/>
                    </a:lnTo>
                    <a:lnTo>
                      <a:pt x="528" y="870"/>
                    </a:lnTo>
                    <a:lnTo>
                      <a:pt x="524" y="862"/>
                    </a:lnTo>
                    <a:lnTo>
                      <a:pt x="518" y="856"/>
                    </a:lnTo>
                    <a:lnTo>
                      <a:pt x="514" y="850"/>
                    </a:lnTo>
                    <a:lnTo>
                      <a:pt x="504" y="830"/>
                    </a:lnTo>
                    <a:lnTo>
                      <a:pt x="496" y="810"/>
                    </a:lnTo>
                    <a:lnTo>
                      <a:pt x="488" y="794"/>
                    </a:lnTo>
                    <a:lnTo>
                      <a:pt x="478" y="780"/>
                    </a:lnTo>
                    <a:lnTo>
                      <a:pt x="468" y="766"/>
                    </a:lnTo>
                    <a:lnTo>
                      <a:pt x="462" y="742"/>
                    </a:lnTo>
                    <a:lnTo>
                      <a:pt x="456" y="718"/>
                    </a:lnTo>
                    <a:lnTo>
                      <a:pt x="446" y="694"/>
                    </a:lnTo>
                    <a:lnTo>
                      <a:pt x="458" y="688"/>
                    </a:lnTo>
                    <a:lnTo>
                      <a:pt x="468" y="690"/>
                    </a:lnTo>
                    <a:lnTo>
                      <a:pt x="474" y="698"/>
                    </a:lnTo>
                    <a:lnTo>
                      <a:pt x="480" y="708"/>
                    </a:lnTo>
                    <a:lnTo>
                      <a:pt x="484" y="720"/>
                    </a:lnTo>
                    <a:lnTo>
                      <a:pt x="502" y="750"/>
                    </a:lnTo>
                    <a:lnTo>
                      <a:pt x="518" y="780"/>
                    </a:lnTo>
                    <a:lnTo>
                      <a:pt x="520" y="788"/>
                    </a:lnTo>
                    <a:lnTo>
                      <a:pt x="520" y="794"/>
                    </a:lnTo>
                    <a:lnTo>
                      <a:pt x="520" y="800"/>
                    </a:lnTo>
                    <a:lnTo>
                      <a:pt x="522" y="806"/>
                    </a:lnTo>
                    <a:lnTo>
                      <a:pt x="524" y="810"/>
                    </a:lnTo>
                    <a:lnTo>
                      <a:pt x="526" y="814"/>
                    </a:lnTo>
                    <a:lnTo>
                      <a:pt x="528" y="818"/>
                    </a:lnTo>
                    <a:lnTo>
                      <a:pt x="532" y="824"/>
                    </a:lnTo>
                    <a:lnTo>
                      <a:pt x="540" y="850"/>
                    </a:lnTo>
                    <a:lnTo>
                      <a:pt x="548" y="876"/>
                    </a:lnTo>
                    <a:lnTo>
                      <a:pt x="590" y="856"/>
                    </a:lnTo>
                    <a:lnTo>
                      <a:pt x="634" y="830"/>
                    </a:lnTo>
                    <a:lnTo>
                      <a:pt x="672" y="800"/>
                    </a:lnTo>
                    <a:lnTo>
                      <a:pt x="684" y="790"/>
                    </a:lnTo>
                    <a:lnTo>
                      <a:pt x="692" y="778"/>
                    </a:lnTo>
                    <a:lnTo>
                      <a:pt x="694" y="766"/>
                    </a:lnTo>
                    <a:lnTo>
                      <a:pt x="686" y="752"/>
                    </a:lnTo>
                    <a:lnTo>
                      <a:pt x="678" y="746"/>
                    </a:lnTo>
                    <a:lnTo>
                      <a:pt x="670" y="742"/>
                    </a:lnTo>
                    <a:lnTo>
                      <a:pt x="664" y="740"/>
                    </a:lnTo>
                    <a:lnTo>
                      <a:pt x="660" y="732"/>
                    </a:lnTo>
                    <a:lnTo>
                      <a:pt x="656" y="720"/>
                    </a:lnTo>
                    <a:lnTo>
                      <a:pt x="652" y="718"/>
                    </a:lnTo>
                    <a:lnTo>
                      <a:pt x="646" y="718"/>
                    </a:lnTo>
                    <a:lnTo>
                      <a:pt x="644" y="718"/>
                    </a:lnTo>
                    <a:lnTo>
                      <a:pt x="642" y="720"/>
                    </a:lnTo>
                    <a:lnTo>
                      <a:pt x="638" y="724"/>
                    </a:lnTo>
                    <a:lnTo>
                      <a:pt x="636" y="728"/>
                    </a:lnTo>
                    <a:lnTo>
                      <a:pt x="634" y="732"/>
                    </a:lnTo>
                    <a:lnTo>
                      <a:pt x="632" y="734"/>
                    </a:lnTo>
                    <a:lnTo>
                      <a:pt x="630" y="738"/>
                    </a:lnTo>
                    <a:lnTo>
                      <a:pt x="626" y="740"/>
                    </a:lnTo>
                    <a:lnTo>
                      <a:pt x="612" y="726"/>
                    </a:lnTo>
                    <a:lnTo>
                      <a:pt x="596" y="712"/>
                    </a:lnTo>
                    <a:lnTo>
                      <a:pt x="584" y="696"/>
                    </a:lnTo>
                    <a:lnTo>
                      <a:pt x="576" y="676"/>
                    </a:lnTo>
                    <a:lnTo>
                      <a:pt x="590" y="672"/>
                    </a:lnTo>
                    <a:lnTo>
                      <a:pt x="600" y="676"/>
                    </a:lnTo>
                    <a:lnTo>
                      <a:pt x="608" y="684"/>
                    </a:lnTo>
                    <a:lnTo>
                      <a:pt x="614" y="694"/>
                    </a:lnTo>
                    <a:lnTo>
                      <a:pt x="620" y="704"/>
                    </a:lnTo>
                    <a:lnTo>
                      <a:pt x="630" y="710"/>
                    </a:lnTo>
                    <a:lnTo>
                      <a:pt x="642" y="712"/>
                    </a:lnTo>
                    <a:lnTo>
                      <a:pt x="656" y="708"/>
                    </a:lnTo>
                    <a:lnTo>
                      <a:pt x="668" y="706"/>
                    </a:lnTo>
                    <a:lnTo>
                      <a:pt x="672" y="720"/>
                    </a:lnTo>
                    <a:lnTo>
                      <a:pt x="680" y="726"/>
                    </a:lnTo>
                    <a:lnTo>
                      <a:pt x="690" y="728"/>
                    </a:lnTo>
                    <a:lnTo>
                      <a:pt x="704" y="726"/>
                    </a:lnTo>
                    <a:lnTo>
                      <a:pt x="718" y="724"/>
                    </a:lnTo>
                    <a:lnTo>
                      <a:pt x="730" y="724"/>
                    </a:lnTo>
                    <a:lnTo>
                      <a:pt x="736" y="724"/>
                    </a:lnTo>
                    <a:lnTo>
                      <a:pt x="740" y="726"/>
                    </a:lnTo>
                    <a:lnTo>
                      <a:pt x="742" y="726"/>
                    </a:lnTo>
                    <a:lnTo>
                      <a:pt x="744" y="726"/>
                    </a:lnTo>
                    <a:lnTo>
                      <a:pt x="744" y="728"/>
                    </a:lnTo>
                    <a:lnTo>
                      <a:pt x="744" y="730"/>
                    </a:lnTo>
                    <a:lnTo>
                      <a:pt x="746" y="732"/>
                    </a:lnTo>
                    <a:lnTo>
                      <a:pt x="748" y="736"/>
                    </a:lnTo>
                    <a:lnTo>
                      <a:pt x="750" y="742"/>
                    </a:lnTo>
                    <a:lnTo>
                      <a:pt x="760" y="752"/>
                    </a:lnTo>
                    <a:lnTo>
                      <a:pt x="772" y="760"/>
                    </a:lnTo>
                    <a:lnTo>
                      <a:pt x="786" y="760"/>
                    </a:lnTo>
                    <a:lnTo>
                      <a:pt x="786" y="766"/>
                    </a:lnTo>
                    <a:lnTo>
                      <a:pt x="784" y="770"/>
                    </a:lnTo>
                    <a:lnTo>
                      <a:pt x="780" y="774"/>
                    </a:lnTo>
                    <a:lnTo>
                      <a:pt x="776" y="776"/>
                    </a:lnTo>
                    <a:lnTo>
                      <a:pt x="780" y="780"/>
                    </a:lnTo>
                    <a:lnTo>
                      <a:pt x="786" y="784"/>
                    </a:lnTo>
                    <a:lnTo>
                      <a:pt x="792" y="784"/>
                    </a:lnTo>
                    <a:lnTo>
                      <a:pt x="800" y="786"/>
                    </a:lnTo>
                    <a:lnTo>
                      <a:pt x="800" y="810"/>
                    </a:lnTo>
                    <a:lnTo>
                      <a:pt x="804" y="834"/>
                    </a:lnTo>
                    <a:lnTo>
                      <a:pt x="812" y="858"/>
                    </a:lnTo>
                    <a:lnTo>
                      <a:pt x="822" y="874"/>
                    </a:lnTo>
                    <a:lnTo>
                      <a:pt x="832" y="892"/>
                    </a:lnTo>
                    <a:lnTo>
                      <a:pt x="840" y="910"/>
                    </a:lnTo>
                    <a:lnTo>
                      <a:pt x="844" y="928"/>
                    </a:lnTo>
                    <a:lnTo>
                      <a:pt x="848" y="926"/>
                    </a:lnTo>
                    <a:lnTo>
                      <a:pt x="852" y="924"/>
                    </a:lnTo>
                    <a:lnTo>
                      <a:pt x="854" y="922"/>
                    </a:lnTo>
                    <a:lnTo>
                      <a:pt x="858" y="916"/>
                    </a:lnTo>
                    <a:lnTo>
                      <a:pt x="856" y="928"/>
                    </a:lnTo>
                    <a:lnTo>
                      <a:pt x="858" y="938"/>
                    </a:lnTo>
                    <a:lnTo>
                      <a:pt x="864" y="950"/>
                    </a:lnTo>
                    <a:lnTo>
                      <a:pt x="874" y="958"/>
                    </a:lnTo>
                    <a:lnTo>
                      <a:pt x="876" y="942"/>
                    </a:lnTo>
                    <a:lnTo>
                      <a:pt x="872" y="926"/>
                    </a:lnTo>
                    <a:lnTo>
                      <a:pt x="866" y="910"/>
                    </a:lnTo>
                    <a:lnTo>
                      <a:pt x="864" y="890"/>
                    </a:lnTo>
                    <a:lnTo>
                      <a:pt x="864" y="870"/>
                    </a:lnTo>
                    <a:lnTo>
                      <a:pt x="866" y="850"/>
                    </a:lnTo>
                    <a:lnTo>
                      <a:pt x="866" y="836"/>
                    </a:lnTo>
                    <a:lnTo>
                      <a:pt x="870" y="830"/>
                    </a:lnTo>
                    <a:lnTo>
                      <a:pt x="874" y="826"/>
                    </a:lnTo>
                    <a:lnTo>
                      <a:pt x="884" y="824"/>
                    </a:lnTo>
                    <a:lnTo>
                      <a:pt x="896" y="818"/>
                    </a:lnTo>
                    <a:lnTo>
                      <a:pt x="908" y="806"/>
                    </a:lnTo>
                    <a:lnTo>
                      <a:pt x="918" y="792"/>
                    </a:lnTo>
                    <a:lnTo>
                      <a:pt x="930" y="780"/>
                    </a:lnTo>
                    <a:lnTo>
                      <a:pt x="932" y="776"/>
                    </a:lnTo>
                    <a:lnTo>
                      <a:pt x="938" y="772"/>
                    </a:lnTo>
                    <a:lnTo>
                      <a:pt x="944" y="766"/>
                    </a:lnTo>
                    <a:lnTo>
                      <a:pt x="948" y="762"/>
                    </a:lnTo>
                    <a:lnTo>
                      <a:pt x="954" y="758"/>
                    </a:lnTo>
                    <a:lnTo>
                      <a:pt x="958" y="756"/>
                    </a:lnTo>
                    <a:lnTo>
                      <a:pt x="964" y="754"/>
                    </a:lnTo>
                    <a:lnTo>
                      <a:pt x="968" y="754"/>
                    </a:lnTo>
                    <a:lnTo>
                      <a:pt x="970" y="754"/>
                    </a:lnTo>
                    <a:lnTo>
                      <a:pt x="972" y="756"/>
                    </a:lnTo>
                    <a:lnTo>
                      <a:pt x="974" y="760"/>
                    </a:lnTo>
                    <a:lnTo>
                      <a:pt x="974" y="762"/>
                    </a:lnTo>
                    <a:lnTo>
                      <a:pt x="974" y="766"/>
                    </a:lnTo>
                    <a:lnTo>
                      <a:pt x="974" y="772"/>
                    </a:lnTo>
                    <a:lnTo>
                      <a:pt x="974" y="776"/>
                    </a:lnTo>
                    <a:lnTo>
                      <a:pt x="976" y="780"/>
                    </a:lnTo>
                    <a:lnTo>
                      <a:pt x="982" y="792"/>
                    </a:lnTo>
                    <a:lnTo>
                      <a:pt x="988" y="800"/>
                    </a:lnTo>
                    <a:lnTo>
                      <a:pt x="994" y="810"/>
                    </a:lnTo>
                    <a:lnTo>
                      <a:pt x="998" y="820"/>
                    </a:lnTo>
                    <a:lnTo>
                      <a:pt x="996" y="834"/>
                    </a:lnTo>
                    <a:lnTo>
                      <a:pt x="1004" y="834"/>
                    </a:lnTo>
                    <a:lnTo>
                      <a:pt x="1012" y="832"/>
                    </a:lnTo>
                    <a:lnTo>
                      <a:pt x="1018" y="828"/>
                    </a:lnTo>
                    <a:lnTo>
                      <a:pt x="1020" y="850"/>
                    </a:lnTo>
                    <a:lnTo>
                      <a:pt x="1026" y="868"/>
                    </a:lnTo>
                    <a:lnTo>
                      <a:pt x="1032" y="888"/>
                    </a:lnTo>
                    <a:lnTo>
                      <a:pt x="1032" y="902"/>
                    </a:lnTo>
                    <a:lnTo>
                      <a:pt x="1032" y="916"/>
                    </a:lnTo>
                    <a:lnTo>
                      <a:pt x="1034" y="930"/>
                    </a:lnTo>
                    <a:lnTo>
                      <a:pt x="1038" y="936"/>
                    </a:lnTo>
                    <a:lnTo>
                      <a:pt x="1042" y="940"/>
                    </a:lnTo>
                    <a:lnTo>
                      <a:pt x="1048" y="946"/>
                    </a:lnTo>
                    <a:lnTo>
                      <a:pt x="1052" y="950"/>
                    </a:lnTo>
                    <a:lnTo>
                      <a:pt x="1054" y="956"/>
                    </a:lnTo>
                    <a:lnTo>
                      <a:pt x="1056" y="962"/>
                    </a:lnTo>
                    <a:lnTo>
                      <a:pt x="1056" y="970"/>
                    </a:lnTo>
                    <a:lnTo>
                      <a:pt x="1058" y="976"/>
                    </a:lnTo>
                    <a:lnTo>
                      <a:pt x="1058" y="980"/>
                    </a:lnTo>
                    <a:lnTo>
                      <a:pt x="1060" y="986"/>
                    </a:lnTo>
                    <a:lnTo>
                      <a:pt x="1062" y="990"/>
                    </a:lnTo>
                    <a:lnTo>
                      <a:pt x="1064" y="994"/>
                    </a:lnTo>
                    <a:lnTo>
                      <a:pt x="1068" y="996"/>
                    </a:lnTo>
                    <a:lnTo>
                      <a:pt x="1074" y="998"/>
                    </a:lnTo>
                    <a:lnTo>
                      <a:pt x="1080" y="996"/>
                    </a:lnTo>
                    <a:lnTo>
                      <a:pt x="1080" y="980"/>
                    </a:lnTo>
                    <a:lnTo>
                      <a:pt x="1074" y="966"/>
                    </a:lnTo>
                    <a:lnTo>
                      <a:pt x="1064" y="954"/>
                    </a:lnTo>
                    <a:lnTo>
                      <a:pt x="1054" y="942"/>
                    </a:lnTo>
                    <a:lnTo>
                      <a:pt x="1048" y="928"/>
                    </a:lnTo>
                    <a:lnTo>
                      <a:pt x="1042" y="908"/>
                    </a:lnTo>
                    <a:lnTo>
                      <a:pt x="1042" y="886"/>
                    </a:lnTo>
                    <a:lnTo>
                      <a:pt x="1044" y="866"/>
                    </a:lnTo>
                    <a:lnTo>
                      <a:pt x="1056" y="864"/>
                    </a:lnTo>
                    <a:lnTo>
                      <a:pt x="1066" y="870"/>
                    </a:lnTo>
                    <a:lnTo>
                      <a:pt x="1074" y="880"/>
                    </a:lnTo>
                    <a:lnTo>
                      <a:pt x="1080" y="894"/>
                    </a:lnTo>
                    <a:lnTo>
                      <a:pt x="1086" y="906"/>
                    </a:lnTo>
                    <a:lnTo>
                      <a:pt x="1090" y="918"/>
                    </a:lnTo>
                    <a:lnTo>
                      <a:pt x="1104" y="902"/>
                    </a:lnTo>
                    <a:lnTo>
                      <a:pt x="1114" y="884"/>
                    </a:lnTo>
                    <a:lnTo>
                      <a:pt x="1118" y="862"/>
                    </a:lnTo>
                    <a:lnTo>
                      <a:pt x="1112" y="842"/>
                    </a:lnTo>
                    <a:lnTo>
                      <a:pt x="1104" y="832"/>
                    </a:lnTo>
                    <a:lnTo>
                      <a:pt x="1096" y="824"/>
                    </a:lnTo>
                    <a:lnTo>
                      <a:pt x="1090" y="816"/>
                    </a:lnTo>
                    <a:lnTo>
                      <a:pt x="1090" y="804"/>
                    </a:lnTo>
                    <a:lnTo>
                      <a:pt x="1094" y="792"/>
                    </a:lnTo>
                    <a:lnTo>
                      <a:pt x="1104" y="782"/>
                    </a:lnTo>
                    <a:lnTo>
                      <a:pt x="1116" y="774"/>
                    </a:lnTo>
                    <a:lnTo>
                      <a:pt x="1128" y="768"/>
                    </a:lnTo>
                    <a:lnTo>
                      <a:pt x="1130" y="774"/>
                    </a:lnTo>
                    <a:lnTo>
                      <a:pt x="1128" y="784"/>
                    </a:lnTo>
                    <a:lnTo>
                      <a:pt x="1124" y="794"/>
                    </a:lnTo>
                    <a:lnTo>
                      <a:pt x="1120" y="804"/>
                    </a:lnTo>
                    <a:lnTo>
                      <a:pt x="1118" y="812"/>
                    </a:lnTo>
                    <a:lnTo>
                      <a:pt x="1118" y="818"/>
                    </a:lnTo>
                    <a:lnTo>
                      <a:pt x="1124" y="820"/>
                    </a:lnTo>
                    <a:lnTo>
                      <a:pt x="1134" y="818"/>
                    </a:lnTo>
                    <a:lnTo>
                      <a:pt x="1146" y="810"/>
                    </a:lnTo>
                    <a:lnTo>
                      <a:pt x="1148" y="800"/>
                    </a:lnTo>
                    <a:lnTo>
                      <a:pt x="1148" y="786"/>
                    </a:lnTo>
                    <a:lnTo>
                      <a:pt x="1148" y="774"/>
                    </a:lnTo>
                    <a:lnTo>
                      <a:pt x="1152" y="764"/>
                    </a:lnTo>
                    <a:lnTo>
                      <a:pt x="1160" y="756"/>
                    </a:lnTo>
                    <a:lnTo>
                      <a:pt x="1172" y="752"/>
                    </a:lnTo>
                    <a:lnTo>
                      <a:pt x="1184" y="750"/>
                    </a:lnTo>
                    <a:lnTo>
                      <a:pt x="1196" y="748"/>
                    </a:lnTo>
                    <a:lnTo>
                      <a:pt x="1208" y="742"/>
                    </a:lnTo>
                    <a:lnTo>
                      <a:pt x="1216" y="730"/>
                    </a:lnTo>
                    <a:lnTo>
                      <a:pt x="1218" y="716"/>
                    </a:lnTo>
                    <a:lnTo>
                      <a:pt x="1218" y="700"/>
                    </a:lnTo>
                    <a:lnTo>
                      <a:pt x="1224" y="688"/>
                    </a:lnTo>
                    <a:lnTo>
                      <a:pt x="1232" y="674"/>
                    </a:lnTo>
                    <a:lnTo>
                      <a:pt x="1232" y="660"/>
                    </a:lnTo>
                    <a:lnTo>
                      <a:pt x="1228" y="652"/>
                    </a:lnTo>
                    <a:lnTo>
                      <a:pt x="1222" y="644"/>
                    </a:lnTo>
                    <a:lnTo>
                      <a:pt x="1216" y="634"/>
                    </a:lnTo>
                    <a:lnTo>
                      <a:pt x="1212" y="624"/>
                    </a:lnTo>
                    <a:lnTo>
                      <a:pt x="1214" y="610"/>
                    </a:lnTo>
                    <a:lnTo>
                      <a:pt x="1222" y="598"/>
                    </a:lnTo>
                    <a:lnTo>
                      <a:pt x="1232" y="588"/>
                    </a:lnTo>
                    <a:lnTo>
                      <a:pt x="1222" y="586"/>
                    </a:lnTo>
                    <a:lnTo>
                      <a:pt x="1212" y="588"/>
                    </a:lnTo>
                    <a:lnTo>
                      <a:pt x="1204" y="590"/>
                    </a:lnTo>
                    <a:lnTo>
                      <a:pt x="1196" y="586"/>
                    </a:lnTo>
                    <a:lnTo>
                      <a:pt x="1194" y="576"/>
                    </a:lnTo>
                    <a:lnTo>
                      <a:pt x="1196" y="564"/>
                    </a:lnTo>
                    <a:lnTo>
                      <a:pt x="1206" y="552"/>
                    </a:lnTo>
                    <a:lnTo>
                      <a:pt x="1218" y="542"/>
                    </a:lnTo>
                    <a:lnTo>
                      <a:pt x="1230" y="536"/>
                    </a:lnTo>
                    <a:lnTo>
                      <a:pt x="1242" y="534"/>
                    </a:lnTo>
                    <a:lnTo>
                      <a:pt x="1242" y="542"/>
                    </a:lnTo>
                    <a:lnTo>
                      <a:pt x="1240" y="548"/>
                    </a:lnTo>
                    <a:lnTo>
                      <a:pt x="1236" y="556"/>
                    </a:lnTo>
                    <a:lnTo>
                      <a:pt x="1232" y="562"/>
                    </a:lnTo>
                    <a:lnTo>
                      <a:pt x="1238" y="562"/>
                    </a:lnTo>
                    <a:lnTo>
                      <a:pt x="1248" y="560"/>
                    </a:lnTo>
                    <a:lnTo>
                      <a:pt x="1256" y="558"/>
                    </a:lnTo>
                    <a:lnTo>
                      <a:pt x="1264" y="558"/>
                    </a:lnTo>
                    <a:lnTo>
                      <a:pt x="1270" y="560"/>
                    </a:lnTo>
                    <a:lnTo>
                      <a:pt x="1272" y="566"/>
                    </a:lnTo>
                    <a:lnTo>
                      <a:pt x="1268" y="578"/>
                    </a:lnTo>
                    <a:lnTo>
                      <a:pt x="1280" y="582"/>
                    </a:lnTo>
                    <a:lnTo>
                      <a:pt x="1282" y="590"/>
                    </a:lnTo>
                    <a:lnTo>
                      <a:pt x="1282" y="600"/>
                    </a:lnTo>
                    <a:lnTo>
                      <a:pt x="1276" y="610"/>
                    </a:lnTo>
                    <a:lnTo>
                      <a:pt x="1272" y="620"/>
                    </a:lnTo>
                    <a:lnTo>
                      <a:pt x="1270" y="628"/>
                    </a:lnTo>
                    <a:lnTo>
                      <a:pt x="1278" y="626"/>
                    </a:lnTo>
                    <a:lnTo>
                      <a:pt x="1284" y="624"/>
                    </a:lnTo>
                    <a:lnTo>
                      <a:pt x="1292" y="618"/>
                    </a:lnTo>
                    <a:lnTo>
                      <a:pt x="1296" y="610"/>
                    </a:lnTo>
                    <a:lnTo>
                      <a:pt x="1300" y="600"/>
                    </a:lnTo>
                    <a:lnTo>
                      <a:pt x="1300" y="592"/>
                    </a:lnTo>
                    <a:lnTo>
                      <a:pt x="1296" y="588"/>
                    </a:lnTo>
                    <a:lnTo>
                      <a:pt x="1290" y="580"/>
                    </a:lnTo>
                    <a:lnTo>
                      <a:pt x="1286" y="572"/>
                    </a:lnTo>
                    <a:lnTo>
                      <a:pt x="1284" y="562"/>
                    </a:lnTo>
                    <a:lnTo>
                      <a:pt x="1288" y="556"/>
                    </a:lnTo>
                    <a:lnTo>
                      <a:pt x="1294" y="550"/>
                    </a:lnTo>
                    <a:lnTo>
                      <a:pt x="1300" y="546"/>
                    </a:lnTo>
                    <a:lnTo>
                      <a:pt x="1306" y="536"/>
                    </a:lnTo>
                    <a:lnTo>
                      <a:pt x="1306" y="532"/>
                    </a:lnTo>
                    <a:lnTo>
                      <a:pt x="1306" y="528"/>
                    </a:lnTo>
                    <a:lnTo>
                      <a:pt x="1304" y="526"/>
                    </a:lnTo>
                    <a:lnTo>
                      <a:pt x="1304" y="522"/>
                    </a:lnTo>
                    <a:lnTo>
                      <a:pt x="1304" y="518"/>
                    </a:lnTo>
                    <a:lnTo>
                      <a:pt x="1306" y="514"/>
                    </a:lnTo>
                    <a:lnTo>
                      <a:pt x="1310" y="510"/>
                    </a:lnTo>
                    <a:lnTo>
                      <a:pt x="1314" y="506"/>
                    </a:lnTo>
                    <a:lnTo>
                      <a:pt x="1320" y="502"/>
                    </a:lnTo>
                    <a:lnTo>
                      <a:pt x="1326" y="500"/>
                    </a:lnTo>
                    <a:lnTo>
                      <a:pt x="1330" y="494"/>
                    </a:lnTo>
                    <a:lnTo>
                      <a:pt x="1330" y="500"/>
                    </a:lnTo>
                    <a:lnTo>
                      <a:pt x="1330" y="504"/>
                    </a:lnTo>
                    <a:lnTo>
                      <a:pt x="1334" y="508"/>
                    </a:lnTo>
                    <a:lnTo>
                      <a:pt x="1336" y="512"/>
                    </a:lnTo>
                    <a:lnTo>
                      <a:pt x="1340" y="516"/>
                    </a:lnTo>
                    <a:lnTo>
                      <a:pt x="1346" y="518"/>
                    </a:lnTo>
                    <a:lnTo>
                      <a:pt x="1352" y="502"/>
                    </a:lnTo>
                    <a:lnTo>
                      <a:pt x="1364" y="486"/>
                    </a:lnTo>
                    <a:lnTo>
                      <a:pt x="1376" y="472"/>
                    </a:lnTo>
                    <a:lnTo>
                      <a:pt x="1386" y="458"/>
                    </a:lnTo>
                    <a:lnTo>
                      <a:pt x="1394" y="442"/>
                    </a:lnTo>
                    <a:lnTo>
                      <a:pt x="1398" y="424"/>
                    </a:lnTo>
                    <a:lnTo>
                      <a:pt x="1398" y="410"/>
                    </a:lnTo>
                    <a:lnTo>
                      <a:pt x="1394" y="396"/>
                    </a:lnTo>
                    <a:lnTo>
                      <a:pt x="1388" y="386"/>
                    </a:lnTo>
                    <a:lnTo>
                      <a:pt x="1378" y="382"/>
                    </a:lnTo>
                    <a:lnTo>
                      <a:pt x="1364" y="384"/>
                    </a:lnTo>
                    <a:lnTo>
                      <a:pt x="1362" y="380"/>
                    </a:lnTo>
                    <a:lnTo>
                      <a:pt x="1360" y="376"/>
                    </a:lnTo>
                    <a:lnTo>
                      <a:pt x="1360" y="374"/>
                    </a:lnTo>
                    <a:lnTo>
                      <a:pt x="1356" y="374"/>
                    </a:lnTo>
                    <a:lnTo>
                      <a:pt x="1352" y="374"/>
                    </a:lnTo>
                    <a:lnTo>
                      <a:pt x="1346" y="374"/>
                    </a:lnTo>
                    <a:lnTo>
                      <a:pt x="1342" y="374"/>
                    </a:lnTo>
                    <a:lnTo>
                      <a:pt x="1338" y="374"/>
                    </a:lnTo>
                    <a:lnTo>
                      <a:pt x="1334" y="372"/>
                    </a:lnTo>
                    <a:lnTo>
                      <a:pt x="1332" y="370"/>
                    </a:lnTo>
                    <a:lnTo>
                      <a:pt x="1330" y="366"/>
                    </a:lnTo>
                    <a:lnTo>
                      <a:pt x="1330" y="362"/>
                    </a:lnTo>
                    <a:lnTo>
                      <a:pt x="1332" y="356"/>
                    </a:lnTo>
                    <a:lnTo>
                      <a:pt x="1340" y="350"/>
                    </a:lnTo>
                    <a:lnTo>
                      <a:pt x="1352" y="346"/>
                    </a:lnTo>
                    <a:lnTo>
                      <a:pt x="1366" y="344"/>
                    </a:lnTo>
                    <a:lnTo>
                      <a:pt x="1376" y="340"/>
                    </a:lnTo>
                    <a:lnTo>
                      <a:pt x="1384" y="334"/>
                    </a:lnTo>
                    <a:lnTo>
                      <a:pt x="1390" y="328"/>
                    </a:lnTo>
                    <a:lnTo>
                      <a:pt x="1396" y="320"/>
                    </a:lnTo>
                    <a:lnTo>
                      <a:pt x="1402" y="312"/>
                    </a:lnTo>
                    <a:lnTo>
                      <a:pt x="1424" y="294"/>
                    </a:lnTo>
                    <a:lnTo>
                      <a:pt x="1446" y="282"/>
                    </a:lnTo>
                    <a:lnTo>
                      <a:pt x="1472" y="278"/>
                    </a:lnTo>
                    <a:lnTo>
                      <a:pt x="1500" y="278"/>
                    </a:lnTo>
                    <a:lnTo>
                      <a:pt x="1498" y="290"/>
                    </a:lnTo>
                    <a:lnTo>
                      <a:pt x="1494" y="300"/>
                    </a:lnTo>
                    <a:lnTo>
                      <a:pt x="1508" y="300"/>
                    </a:lnTo>
                    <a:lnTo>
                      <a:pt x="1518" y="294"/>
                    </a:lnTo>
                    <a:lnTo>
                      <a:pt x="1524" y="284"/>
                    </a:lnTo>
                    <a:lnTo>
                      <a:pt x="1532" y="274"/>
                    </a:lnTo>
                    <a:lnTo>
                      <a:pt x="1540" y="264"/>
                    </a:lnTo>
                    <a:lnTo>
                      <a:pt x="1548" y="260"/>
                    </a:lnTo>
                    <a:lnTo>
                      <a:pt x="1560" y="258"/>
                    </a:lnTo>
                    <a:lnTo>
                      <a:pt x="1570" y="258"/>
                    </a:lnTo>
                    <a:lnTo>
                      <a:pt x="1578" y="262"/>
                    </a:lnTo>
                    <a:lnTo>
                      <a:pt x="1580" y="270"/>
                    </a:lnTo>
                    <a:lnTo>
                      <a:pt x="1588" y="258"/>
                    </a:lnTo>
                    <a:lnTo>
                      <a:pt x="1600" y="246"/>
                    </a:lnTo>
                    <a:lnTo>
                      <a:pt x="1614" y="242"/>
                    </a:lnTo>
                    <a:lnTo>
                      <a:pt x="1614" y="260"/>
                    </a:lnTo>
                    <a:lnTo>
                      <a:pt x="1608" y="274"/>
                    </a:lnTo>
                    <a:lnTo>
                      <a:pt x="1598" y="286"/>
                    </a:lnTo>
                    <a:lnTo>
                      <a:pt x="1584" y="296"/>
                    </a:lnTo>
                    <a:lnTo>
                      <a:pt x="1572" y="306"/>
                    </a:lnTo>
                    <a:lnTo>
                      <a:pt x="1560" y="316"/>
                    </a:lnTo>
                    <a:lnTo>
                      <a:pt x="1550" y="330"/>
                    </a:lnTo>
                    <a:lnTo>
                      <a:pt x="1540" y="358"/>
                    </a:lnTo>
                    <a:lnTo>
                      <a:pt x="1538" y="388"/>
                    </a:lnTo>
                    <a:lnTo>
                      <a:pt x="1544" y="420"/>
                    </a:lnTo>
                    <a:lnTo>
                      <a:pt x="1552" y="406"/>
                    </a:lnTo>
                    <a:lnTo>
                      <a:pt x="1560" y="390"/>
                    </a:lnTo>
                    <a:lnTo>
                      <a:pt x="1568" y="376"/>
                    </a:lnTo>
                    <a:lnTo>
                      <a:pt x="1574" y="372"/>
                    </a:lnTo>
                    <a:lnTo>
                      <a:pt x="1578" y="368"/>
                    </a:lnTo>
                    <a:lnTo>
                      <a:pt x="1584" y="364"/>
                    </a:lnTo>
                    <a:lnTo>
                      <a:pt x="1588" y="358"/>
                    </a:lnTo>
                    <a:lnTo>
                      <a:pt x="1592" y="352"/>
                    </a:lnTo>
                    <a:lnTo>
                      <a:pt x="1598" y="336"/>
                    </a:lnTo>
                    <a:lnTo>
                      <a:pt x="1602" y="322"/>
                    </a:lnTo>
                    <a:lnTo>
                      <a:pt x="1606" y="308"/>
                    </a:lnTo>
                    <a:lnTo>
                      <a:pt x="1614" y="296"/>
                    </a:lnTo>
                    <a:lnTo>
                      <a:pt x="1628" y="284"/>
                    </a:lnTo>
                    <a:lnTo>
                      <a:pt x="1632" y="284"/>
                    </a:lnTo>
                    <a:lnTo>
                      <a:pt x="1638" y="282"/>
                    </a:lnTo>
                    <a:lnTo>
                      <a:pt x="1644" y="282"/>
                    </a:lnTo>
                    <a:lnTo>
                      <a:pt x="1650" y="280"/>
                    </a:lnTo>
                    <a:lnTo>
                      <a:pt x="1654" y="280"/>
                    </a:lnTo>
                    <a:lnTo>
                      <a:pt x="1656" y="278"/>
                    </a:lnTo>
                    <a:lnTo>
                      <a:pt x="1658" y="278"/>
                    </a:lnTo>
                    <a:lnTo>
                      <a:pt x="1660" y="278"/>
                    </a:lnTo>
                    <a:lnTo>
                      <a:pt x="1662" y="278"/>
                    </a:lnTo>
                    <a:lnTo>
                      <a:pt x="1664" y="276"/>
                    </a:lnTo>
                    <a:lnTo>
                      <a:pt x="1666" y="274"/>
                    </a:lnTo>
                    <a:lnTo>
                      <a:pt x="1672" y="270"/>
                    </a:lnTo>
                    <a:lnTo>
                      <a:pt x="1688" y="256"/>
                    </a:lnTo>
                    <a:lnTo>
                      <a:pt x="1700" y="250"/>
                    </a:lnTo>
                    <a:lnTo>
                      <a:pt x="1714" y="248"/>
                    </a:lnTo>
                    <a:lnTo>
                      <a:pt x="1732" y="248"/>
                    </a:lnTo>
                    <a:lnTo>
                      <a:pt x="1732" y="242"/>
                    </a:lnTo>
                    <a:lnTo>
                      <a:pt x="1730" y="238"/>
                    </a:lnTo>
                    <a:lnTo>
                      <a:pt x="1728" y="232"/>
                    </a:lnTo>
                    <a:lnTo>
                      <a:pt x="1724" y="228"/>
                    </a:lnTo>
                    <a:lnTo>
                      <a:pt x="1736" y="226"/>
                    </a:lnTo>
                    <a:lnTo>
                      <a:pt x="1744" y="218"/>
                    </a:lnTo>
                    <a:lnTo>
                      <a:pt x="1746" y="208"/>
                    </a:lnTo>
                    <a:lnTo>
                      <a:pt x="1746" y="194"/>
                    </a:lnTo>
                    <a:lnTo>
                      <a:pt x="1752" y="194"/>
                    </a:lnTo>
                    <a:lnTo>
                      <a:pt x="1758" y="198"/>
                    </a:lnTo>
                    <a:lnTo>
                      <a:pt x="1764" y="202"/>
                    </a:lnTo>
                    <a:lnTo>
                      <a:pt x="1768" y="206"/>
                    </a:lnTo>
                    <a:lnTo>
                      <a:pt x="1774" y="210"/>
                    </a:lnTo>
                    <a:lnTo>
                      <a:pt x="1778" y="214"/>
                    </a:lnTo>
                    <a:lnTo>
                      <a:pt x="1792" y="204"/>
                    </a:lnTo>
                    <a:lnTo>
                      <a:pt x="1796" y="194"/>
                    </a:lnTo>
                    <a:lnTo>
                      <a:pt x="1790" y="184"/>
                    </a:lnTo>
                    <a:lnTo>
                      <a:pt x="1778" y="172"/>
                    </a:lnTo>
                    <a:lnTo>
                      <a:pt x="1764" y="162"/>
                    </a:lnTo>
                    <a:lnTo>
                      <a:pt x="1746" y="154"/>
                    </a:lnTo>
                    <a:lnTo>
                      <a:pt x="1728" y="146"/>
                    </a:lnTo>
                    <a:lnTo>
                      <a:pt x="1712" y="142"/>
                    </a:lnTo>
                    <a:lnTo>
                      <a:pt x="1702" y="140"/>
                    </a:lnTo>
                    <a:close/>
                    <a:moveTo>
                      <a:pt x="818" y="196"/>
                    </a:moveTo>
                    <a:lnTo>
                      <a:pt x="822" y="188"/>
                    </a:lnTo>
                    <a:lnTo>
                      <a:pt x="824" y="182"/>
                    </a:lnTo>
                    <a:lnTo>
                      <a:pt x="828" y="174"/>
                    </a:lnTo>
                    <a:lnTo>
                      <a:pt x="824" y="172"/>
                    </a:lnTo>
                    <a:lnTo>
                      <a:pt x="822" y="170"/>
                    </a:lnTo>
                    <a:lnTo>
                      <a:pt x="818" y="176"/>
                    </a:lnTo>
                    <a:lnTo>
                      <a:pt x="816" y="182"/>
                    </a:lnTo>
                    <a:lnTo>
                      <a:pt x="812" y="188"/>
                    </a:lnTo>
                    <a:lnTo>
                      <a:pt x="808" y="194"/>
                    </a:lnTo>
                    <a:lnTo>
                      <a:pt x="804" y="198"/>
                    </a:lnTo>
                    <a:lnTo>
                      <a:pt x="798" y="200"/>
                    </a:lnTo>
                    <a:lnTo>
                      <a:pt x="792" y="200"/>
                    </a:lnTo>
                    <a:lnTo>
                      <a:pt x="790" y="194"/>
                    </a:lnTo>
                    <a:lnTo>
                      <a:pt x="790" y="190"/>
                    </a:lnTo>
                    <a:lnTo>
                      <a:pt x="792" y="186"/>
                    </a:lnTo>
                    <a:lnTo>
                      <a:pt x="794" y="184"/>
                    </a:lnTo>
                    <a:lnTo>
                      <a:pt x="798" y="182"/>
                    </a:lnTo>
                    <a:lnTo>
                      <a:pt x="802" y="178"/>
                    </a:lnTo>
                    <a:lnTo>
                      <a:pt x="804" y="176"/>
                    </a:lnTo>
                    <a:lnTo>
                      <a:pt x="808" y="170"/>
                    </a:lnTo>
                    <a:lnTo>
                      <a:pt x="810" y="166"/>
                    </a:lnTo>
                    <a:lnTo>
                      <a:pt x="812" y="164"/>
                    </a:lnTo>
                    <a:lnTo>
                      <a:pt x="814" y="160"/>
                    </a:lnTo>
                    <a:lnTo>
                      <a:pt x="814" y="158"/>
                    </a:lnTo>
                    <a:lnTo>
                      <a:pt x="814" y="154"/>
                    </a:lnTo>
                    <a:lnTo>
                      <a:pt x="812" y="148"/>
                    </a:lnTo>
                    <a:lnTo>
                      <a:pt x="826" y="154"/>
                    </a:lnTo>
                    <a:lnTo>
                      <a:pt x="834" y="162"/>
                    </a:lnTo>
                    <a:lnTo>
                      <a:pt x="842" y="172"/>
                    </a:lnTo>
                    <a:lnTo>
                      <a:pt x="844" y="182"/>
                    </a:lnTo>
                    <a:lnTo>
                      <a:pt x="840" y="190"/>
                    </a:lnTo>
                    <a:lnTo>
                      <a:pt x="832" y="196"/>
                    </a:lnTo>
                    <a:lnTo>
                      <a:pt x="818" y="19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4" name="Freeform 40"/>
              <p:cNvSpPr>
                <a:spLocks noChangeArrowheads="1"/>
              </p:cNvSpPr>
              <p:nvPr/>
            </p:nvSpPr>
            <p:spPr bwMode="auto">
              <a:xfrm>
                <a:off x="946" y="35"/>
                <a:ext cx="1796" cy="1416"/>
              </a:xfrm>
              <a:custGeom>
                <a:avLst/>
                <a:gdLst>
                  <a:gd name="T0" fmla="*/ 1638 w 1796"/>
                  <a:gd name="T1" fmla="*/ 154 h 1416"/>
                  <a:gd name="T2" fmla="*/ 1504 w 1796"/>
                  <a:gd name="T3" fmla="*/ 120 h 1416"/>
                  <a:gd name="T4" fmla="*/ 1376 w 1796"/>
                  <a:gd name="T5" fmla="*/ 112 h 1416"/>
                  <a:gd name="T6" fmla="*/ 1242 w 1796"/>
                  <a:gd name="T7" fmla="*/ 92 h 1416"/>
                  <a:gd name="T8" fmla="*/ 1160 w 1796"/>
                  <a:gd name="T9" fmla="*/ 66 h 1416"/>
                  <a:gd name="T10" fmla="*/ 1118 w 1796"/>
                  <a:gd name="T11" fmla="*/ 56 h 1416"/>
                  <a:gd name="T12" fmla="*/ 1006 w 1796"/>
                  <a:gd name="T13" fmla="*/ 40 h 1416"/>
                  <a:gd name="T14" fmla="*/ 876 w 1796"/>
                  <a:gd name="T15" fmla="*/ 80 h 1416"/>
                  <a:gd name="T16" fmla="*/ 892 w 1796"/>
                  <a:gd name="T17" fmla="*/ 146 h 1416"/>
                  <a:gd name="T18" fmla="*/ 852 w 1796"/>
                  <a:gd name="T19" fmla="*/ 92 h 1416"/>
                  <a:gd name="T20" fmla="*/ 824 w 1796"/>
                  <a:gd name="T21" fmla="*/ 88 h 1416"/>
                  <a:gd name="T22" fmla="*/ 764 w 1796"/>
                  <a:gd name="T23" fmla="*/ 148 h 1416"/>
                  <a:gd name="T24" fmla="*/ 646 w 1796"/>
                  <a:gd name="T25" fmla="*/ 152 h 1416"/>
                  <a:gd name="T26" fmla="*/ 544 w 1796"/>
                  <a:gd name="T27" fmla="*/ 164 h 1416"/>
                  <a:gd name="T28" fmla="*/ 502 w 1796"/>
                  <a:gd name="T29" fmla="*/ 220 h 1416"/>
                  <a:gd name="T30" fmla="*/ 474 w 1796"/>
                  <a:gd name="T31" fmla="*/ 134 h 1416"/>
                  <a:gd name="T32" fmla="*/ 320 w 1796"/>
                  <a:gd name="T33" fmla="*/ 128 h 1416"/>
                  <a:gd name="T34" fmla="*/ 250 w 1796"/>
                  <a:gd name="T35" fmla="*/ 220 h 1416"/>
                  <a:gd name="T36" fmla="*/ 210 w 1796"/>
                  <a:gd name="T37" fmla="*/ 304 h 1416"/>
                  <a:gd name="T38" fmla="*/ 286 w 1796"/>
                  <a:gd name="T39" fmla="*/ 344 h 1416"/>
                  <a:gd name="T40" fmla="*/ 310 w 1796"/>
                  <a:gd name="T41" fmla="*/ 224 h 1416"/>
                  <a:gd name="T42" fmla="*/ 376 w 1796"/>
                  <a:gd name="T43" fmla="*/ 218 h 1416"/>
                  <a:gd name="T44" fmla="*/ 432 w 1796"/>
                  <a:gd name="T45" fmla="*/ 278 h 1416"/>
                  <a:gd name="T46" fmla="*/ 408 w 1796"/>
                  <a:gd name="T47" fmla="*/ 292 h 1416"/>
                  <a:gd name="T48" fmla="*/ 340 w 1796"/>
                  <a:gd name="T49" fmla="*/ 354 h 1416"/>
                  <a:gd name="T50" fmla="*/ 196 w 1796"/>
                  <a:gd name="T51" fmla="*/ 402 h 1416"/>
                  <a:gd name="T52" fmla="*/ 152 w 1796"/>
                  <a:gd name="T53" fmla="*/ 506 h 1416"/>
                  <a:gd name="T54" fmla="*/ 76 w 1796"/>
                  <a:gd name="T55" fmla="*/ 580 h 1416"/>
                  <a:gd name="T56" fmla="*/ 240 w 1796"/>
                  <a:gd name="T57" fmla="*/ 500 h 1416"/>
                  <a:gd name="T58" fmla="*/ 282 w 1796"/>
                  <a:gd name="T59" fmla="*/ 594 h 1416"/>
                  <a:gd name="T60" fmla="*/ 292 w 1796"/>
                  <a:gd name="T61" fmla="*/ 474 h 1416"/>
                  <a:gd name="T62" fmla="*/ 378 w 1796"/>
                  <a:gd name="T63" fmla="*/ 578 h 1416"/>
                  <a:gd name="T64" fmla="*/ 402 w 1796"/>
                  <a:gd name="T65" fmla="*/ 586 h 1416"/>
                  <a:gd name="T66" fmla="*/ 376 w 1796"/>
                  <a:gd name="T67" fmla="*/ 660 h 1416"/>
                  <a:gd name="T68" fmla="*/ 194 w 1796"/>
                  <a:gd name="T69" fmla="*/ 590 h 1416"/>
                  <a:gd name="T70" fmla="*/ 68 w 1796"/>
                  <a:gd name="T71" fmla="*/ 658 h 1416"/>
                  <a:gd name="T72" fmla="*/ 112 w 1796"/>
                  <a:gd name="T73" fmla="*/ 982 h 1416"/>
                  <a:gd name="T74" fmla="*/ 250 w 1796"/>
                  <a:gd name="T75" fmla="*/ 960 h 1416"/>
                  <a:gd name="T76" fmla="*/ 300 w 1796"/>
                  <a:gd name="T77" fmla="*/ 1314 h 1416"/>
                  <a:gd name="T78" fmla="*/ 458 w 1796"/>
                  <a:gd name="T79" fmla="*/ 1292 h 1416"/>
                  <a:gd name="T80" fmla="*/ 516 w 1796"/>
                  <a:gd name="T81" fmla="*/ 1038 h 1416"/>
                  <a:gd name="T82" fmla="*/ 530 w 1796"/>
                  <a:gd name="T83" fmla="*/ 878 h 1416"/>
                  <a:gd name="T84" fmla="*/ 502 w 1796"/>
                  <a:gd name="T85" fmla="*/ 750 h 1416"/>
                  <a:gd name="T86" fmla="*/ 678 w 1796"/>
                  <a:gd name="T87" fmla="*/ 746 h 1416"/>
                  <a:gd name="T88" fmla="*/ 590 w 1796"/>
                  <a:gd name="T89" fmla="*/ 672 h 1416"/>
                  <a:gd name="T90" fmla="*/ 744 w 1796"/>
                  <a:gd name="T91" fmla="*/ 728 h 1416"/>
                  <a:gd name="T92" fmla="*/ 822 w 1796"/>
                  <a:gd name="T93" fmla="*/ 874 h 1416"/>
                  <a:gd name="T94" fmla="*/ 870 w 1796"/>
                  <a:gd name="T95" fmla="*/ 830 h 1416"/>
                  <a:gd name="T96" fmla="*/ 974 w 1796"/>
                  <a:gd name="T97" fmla="*/ 766 h 1416"/>
                  <a:gd name="T98" fmla="*/ 1042 w 1796"/>
                  <a:gd name="T99" fmla="*/ 940 h 1416"/>
                  <a:gd name="T100" fmla="*/ 1042 w 1796"/>
                  <a:gd name="T101" fmla="*/ 908 h 1416"/>
                  <a:gd name="T102" fmla="*/ 1116 w 1796"/>
                  <a:gd name="T103" fmla="*/ 774 h 1416"/>
                  <a:gd name="T104" fmla="*/ 1208 w 1796"/>
                  <a:gd name="T105" fmla="*/ 742 h 1416"/>
                  <a:gd name="T106" fmla="*/ 1196 w 1796"/>
                  <a:gd name="T107" fmla="*/ 564 h 1416"/>
                  <a:gd name="T108" fmla="*/ 1276 w 1796"/>
                  <a:gd name="T109" fmla="*/ 610 h 1416"/>
                  <a:gd name="T110" fmla="*/ 1304 w 1796"/>
                  <a:gd name="T111" fmla="*/ 526 h 1416"/>
                  <a:gd name="T112" fmla="*/ 1394 w 1796"/>
                  <a:gd name="T113" fmla="*/ 442 h 1416"/>
                  <a:gd name="T114" fmla="*/ 1332 w 1796"/>
                  <a:gd name="T115" fmla="*/ 356 h 1416"/>
                  <a:gd name="T116" fmla="*/ 1540 w 1796"/>
                  <a:gd name="T117" fmla="*/ 264 h 1416"/>
                  <a:gd name="T118" fmla="*/ 1552 w 1796"/>
                  <a:gd name="T119" fmla="*/ 406 h 1416"/>
                  <a:gd name="T120" fmla="*/ 1658 w 1796"/>
                  <a:gd name="T121" fmla="*/ 278 h 1416"/>
                  <a:gd name="T122" fmla="*/ 1758 w 1796"/>
                  <a:gd name="T123" fmla="*/ 198 h 1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6" h="1416">
                    <a:moveTo>
                      <a:pt x="1702" y="140"/>
                    </a:moveTo>
                    <a:lnTo>
                      <a:pt x="1696" y="138"/>
                    </a:lnTo>
                    <a:lnTo>
                      <a:pt x="1692" y="136"/>
                    </a:lnTo>
                    <a:lnTo>
                      <a:pt x="1686" y="136"/>
                    </a:lnTo>
                    <a:lnTo>
                      <a:pt x="1680" y="134"/>
                    </a:lnTo>
                    <a:lnTo>
                      <a:pt x="1676" y="134"/>
                    </a:lnTo>
                    <a:lnTo>
                      <a:pt x="1672" y="134"/>
                    </a:lnTo>
                    <a:lnTo>
                      <a:pt x="1668" y="138"/>
                    </a:lnTo>
                    <a:lnTo>
                      <a:pt x="1666" y="140"/>
                    </a:lnTo>
                    <a:lnTo>
                      <a:pt x="1666" y="144"/>
                    </a:lnTo>
                    <a:lnTo>
                      <a:pt x="1666" y="148"/>
                    </a:lnTo>
                    <a:lnTo>
                      <a:pt x="1666" y="150"/>
                    </a:lnTo>
                    <a:lnTo>
                      <a:pt x="1664" y="154"/>
                    </a:lnTo>
                    <a:lnTo>
                      <a:pt x="1664" y="156"/>
                    </a:lnTo>
                    <a:lnTo>
                      <a:pt x="1660" y="158"/>
                    </a:lnTo>
                    <a:lnTo>
                      <a:pt x="1654" y="160"/>
                    </a:lnTo>
                    <a:lnTo>
                      <a:pt x="1648" y="160"/>
                    </a:lnTo>
                    <a:lnTo>
                      <a:pt x="1642" y="158"/>
                    </a:lnTo>
                    <a:lnTo>
                      <a:pt x="1638" y="154"/>
                    </a:lnTo>
                    <a:lnTo>
                      <a:pt x="1632" y="152"/>
                    </a:lnTo>
                    <a:lnTo>
                      <a:pt x="1628" y="148"/>
                    </a:lnTo>
                    <a:lnTo>
                      <a:pt x="1622" y="146"/>
                    </a:lnTo>
                    <a:lnTo>
                      <a:pt x="1604" y="146"/>
                    </a:lnTo>
                    <a:lnTo>
                      <a:pt x="1590" y="152"/>
                    </a:lnTo>
                    <a:lnTo>
                      <a:pt x="1588" y="150"/>
                    </a:lnTo>
                    <a:lnTo>
                      <a:pt x="1584" y="146"/>
                    </a:lnTo>
                    <a:lnTo>
                      <a:pt x="1582" y="144"/>
                    </a:lnTo>
                    <a:lnTo>
                      <a:pt x="1580" y="140"/>
                    </a:lnTo>
                    <a:lnTo>
                      <a:pt x="1580" y="146"/>
                    </a:lnTo>
                    <a:lnTo>
                      <a:pt x="1580" y="154"/>
                    </a:lnTo>
                    <a:lnTo>
                      <a:pt x="1580" y="160"/>
                    </a:lnTo>
                    <a:lnTo>
                      <a:pt x="1570" y="146"/>
                    </a:lnTo>
                    <a:lnTo>
                      <a:pt x="1566" y="136"/>
                    </a:lnTo>
                    <a:lnTo>
                      <a:pt x="1560" y="128"/>
                    </a:lnTo>
                    <a:lnTo>
                      <a:pt x="1552" y="122"/>
                    </a:lnTo>
                    <a:lnTo>
                      <a:pt x="1536" y="118"/>
                    </a:lnTo>
                    <a:lnTo>
                      <a:pt x="1520" y="118"/>
                    </a:lnTo>
                    <a:lnTo>
                      <a:pt x="1504" y="120"/>
                    </a:lnTo>
                    <a:lnTo>
                      <a:pt x="1488" y="118"/>
                    </a:lnTo>
                    <a:lnTo>
                      <a:pt x="1476" y="114"/>
                    </a:lnTo>
                    <a:lnTo>
                      <a:pt x="1470" y="102"/>
                    </a:lnTo>
                    <a:lnTo>
                      <a:pt x="1472" y="100"/>
                    </a:lnTo>
                    <a:lnTo>
                      <a:pt x="1474" y="98"/>
                    </a:lnTo>
                    <a:lnTo>
                      <a:pt x="1476" y="96"/>
                    </a:lnTo>
                    <a:lnTo>
                      <a:pt x="1462" y="98"/>
                    </a:lnTo>
                    <a:lnTo>
                      <a:pt x="1450" y="108"/>
                    </a:lnTo>
                    <a:lnTo>
                      <a:pt x="1442" y="118"/>
                    </a:lnTo>
                    <a:lnTo>
                      <a:pt x="1442" y="112"/>
                    </a:lnTo>
                    <a:lnTo>
                      <a:pt x="1440" y="106"/>
                    </a:lnTo>
                    <a:lnTo>
                      <a:pt x="1440" y="100"/>
                    </a:lnTo>
                    <a:lnTo>
                      <a:pt x="1428" y="98"/>
                    </a:lnTo>
                    <a:lnTo>
                      <a:pt x="1416" y="96"/>
                    </a:lnTo>
                    <a:lnTo>
                      <a:pt x="1402" y="96"/>
                    </a:lnTo>
                    <a:lnTo>
                      <a:pt x="1390" y="96"/>
                    </a:lnTo>
                    <a:lnTo>
                      <a:pt x="1380" y="98"/>
                    </a:lnTo>
                    <a:lnTo>
                      <a:pt x="1376" y="104"/>
                    </a:lnTo>
                    <a:lnTo>
                      <a:pt x="1376" y="112"/>
                    </a:lnTo>
                    <a:lnTo>
                      <a:pt x="1386" y="122"/>
                    </a:lnTo>
                    <a:lnTo>
                      <a:pt x="1374" y="126"/>
                    </a:lnTo>
                    <a:lnTo>
                      <a:pt x="1368" y="124"/>
                    </a:lnTo>
                    <a:lnTo>
                      <a:pt x="1362" y="120"/>
                    </a:lnTo>
                    <a:lnTo>
                      <a:pt x="1358" y="114"/>
                    </a:lnTo>
                    <a:lnTo>
                      <a:pt x="1354" y="106"/>
                    </a:lnTo>
                    <a:lnTo>
                      <a:pt x="1346" y="104"/>
                    </a:lnTo>
                    <a:lnTo>
                      <a:pt x="1340" y="102"/>
                    </a:lnTo>
                    <a:lnTo>
                      <a:pt x="1334" y="104"/>
                    </a:lnTo>
                    <a:lnTo>
                      <a:pt x="1330" y="106"/>
                    </a:lnTo>
                    <a:lnTo>
                      <a:pt x="1328" y="110"/>
                    </a:lnTo>
                    <a:lnTo>
                      <a:pt x="1324" y="116"/>
                    </a:lnTo>
                    <a:lnTo>
                      <a:pt x="1322" y="120"/>
                    </a:lnTo>
                    <a:lnTo>
                      <a:pt x="1320" y="126"/>
                    </a:lnTo>
                    <a:lnTo>
                      <a:pt x="1318" y="130"/>
                    </a:lnTo>
                    <a:lnTo>
                      <a:pt x="1296" y="116"/>
                    </a:lnTo>
                    <a:lnTo>
                      <a:pt x="1274" y="104"/>
                    </a:lnTo>
                    <a:lnTo>
                      <a:pt x="1248" y="94"/>
                    </a:lnTo>
                    <a:lnTo>
                      <a:pt x="1242" y="92"/>
                    </a:lnTo>
                    <a:lnTo>
                      <a:pt x="1238" y="94"/>
                    </a:lnTo>
                    <a:lnTo>
                      <a:pt x="1234" y="94"/>
                    </a:lnTo>
                    <a:lnTo>
                      <a:pt x="1228" y="92"/>
                    </a:lnTo>
                    <a:lnTo>
                      <a:pt x="1224" y="90"/>
                    </a:lnTo>
                    <a:lnTo>
                      <a:pt x="1222" y="86"/>
                    </a:lnTo>
                    <a:lnTo>
                      <a:pt x="1218" y="82"/>
                    </a:lnTo>
                    <a:lnTo>
                      <a:pt x="1216" y="78"/>
                    </a:lnTo>
                    <a:lnTo>
                      <a:pt x="1212" y="76"/>
                    </a:lnTo>
                    <a:lnTo>
                      <a:pt x="1206" y="76"/>
                    </a:lnTo>
                    <a:lnTo>
                      <a:pt x="1200" y="76"/>
                    </a:lnTo>
                    <a:lnTo>
                      <a:pt x="1196" y="76"/>
                    </a:lnTo>
                    <a:lnTo>
                      <a:pt x="1190" y="76"/>
                    </a:lnTo>
                    <a:lnTo>
                      <a:pt x="1186" y="74"/>
                    </a:lnTo>
                    <a:lnTo>
                      <a:pt x="1184" y="72"/>
                    </a:lnTo>
                    <a:lnTo>
                      <a:pt x="1180" y="68"/>
                    </a:lnTo>
                    <a:lnTo>
                      <a:pt x="1176" y="64"/>
                    </a:lnTo>
                    <a:lnTo>
                      <a:pt x="1172" y="62"/>
                    </a:lnTo>
                    <a:lnTo>
                      <a:pt x="1168" y="62"/>
                    </a:lnTo>
                    <a:lnTo>
                      <a:pt x="1160" y="66"/>
                    </a:lnTo>
                    <a:lnTo>
                      <a:pt x="1154" y="76"/>
                    </a:lnTo>
                    <a:lnTo>
                      <a:pt x="1152" y="86"/>
                    </a:lnTo>
                    <a:lnTo>
                      <a:pt x="1152" y="96"/>
                    </a:lnTo>
                    <a:lnTo>
                      <a:pt x="1146" y="92"/>
                    </a:lnTo>
                    <a:lnTo>
                      <a:pt x="1140" y="88"/>
                    </a:lnTo>
                    <a:lnTo>
                      <a:pt x="1136" y="82"/>
                    </a:lnTo>
                    <a:lnTo>
                      <a:pt x="1132" y="76"/>
                    </a:lnTo>
                    <a:lnTo>
                      <a:pt x="1108" y="90"/>
                    </a:lnTo>
                    <a:lnTo>
                      <a:pt x="1082" y="96"/>
                    </a:lnTo>
                    <a:lnTo>
                      <a:pt x="1084" y="90"/>
                    </a:lnTo>
                    <a:lnTo>
                      <a:pt x="1086" y="84"/>
                    </a:lnTo>
                    <a:lnTo>
                      <a:pt x="1088" y="82"/>
                    </a:lnTo>
                    <a:lnTo>
                      <a:pt x="1092" y="78"/>
                    </a:lnTo>
                    <a:lnTo>
                      <a:pt x="1096" y="76"/>
                    </a:lnTo>
                    <a:lnTo>
                      <a:pt x="1100" y="74"/>
                    </a:lnTo>
                    <a:lnTo>
                      <a:pt x="1104" y="70"/>
                    </a:lnTo>
                    <a:lnTo>
                      <a:pt x="1110" y="66"/>
                    </a:lnTo>
                    <a:lnTo>
                      <a:pt x="1114" y="60"/>
                    </a:lnTo>
                    <a:lnTo>
                      <a:pt x="1118" y="56"/>
                    </a:lnTo>
                    <a:lnTo>
                      <a:pt x="1122" y="52"/>
                    </a:lnTo>
                    <a:lnTo>
                      <a:pt x="1138" y="42"/>
                    </a:lnTo>
                    <a:lnTo>
                      <a:pt x="1154" y="38"/>
                    </a:lnTo>
                    <a:lnTo>
                      <a:pt x="1172" y="36"/>
                    </a:lnTo>
                    <a:lnTo>
                      <a:pt x="1160" y="28"/>
                    </a:lnTo>
                    <a:lnTo>
                      <a:pt x="1150" y="18"/>
                    </a:lnTo>
                    <a:lnTo>
                      <a:pt x="1138" y="12"/>
                    </a:lnTo>
                    <a:lnTo>
                      <a:pt x="1126" y="14"/>
                    </a:lnTo>
                    <a:lnTo>
                      <a:pt x="1114" y="18"/>
                    </a:lnTo>
                    <a:lnTo>
                      <a:pt x="1102" y="20"/>
                    </a:lnTo>
                    <a:lnTo>
                      <a:pt x="1094" y="14"/>
                    </a:lnTo>
                    <a:lnTo>
                      <a:pt x="1088" y="6"/>
                    </a:lnTo>
                    <a:lnTo>
                      <a:pt x="1082" y="0"/>
                    </a:lnTo>
                    <a:lnTo>
                      <a:pt x="1066" y="4"/>
                    </a:lnTo>
                    <a:lnTo>
                      <a:pt x="1052" y="12"/>
                    </a:lnTo>
                    <a:lnTo>
                      <a:pt x="1038" y="22"/>
                    </a:lnTo>
                    <a:lnTo>
                      <a:pt x="1030" y="26"/>
                    </a:lnTo>
                    <a:lnTo>
                      <a:pt x="1018" y="32"/>
                    </a:lnTo>
                    <a:lnTo>
                      <a:pt x="1006" y="40"/>
                    </a:lnTo>
                    <a:lnTo>
                      <a:pt x="1008" y="32"/>
                    </a:lnTo>
                    <a:lnTo>
                      <a:pt x="1010" y="24"/>
                    </a:lnTo>
                    <a:lnTo>
                      <a:pt x="1014" y="18"/>
                    </a:lnTo>
                    <a:lnTo>
                      <a:pt x="1000" y="18"/>
                    </a:lnTo>
                    <a:lnTo>
                      <a:pt x="980" y="20"/>
                    </a:lnTo>
                    <a:lnTo>
                      <a:pt x="962" y="24"/>
                    </a:lnTo>
                    <a:lnTo>
                      <a:pt x="946" y="30"/>
                    </a:lnTo>
                    <a:lnTo>
                      <a:pt x="932" y="36"/>
                    </a:lnTo>
                    <a:lnTo>
                      <a:pt x="916" y="38"/>
                    </a:lnTo>
                    <a:lnTo>
                      <a:pt x="918" y="42"/>
                    </a:lnTo>
                    <a:lnTo>
                      <a:pt x="922" y="46"/>
                    </a:lnTo>
                    <a:lnTo>
                      <a:pt x="928" y="50"/>
                    </a:lnTo>
                    <a:lnTo>
                      <a:pt x="932" y="52"/>
                    </a:lnTo>
                    <a:lnTo>
                      <a:pt x="938" y="54"/>
                    </a:lnTo>
                    <a:lnTo>
                      <a:pt x="932" y="60"/>
                    </a:lnTo>
                    <a:lnTo>
                      <a:pt x="920" y="66"/>
                    </a:lnTo>
                    <a:lnTo>
                      <a:pt x="902" y="70"/>
                    </a:lnTo>
                    <a:lnTo>
                      <a:pt x="886" y="74"/>
                    </a:lnTo>
                    <a:lnTo>
                      <a:pt x="876" y="80"/>
                    </a:lnTo>
                    <a:lnTo>
                      <a:pt x="880" y="82"/>
                    </a:lnTo>
                    <a:lnTo>
                      <a:pt x="884" y="84"/>
                    </a:lnTo>
                    <a:lnTo>
                      <a:pt x="890" y="88"/>
                    </a:lnTo>
                    <a:lnTo>
                      <a:pt x="894" y="90"/>
                    </a:lnTo>
                    <a:lnTo>
                      <a:pt x="896" y="94"/>
                    </a:lnTo>
                    <a:lnTo>
                      <a:pt x="898" y="98"/>
                    </a:lnTo>
                    <a:lnTo>
                      <a:pt x="898" y="102"/>
                    </a:lnTo>
                    <a:lnTo>
                      <a:pt x="894" y="106"/>
                    </a:lnTo>
                    <a:lnTo>
                      <a:pt x="886" y="110"/>
                    </a:lnTo>
                    <a:lnTo>
                      <a:pt x="888" y="114"/>
                    </a:lnTo>
                    <a:lnTo>
                      <a:pt x="890" y="120"/>
                    </a:lnTo>
                    <a:lnTo>
                      <a:pt x="894" y="124"/>
                    </a:lnTo>
                    <a:lnTo>
                      <a:pt x="898" y="126"/>
                    </a:lnTo>
                    <a:lnTo>
                      <a:pt x="902" y="128"/>
                    </a:lnTo>
                    <a:lnTo>
                      <a:pt x="904" y="134"/>
                    </a:lnTo>
                    <a:lnTo>
                      <a:pt x="902" y="140"/>
                    </a:lnTo>
                    <a:lnTo>
                      <a:pt x="900" y="144"/>
                    </a:lnTo>
                    <a:lnTo>
                      <a:pt x="896" y="146"/>
                    </a:lnTo>
                    <a:lnTo>
                      <a:pt x="892" y="146"/>
                    </a:lnTo>
                    <a:lnTo>
                      <a:pt x="888" y="146"/>
                    </a:lnTo>
                    <a:lnTo>
                      <a:pt x="884" y="144"/>
                    </a:lnTo>
                    <a:lnTo>
                      <a:pt x="878" y="140"/>
                    </a:lnTo>
                    <a:lnTo>
                      <a:pt x="874" y="136"/>
                    </a:lnTo>
                    <a:lnTo>
                      <a:pt x="872" y="132"/>
                    </a:lnTo>
                    <a:lnTo>
                      <a:pt x="870" y="126"/>
                    </a:lnTo>
                    <a:lnTo>
                      <a:pt x="872" y="122"/>
                    </a:lnTo>
                    <a:lnTo>
                      <a:pt x="872" y="118"/>
                    </a:lnTo>
                    <a:lnTo>
                      <a:pt x="876" y="116"/>
                    </a:lnTo>
                    <a:lnTo>
                      <a:pt x="878" y="114"/>
                    </a:lnTo>
                    <a:lnTo>
                      <a:pt x="880" y="112"/>
                    </a:lnTo>
                    <a:lnTo>
                      <a:pt x="880" y="108"/>
                    </a:lnTo>
                    <a:lnTo>
                      <a:pt x="880" y="104"/>
                    </a:lnTo>
                    <a:lnTo>
                      <a:pt x="876" y="100"/>
                    </a:lnTo>
                    <a:lnTo>
                      <a:pt x="870" y="96"/>
                    </a:lnTo>
                    <a:lnTo>
                      <a:pt x="864" y="94"/>
                    </a:lnTo>
                    <a:lnTo>
                      <a:pt x="858" y="92"/>
                    </a:lnTo>
                    <a:lnTo>
                      <a:pt x="852" y="90"/>
                    </a:lnTo>
                    <a:lnTo>
                      <a:pt x="852" y="92"/>
                    </a:lnTo>
                    <a:lnTo>
                      <a:pt x="850" y="96"/>
                    </a:lnTo>
                    <a:lnTo>
                      <a:pt x="848" y="100"/>
                    </a:lnTo>
                    <a:lnTo>
                      <a:pt x="848" y="104"/>
                    </a:lnTo>
                    <a:lnTo>
                      <a:pt x="844" y="104"/>
                    </a:lnTo>
                    <a:lnTo>
                      <a:pt x="842" y="102"/>
                    </a:lnTo>
                    <a:lnTo>
                      <a:pt x="846" y="106"/>
                    </a:lnTo>
                    <a:lnTo>
                      <a:pt x="850" y="108"/>
                    </a:lnTo>
                    <a:lnTo>
                      <a:pt x="850" y="114"/>
                    </a:lnTo>
                    <a:lnTo>
                      <a:pt x="850" y="118"/>
                    </a:lnTo>
                    <a:lnTo>
                      <a:pt x="840" y="120"/>
                    </a:lnTo>
                    <a:lnTo>
                      <a:pt x="830" y="118"/>
                    </a:lnTo>
                    <a:lnTo>
                      <a:pt x="822" y="114"/>
                    </a:lnTo>
                    <a:lnTo>
                      <a:pt x="816" y="108"/>
                    </a:lnTo>
                    <a:lnTo>
                      <a:pt x="816" y="104"/>
                    </a:lnTo>
                    <a:lnTo>
                      <a:pt x="816" y="102"/>
                    </a:lnTo>
                    <a:lnTo>
                      <a:pt x="818" y="98"/>
                    </a:lnTo>
                    <a:lnTo>
                      <a:pt x="820" y="96"/>
                    </a:lnTo>
                    <a:lnTo>
                      <a:pt x="822" y="92"/>
                    </a:lnTo>
                    <a:lnTo>
                      <a:pt x="824" y="88"/>
                    </a:lnTo>
                    <a:lnTo>
                      <a:pt x="824" y="86"/>
                    </a:lnTo>
                    <a:lnTo>
                      <a:pt x="824" y="82"/>
                    </a:lnTo>
                    <a:lnTo>
                      <a:pt x="822" y="82"/>
                    </a:lnTo>
                    <a:lnTo>
                      <a:pt x="818" y="80"/>
                    </a:lnTo>
                    <a:lnTo>
                      <a:pt x="812" y="80"/>
                    </a:lnTo>
                    <a:lnTo>
                      <a:pt x="806" y="100"/>
                    </a:lnTo>
                    <a:lnTo>
                      <a:pt x="804" y="126"/>
                    </a:lnTo>
                    <a:lnTo>
                      <a:pt x="796" y="114"/>
                    </a:lnTo>
                    <a:lnTo>
                      <a:pt x="792" y="100"/>
                    </a:lnTo>
                    <a:lnTo>
                      <a:pt x="790" y="90"/>
                    </a:lnTo>
                    <a:lnTo>
                      <a:pt x="794" y="78"/>
                    </a:lnTo>
                    <a:lnTo>
                      <a:pt x="780" y="76"/>
                    </a:lnTo>
                    <a:lnTo>
                      <a:pt x="768" y="82"/>
                    </a:lnTo>
                    <a:lnTo>
                      <a:pt x="760" y="92"/>
                    </a:lnTo>
                    <a:lnTo>
                      <a:pt x="754" y="106"/>
                    </a:lnTo>
                    <a:lnTo>
                      <a:pt x="752" y="120"/>
                    </a:lnTo>
                    <a:lnTo>
                      <a:pt x="754" y="128"/>
                    </a:lnTo>
                    <a:lnTo>
                      <a:pt x="760" y="138"/>
                    </a:lnTo>
                    <a:lnTo>
                      <a:pt x="764" y="148"/>
                    </a:lnTo>
                    <a:lnTo>
                      <a:pt x="766" y="156"/>
                    </a:lnTo>
                    <a:lnTo>
                      <a:pt x="762" y="164"/>
                    </a:lnTo>
                    <a:lnTo>
                      <a:pt x="750" y="166"/>
                    </a:lnTo>
                    <a:lnTo>
                      <a:pt x="740" y="160"/>
                    </a:lnTo>
                    <a:lnTo>
                      <a:pt x="730" y="150"/>
                    </a:lnTo>
                    <a:lnTo>
                      <a:pt x="722" y="142"/>
                    </a:lnTo>
                    <a:lnTo>
                      <a:pt x="712" y="138"/>
                    </a:lnTo>
                    <a:lnTo>
                      <a:pt x="704" y="136"/>
                    </a:lnTo>
                    <a:lnTo>
                      <a:pt x="694" y="136"/>
                    </a:lnTo>
                    <a:lnTo>
                      <a:pt x="696" y="140"/>
                    </a:lnTo>
                    <a:lnTo>
                      <a:pt x="696" y="144"/>
                    </a:lnTo>
                    <a:lnTo>
                      <a:pt x="696" y="150"/>
                    </a:lnTo>
                    <a:lnTo>
                      <a:pt x="692" y="158"/>
                    </a:lnTo>
                    <a:lnTo>
                      <a:pt x="684" y="162"/>
                    </a:lnTo>
                    <a:lnTo>
                      <a:pt x="678" y="160"/>
                    </a:lnTo>
                    <a:lnTo>
                      <a:pt x="668" y="156"/>
                    </a:lnTo>
                    <a:lnTo>
                      <a:pt x="660" y="152"/>
                    </a:lnTo>
                    <a:lnTo>
                      <a:pt x="652" y="150"/>
                    </a:lnTo>
                    <a:lnTo>
                      <a:pt x="646" y="152"/>
                    </a:lnTo>
                    <a:lnTo>
                      <a:pt x="638" y="154"/>
                    </a:lnTo>
                    <a:lnTo>
                      <a:pt x="632" y="158"/>
                    </a:lnTo>
                    <a:lnTo>
                      <a:pt x="626" y="162"/>
                    </a:lnTo>
                    <a:lnTo>
                      <a:pt x="628" y="158"/>
                    </a:lnTo>
                    <a:lnTo>
                      <a:pt x="630" y="152"/>
                    </a:lnTo>
                    <a:lnTo>
                      <a:pt x="634" y="148"/>
                    </a:lnTo>
                    <a:lnTo>
                      <a:pt x="618" y="150"/>
                    </a:lnTo>
                    <a:lnTo>
                      <a:pt x="604" y="160"/>
                    </a:lnTo>
                    <a:lnTo>
                      <a:pt x="588" y="174"/>
                    </a:lnTo>
                    <a:lnTo>
                      <a:pt x="572" y="186"/>
                    </a:lnTo>
                    <a:lnTo>
                      <a:pt x="558" y="188"/>
                    </a:lnTo>
                    <a:lnTo>
                      <a:pt x="558" y="182"/>
                    </a:lnTo>
                    <a:lnTo>
                      <a:pt x="560" y="174"/>
                    </a:lnTo>
                    <a:lnTo>
                      <a:pt x="566" y="168"/>
                    </a:lnTo>
                    <a:lnTo>
                      <a:pt x="562" y="162"/>
                    </a:lnTo>
                    <a:lnTo>
                      <a:pt x="558" y="160"/>
                    </a:lnTo>
                    <a:lnTo>
                      <a:pt x="552" y="158"/>
                    </a:lnTo>
                    <a:lnTo>
                      <a:pt x="546" y="158"/>
                    </a:lnTo>
                    <a:lnTo>
                      <a:pt x="544" y="164"/>
                    </a:lnTo>
                    <a:lnTo>
                      <a:pt x="542" y="170"/>
                    </a:lnTo>
                    <a:lnTo>
                      <a:pt x="542" y="174"/>
                    </a:lnTo>
                    <a:lnTo>
                      <a:pt x="540" y="180"/>
                    </a:lnTo>
                    <a:lnTo>
                      <a:pt x="538" y="184"/>
                    </a:lnTo>
                    <a:lnTo>
                      <a:pt x="534" y="188"/>
                    </a:lnTo>
                    <a:lnTo>
                      <a:pt x="536" y="192"/>
                    </a:lnTo>
                    <a:lnTo>
                      <a:pt x="536" y="196"/>
                    </a:lnTo>
                    <a:lnTo>
                      <a:pt x="534" y="198"/>
                    </a:lnTo>
                    <a:lnTo>
                      <a:pt x="530" y="200"/>
                    </a:lnTo>
                    <a:lnTo>
                      <a:pt x="526" y="200"/>
                    </a:lnTo>
                    <a:lnTo>
                      <a:pt x="522" y="200"/>
                    </a:lnTo>
                    <a:lnTo>
                      <a:pt x="518" y="198"/>
                    </a:lnTo>
                    <a:lnTo>
                      <a:pt x="514" y="196"/>
                    </a:lnTo>
                    <a:lnTo>
                      <a:pt x="518" y="204"/>
                    </a:lnTo>
                    <a:lnTo>
                      <a:pt x="518" y="212"/>
                    </a:lnTo>
                    <a:lnTo>
                      <a:pt x="518" y="220"/>
                    </a:lnTo>
                    <a:lnTo>
                      <a:pt x="512" y="222"/>
                    </a:lnTo>
                    <a:lnTo>
                      <a:pt x="506" y="222"/>
                    </a:lnTo>
                    <a:lnTo>
                      <a:pt x="502" y="220"/>
                    </a:lnTo>
                    <a:lnTo>
                      <a:pt x="500" y="218"/>
                    </a:lnTo>
                    <a:lnTo>
                      <a:pt x="500" y="214"/>
                    </a:lnTo>
                    <a:lnTo>
                      <a:pt x="498" y="210"/>
                    </a:lnTo>
                    <a:lnTo>
                      <a:pt x="498" y="206"/>
                    </a:lnTo>
                    <a:lnTo>
                      <a:pt x="496" y="202"/>
                    </a:lnTo>
                    <a:lnTo>
                      <a:pt x="494" y="196"/>
                    </a:lnTo>
                    <a:lnTo>
                      <a:pt x="486" y="204"/>
                    </a:lnTo>
                    <a:lnTo>
                      <a:pt x="476" y="212"/>
                    </a:lnTo>
                    <a:lnTo>
                      <a:pt x="466" y="218"/>
                    </a:lnTo>
                    <a:lnTo>
                      <a:pt x="466" y="206"/>
                    </a:lnTo>
                    <a:lnTo>
                      <a:pt x="462" y="196"/>
                    </a:lnTo>
                    <a:lnTo>
                      <a:pt x="456" y="188"/>
                    </a:lnTo>
                    <a:lnTo>
                      <a:pt x="450" y="180"/>
                    </a:lnTo>
                    <a:lnTo>
                      <a:pt x="444" y="170"/>
                    </a:lnTo>
                    <a:lnTo>
                      <a:pt x="466" y="170"/>
                    </a:lnTo>
                    <a:lnTo>
                      <a:pt x="488" y="174"/>
                    </a:lnTo>
                    <a:lnTo>
                      <a:pt x="510" y="176"/>
                    </a:lnTo>
                    <a:lnTo>
                      <a:pt x="494" y="150"/>
                    </a:lnTo>
                    <a:lnTo>
                      <a:pt x="474" y="134"/>
                    </a:lnTo>
                    <a:lnTo>
                      <a:pt x="448" y="128"/>
                    </a:lnTo>
                    <a:lnTo>
                      <a:pt x="420" y="130"/>
                    </a:lnTo>
                    <a:lnTo>
                      <a:pt x="422" y="126"/>
                    </a:lnTo>
                    <a:lnTo>
                      <a:pt x="424" y="122"/>
                    </a:lnTo>
                    <a:lnTo>
                      <a:pt x="426" y="118"/>
                    </a:lnTo>
                    <a:lnTo>
                      <a:pt x="428" y="114"/>
                    </a:lnTo>
                    <a:lnTo>
                      <a:pt x="418" y="106"/>
                    </a:lnTo>
                    <a:lnTo>
                      <a:pt x="408" y="106"/>
                    </a:lnTo>
                    <a:lnTo>
                      <a:pt x="398" y="112"/>
                    </a:lnTo>
                    <a:lnTo>
                      <a:pt x="388" y="118"/>
                    </a:lnTo>
                    <a:lnTo>
                      <a:pt x="378" y="120"/>
                    </a:lnTo>
                    <a:lnTo>
                      <a:pt x="366" y="120"/>
                    </a:lnTo>
                    <a:lnTo>
                      <a:pt x="360" y="116"/>
                    </a:lnTo>
                    <a:lnTo>
                      <a:pt x="356" y="112"/>
                    </a:lnTo>
                    <a:lnTo>
                      <a:pt x="350" y="110"/>
                    </a:lnTo>
                    <a:lnTo>
                      <a:pt x="338" y="114"/>
                    </a:lnTo>
                    <a:lnTo>
                      <a:pt x="332" y="118"/>
                    </a:lnTo>
                    <a:lnTo>
                      <a:pt x="326" y="122"/>
                    </a:lnTo>
                    <a:lnTo>
                      <a:pt x="320" y="128"/>
                    </a:lnTo>
                    <a:lnTo>
                      <a:pt x="316" y="134"/>
                    </a:lnTo>
                    <a:lnTo>
                      <a:pt x="314" y="140"/>
                    </a:lnTo>
                    <a:lnTo>
                      <a:pt x="312" y="146"/>
                    </a:lnTo>
                    <a:lnTo>
                      <a:pt x="312" y="150"/>
                    </a:lnTo>
                    <a:lnTo>
                      <a:pt x="312" y="156"/>
                    </a:lnTo>
                    <a:lnTo>
                      <a:pt x="312" y="160"/>
                    </a:lnTo>
                    <a:lnTo>
                      <a:pt x="308" y="166"/>
                    </a:lnTo>
                    <a:lnTo>
                      <a:pt x="302" y="168"/>
                    </a:lnTo>
                    <a:lnTo>
                      <a:pt x="298" y="172"/>
                    </a:lnTo>
                    <a:lnTo>
                      <a:pt x="292" y="174"/>
                    </a:lnTo>
                    <a:lnTo>
                      <a:pt x="288" y="176"/>
                    </a:lnTo>
                    <a:lnTo>
                      <a:pt x="282" y="180"/>
                    </a:lnTo>
                    <a:lnTo>
                      <a:pt x="278" y="184"/>
                    </a:lnTo>
                    <a:lnTo>
                      <a:pt x="274" y="190"/>
                    </a:lnTo>
                    <a:lnTo>
                      <a:pt x="272" y="194"/>
                    </a:lnTo>
                    <a:lnTo>
                      <a:pt x="272" y="200"/>
                    </a:lnTo>
                    <a:lnTo>
                      <a:pt x="272" y="210"/>
                    </a:lnTo>
                    <a:lnTo>
                      <a:pt x="260" y="214"/>
                    </a:lnTo>
                    <a:lnTo>
                      <a:pt x="250" y="220"/>
                    </a:lnTo>
                    <a:lnTo>
                      <a:pt x="242" y="228"/>
                    </a:lnTo>
                    <a:lnTo>
                      <a:pt x="232" y="234"/>
                    </a:lnTo>
                    <a:lnTo>
                      <a:pt x="220" y="234"/>
                    </a:lnTo>
                    <a:lnTo>
                      <a:pt x="220" y="240"/>
                    </a:lnTo>
                    <a:lnTo>
                      <a:pt x="220" y="246"/>
                    </a:lnTo>
                    <a:lnTo>
                      <a:pt x="222" y="252"/>
                    </a:lnTo>
                    <a:lnTo>
                      <a:pt x="220" y="260"/>
                    </a:lnTo>
                    <a:lnTo>
                      <a:pt x="220" y="264"/>
                    </a:lnTo>
                    <a:lnTo>
                      <a:pt x="216" y="268"/>
                    </a:lnTo>
                    <a:lnTo>
                      <a:pt x="212" y="272"/>
                    </a:lnTo>
                    <a:lnTo>
                      <a:pt x="208" y="276"/>
                    </a:lnTo>
                    <a:lnTo>
                      <a:pt x="204" y="278"/>
                    </a:lnTo>
                    <a:lnTo>
                      <a:pt x="200" y="282"/>
                    </a:lnTo>
                    <a:lnTo>
                      <a:pt x="198" y="288"/>
                    </a:lnTo>
                    <a:lnTo>
                      <a:pt x="198" y="292"/>
                    </a:lnTo>
                    <a:lnTo>
                      <a:pt x="200" y="296"/>
                    </a:lnTo>
                    <a:lnTo>
                      <a:pt x="202" y="300"/>
                    </a:lnTo>
                    <a:lnTo>
                      <a:pt x="206" y="302"/>
                    </a:lnTo>
                    <a:lnTo>
                      <a:pt x="210" y="304"/>
                    </a:lnTo>
                    <a:lnTo>
                      <a:pt x="214" y="306"/>
                    </a:lnTo>
                    <a:lnTo>
                      <a:pt x="218" y="308"/>
                    </a:lnTo>
                    <a:lnTo>
                      <a:pt x="220" y="310"/>
                    </a:lnTo>
                    <a:lnTo>
                      <a:pt x="220" y="314"/>
                    </a:lnTo>
                    <a:lnTo>
                      <a:pt x="220" y="318"/>
                    </a:lnTo>
                    <a:lnTo>
                      <a:pt x="240" y="302"/>
                    </a:lnTo>
                    <a:lnTo>
                      <a:pt x="262" y="290"/>
                    </a:lnTo>
                    <a:lnTo>
                      <a:pt x="286" y="286"/>
                    </a:lnTo>
                    <a:lnTo>
                      <a:pt x="286" y="298"/>
                    </a:lnTo>
                    <a:lnTo>
                      <a:pt x="282" y="306"/>
                    </a:lnTo>
                    <a:lnTo>
                      <a:pt x="272" y="310"/>
                    </a:lnTo>
                    <a:lnTo>
                      <a:pt x="262" y="310"/>
                    </a:lnTo>
                    <a:lnTo>
                      <a:pt x="252" y="306"/>
                    </a:lnTo>
                    <a:lnTo>
                      <a:pt x="252" y="316"/>
                    </a:lnTo>
                    <a:lnTo>
                      <a:pt x="258" y="324"/>
                    </a:lnTo>
                    <a:lnTo>
                      <a:pt x="266" y="328"/>
                    </a:lnTo>
                    <a:lnTo>
                      <a:pt x="272" y="334"/>
                    </a:lnTo>
                    <a:lnTo>
                      <a:pt x="274" y="344"/>
                    </a:lnTo>
                    <a:lnTo>
                      <a:pt x="286" y="344"/>
                    </a:lnTo>
                    <a:lnTo>
                      <a:pt x="296" y="340"/>
                    </a:lnTo>
                    <a:lnTo>
                      <a:pt x="302" y="332"/>
                    </a:lnTo>
                    <a:lnTo>
                      <a:pt x="304" y="324"/>
                    </a:lnTo>
                    <a:lnTo>
                      <a:pt x="300" y="316"/>
                    </a:lnTo>
                    <a:lnTo>
                      <a:pt x="290" y="310"/>
                    </a:lnTo>
                    <a:lnTo>
                      <a:pt x="298" y="306"/>
                    </a:lnTo>
                    <a:lnTo>
                      <a:pt x="308" y="304"/>
                    </a:lnTo>
                    <a:lnTo>
                      <a:pt x="318" y="300"/>
                    </a:lnTo>
                    <a:lnTo>
                      <a:pt x="328" y="298"/>
                    </a:lnTo>
                    <a:lnTo>
                      <a:pt x="334" y="290"/>
                    </a:lnTo>
                    <a:lnTo>
                      <a:pt x="334" y="278"/>
                    </a:lnTo>
                    <a:lnTo>
                      <a:pt x="316" y="276"/>
                    </a:lnTo>
                    <a:lnTo>
                      <a:pt x="308" y="272"/>
                    </a:lnTo>
                    <a:lnTo>
                      <a:pt x="306" y="264"/>
                    </a:lnTo>
                    <a:lnTo>
                      <a:pt x="310" y="254"/>
                    </a:lnTo>
                    <a:lnTo>
                      <a:pt x="314" y="242"/>
                    </a:lnTo>
                    <a:lnTo>
                      <a:pt x="320" y="228"/>
                    </a:lnTo>
                    <a:lnTo>
                      <a:pt x="314" y="226"/>
                    </a:lnTo>
                    <a:lnTo>
                      <a:pt x="310" y="224"/>
                    </a:lnTo>
                    <a:lnTo>
                      <a:pt x="304" y="224"/>
                    </a:lnTo>
                    <a:lnTo>
                      <a:pt x="316" y="222"/>
                    </a:lnTo>
                    <a:lnTo>
                      <a:pt x="326" y="220"/>
                    </a:lnTo>
                    <a:lnTo>
                      <a:pt x="336" y="222"/>
                    </a:lnTo>
                    <a:lnTo>
                      <a:pt x="344" y="220"/>
                    </a:lnTo>
                    <a:lnTo>
                      <a:pt x="352" y="216"/>
                    </a:lnTo>
                    <a:lnTo>
                      <a:pt x="356" y="208"/>
                    </a:lnTo>
                    <a:lnTo>
                      <a:pt x="356" y="194"/>
                    </a:lnTo>
                    <a:lnTo>
                      <a:pt x="362" y="194"/>
                    </a:lnTo>
                    <a:lnTo>
                      <a:pt x="368" y="194"/>
                    </a:lnTo>
                    <a:lnTo>
                      <a:pt x="374" y="194"/>
                    </a:lnTo>
                    <a:lnTo>
                      <a:pt x="378" y="194"/>
                    </a:lnTo>
                    <a:lnTo>
                      <a:pt x="380" y="194"/>
                    </a:lnTo>
                    <a:lnTo>
                      <a:pt x="382" y="196"/>
                    </a:lnTo>
                    <a:lnTo>
                      <a:pt x="384" y="200"/>
                    </a:lnTo>
                    <a:lnTo>
                      <a:pt x="384" y="206"/>
                    </a:lnTo>
                    <a:lnTo>
                      <a:pt x="382" y="210"/>
                    </a:lnTo>
                    <a:lnTo>
                      <a:pt x="378" y="214"/>
                    </a:lnTo>
                    <a:lnTo>
                      <a:pt x="376" y="218"/>
                    </a:lnTo>
                    <a:lnTo>
                      <a:pt x="372" y="222"/>
                    </a:lnTo>
                    <a:lnTo>
                      <a:pt x="368" y="228"/>
                    </a:lnTo>
                    <a:lnTo>
                      <a:pt x="366" y="230"/>
                    </a:lnTo>
                    <a:lnTo>
                      <a:pt x="364" y="232"/>
                    </a:lnTo>
                    <a:lnTo>
                      <a:pt x="362" y="234"/>
                    </a:lnTo>
                    <a:lnTo>
                      <a:pt x="360" y="238"/>
                    </a:lnTo>
                    <a:lnTo>
                      <a:pt x="358" y="240"/>
                    </a:lnTo>
                    <a:lnTo>
                      <a:pt x="356" y="242"/>
                    </a:lnTo>
                    <a:lnTo>
                      <a:pt x="356" y="244"/>
                    </a:lnTo>
                    <a:lnTo>
                      <a:pt x="356" y="262"/>
                    </a:lnTo>
                    <a:lnTo>
                      <a:pt x="362" y="274"/>
                    </a:lnTo>
                    <a:lnTo>
                      <a:pt x="374" y="280"/>
                    </a:lnTo>
                    <a:lnTo>
                      <a:pt x="388" y="276"/>
                    </a:lnTo>
                    <a:lnTo>
                      <a:pt x="404" y="266"/>
                    </a:lnTo>
                    <a:lnTo>
                      <a:pt x="408" y="270"/>
                    </a:lnTo>
                    <a:lnTo>
                      <a:pt x="414" y="274"/>
                    </a:lnTo>
                    <a:lnTo>
                      <a:pt x="420" y="276"/>
                    </a:lnTo>
                    <a:lnTo>
                      <a:pt x="424" y="278"/>
                    </a:lnTo>
                    <a:lnTo>
                      <a:pt x="432" y="278"/>
                    </a:lnTo>
                    <a:lnTo>
                      <a:pt x="432" y="274"/>
                    </a:lnTo>
                    <a:lnTo>
                      <a:pt x="430" y="270"/>
                    </a:lnTo>
                    <a:lnTo>
                      <a:pt x="428" y="266"/>
                    </a:lnTo>
                    <a:lnTo>
                      <a:pt x="426" y="262"/>
                    </a:lnTo>
                    <a:lnTo>
                      <a:pt x="424" y="258"/>
                    </a:lnTo>
                    <a:lnTo>
                      <a:pt x="424" y="254"/>
                    </a:lnTo>
                    <a:lnTo>
                      <a:pt x="426" y="250"/>
                    </a:lnTo>
                    <a:lnTo>
                      <a:pt x="428" y="246"/>
                    </a:lnTo>
                    <a:lnTo>
                      <a:pt x="434" y="246"/>
                    </a:lnTo>
                    <a:lnTo>
                      <a:pt x="438" y="246"/>
                    </a:lnTo>
                    <a:lnTo>
                      <a:pt x="444" y="250"/>
                    </a:lnTo>
                    <a:lnTo>
                      <a:pt x="448" y="254"/>
                    </a:lnTo>
                    <a:lnTo>
                      <a:pt x="450" y="260"/>
                    </a:lnTo>
                    <a:lnTo>
                      <a:pt x="452" y="264"/>
                    </a:lnTo>
                    <a:lnTo>
                      <a:pt x="452" y="268"/>
                    </a:lnTo>
                    <a:lnTo>
                      <a:pt x="448" y="280"/>
                    </a:lnTo>
                    <a:lnTo>
                      <a:pt x="438" y="286"/>
                    </a:lnTo>
                    <a:lnTo>
                      <a:pt x="424" y="290"/>
                    </a:lnTo>
                    <a:lnTo>
                      <a:pt x="408" y="292"/>
                    </a:lnTo>
                    <a:lnTo>
                      <a:pt x="396" y="294"/>
                    </a:lnTo>
                    <a:lnTo>
                      <a:pt x="396" y="298"/>
                    </a:lnTo>
                    <a:lnTo>
                      <a:pt x="398" y="302"/>
                    </a:lnTo>
                    <a:lnTo>
                      <a:pt x="388" y="304"/>
                    </a:lnTo>
                    <a:lnTo>
                      <a:pt x="376" y="306"/>
                    </a:lnTo>
                    <a:lnTo>
                      <a:pt x="366" y="306"/>
                    </a:lnTo>
                    <a:lnTo>
                      <a:pt x="366" y="308"/>
                    </a:lnTo>
                    <a:lnTo>
                      <a:pt x="364" y="312"/>
                    </a:lnTo>
                    <a:lnTo>
                      <a:pt x="364" y="314"/>
                    </a:lnTo>
                    <a:lnTo>
                      <a:pt x="370" y="314"/>
                    </a:lnTo>
                    <a:lnTo>
                      <a:pt x="374" y="314"/>
                    </a:lnTo>
                    <a:lnTo>
                      <a:pt x="370" y="318"/>
                    </a:lnTo>
                    <a:lnTo>
                      <a:pt x="366" y="320"/>
                    </a:lnTo>
                    <a:lnTo>
                      <a:pt x="360" y="322"/>
                    </a:lnTo>
                    <a:lnTo>
                      <a:pt x="354" y="322"/>
                    </a:lnTo>
                    <a:lnTo>
                      <a:pt x="350" y="324"/>
                    </a:lnTo>
                    <a:lnTo>
                      <a:pt x="346" y="328"/>
                    </a:lnTo>
                    <a:lnTo>
                      <a:pt x="340" y="338"/>
                    </a:lnTo>
                    <a:lnTo>
                      <a:pt x="340" y="354"/>
                    </a:lnTo>
                    <a:lnTo>
                      <a:pt x="340" y="366"/>
                    </a:lnTo>
                    <a:lnTo>
                      <a:pt x="316" y="372"/>
                    </a:lnTo>
                    <a:lnTo>
                      <a:pt x="290" y="372"/>
                    </a:lnTo>
                    <a:lnTo>
                      <a:pt x="264" y="368"/>
                    </a:lnTo>
                    <a:lnTo>
                      <a:pt x="258" y="366"/>
                    </a:lnTo>
                    <a:lnTo>
                      <a:pt x="252" y="366"/>
                    </a:lnTo>
                    <a:lnTo>
                      <a:pt x="250" y="366"/>
                    </a:lnTo>
                    <a:lnTo>
                      <a:pt x="248" y="366"/>
                    </a:lnTo>
                    <a:lnTo>
                      <a:pt x="248" y="368"/>
                    </a:lnTo>
                    <a:lnTo>
                      <a:pt x="246" y="368"/>
                    </a:lnTo>
                    <a:lnTo>
                      <a:pt x="246" y="370"/>
                    </a:lnTo>
                    <a:lnTo>
                      <a:pt x="244" y="372"/>
                    </a:lnTo>
                    <a:lnTo>
                      <a:pt x="242" y="374"/>
                    </a:lnTo>
                    <a:lnTo>
                      <a:pt x="238" y="378"/>
                    </a:lnTo>
                    <a:lnTo>
                      <a:pt x="220" y="388"/>
                    </a:lnTo>
                    <a:lnTo>
                      <a:pt x="200" y="392"/>
                    </a:lnTo>
                    <a:lnTo>
                      <a:pt x="200" y="398"/>
                    </a:lnTo>
                    <a:lnTo>
                      <a:pt x="198" y="400"/>
                    </a:lnTo>
                    <a:lnTo>
                      <a:pt x="196" y="402"/>
                    </a:lnTo>
                    <a:lnTo>
                      <a:pt x="192" y="404"/>
                    </a:lnTo>
                    <a:lnTo>
                      <a:pt x="190" y="406"/>
                    </a:lnTo>
                    <a:lnTo>
                      <a:pt x="186" y="408"/>
                    </a:lnTo>
                    <a:lnTo>
                      <a:pt x="184" y="410"/>
                    </a:lnTo>
                    <a:lnTo>
                      <a:pt x="178" y="412"/>
                    </a:lnTo>
                    <a:lnTo>
                      <a:pt x="172" y="414"/>
                    </a:lnTo>
                    <a:lnTo>
                      <a:pt x="166" y="414"/>
                    </a:lnTo>
                    <a:lnTo>
                      <a:pt x="166" y="418"/>
                    </a:lnTo>
                    <a:lnTo>
                      <a:pt x="166" y="424"/>
                    </a:lnTo>
                    <a:lnTo>
                      <a:pt x="164" y="428"/>
                    </a:lnTo>
                    <a:lnTo>
                      <a:pt x="156" y="434"/>
                    </a:lnTo>
                    <a:lnTo>
                      <a:pt x="144" y="440"/>
                    </a:lnTo>
                    <a:lnTo>
                      <a:pt x="130" y="444"/>
                    </a:lnTo>
                    <a:lnTo>
                      <a:pt x="120" y="450"/>
                    </a:lnTo>
                    <a:lnTo>
                      <a:pt x="134" y="458"/>
                    </a:lnTo>
                    <a:lnTo>
                      <a:pt x="146" y="468"/>
                    </a:lnTo>
                    <a:lnTo>
                      <a:pt x="154" y="480"/>
                    </a:lnTo>
                    <a:lnTo>
                      <a:pt x="156" y="492"/>
                    </a:lnTo>
                    <a:lnTo>
                      <a:pt x="152" y="506"/>
                    </a:lnTo>
                    <a:lnTo>
                      <a:pt x="138" y="516"/>
                    </a:lnTo>
                    <a:lnTo>
                      <a:pt x="126" y="520"/>
                    </a:lnTo>
                    <a:lnTo>
                      <a:pt x="114" y="516"/>
                    </a:lnTo>
                    <a:lnTo>
                      <a:pt x="102" y="512"/>
                    </a:lnTo>
                    <a:lnTo>
                      <a:pt x="92" y="508"/>
                    </a:lnTo>
                    <a:lnTo>
                      <a:pt x="82" y="506"/>
                    </a:lnTo>
                    <a:lnTo>
                      <a:pt x="76" y="512"/>
                    </a:lnTo>
                    <a:lnTo>
                      <a:pt x="74" y="516"/>
                    </a:lnTo>
                    <a:lnTo>
                      <a:pt x="74" y="522"/>
                    </a:lnTo>
                    <a:lnTo>
                      <a:pt x="76" y="526"/>
                    </a:lnTo>
                    <a:lnTo>
                      <a:pt x="78" y="530"/>
                    </a:lnTo>
                    <a:lnTo>
                      <a:pt x="82" y="534"/>
                    </a:lnTo>
                    <a:lnTo>
                      <a:pt x="82" y="538"/>
                    </a:lnTo>
                    <a:lnTo>
                      <a:pt x="82" y="544"/>
                    </a:lnTo>
                    <a:lnTo>
                      <a:pt x="80" y="550"/>
                    </a:lnTo>
                    <a:lnTo>
                      <a:pt x="78" y="554"/>
                    </a:lnTo>
                    <a:lnTo>
                      <a:pt x="76" y="560"/>
                    </a:lnTo>
                    <a:lnTo>
                      <a:pt x="76" y="564"/>
                    </a:lnTo>
                    <a:lnTo>
                      <a:pt x="76" y="580"/>
                    </a:lnTo>
                    <a:lnTo>
                      <a:pt x="82" y="588"/>
                    </a:lnTo>
                    <a:lnTo>
                      <a:pt x="90" y="590"/>
                    </a:lnTo>
                    <a:lnTo>
                      <a:pt x="100" y="588"/>
                    </a:lnTo>
                    <a:lnTo>
                      <a:pt x="112" y="582"/>
                    </a:lnTo>
                    <a:lnTo>
                      <a:pt x="124" y="574"/>
                    </a:lnTo>
                    <a:lnTo>
                      <a:pt x="134" y="566"/>
                    </a:lnTo>
                    <a:lnTo>
                      <a:pt x="144" y="556"/>
                    </a:lnTo>
                    <a:lnTo>
                      <a:pt x="150" y="550"/>
                    </a:lnTo>
                    <a:lnTo>
                      <a:pt x="160" y="536"/>
                    </a:lnTo>
                    <a:lnTo>
                      <a:pt x="168" y="518"/>
                    </a:lnTo>
                    <a:lnTo>
                      <a:pt x="176" y="508"/>
                    </a:lnTo>
                    <a:lnTo>
                      <a:pt x="188" y="502"/>
                    </a:lnTo>
                    <a:lnTo>
                      <a:pt x="200" y="502"/>
                    </a:lnTo>
                    <a:lnTo>
                      <a:pt x="212" y="500"/>
                    </a:lnTo>
                    <a:lnTo>
                      <a:pt x="222" y="490"/>
                    </a:lnTo>
                    <a:lnTo>
                      <a:pt x="226" y="494"/>
                    </a:lnTo>
                    <a:lnTo>
                      <a:pt x="230" y="498"/>
                    </a:lnTo>
                    <a:lnTo>
                      <a:pt x="234" y="500"/>
                    </a:lnTo>
                    <a:lnTo>
                      <a:pt x="240" y="500"/>
                    </a:lnTo>
                    <a:lnTo>
                      <a:pt x="244" y="502"/>
                    </a:lnTo>
                    <a:lnTo>
                      <a:pt x="248" y="506"/>
                    </a:lnTo>
                    <a:lnTo>
                      <a:pt x="252" y="512"/>
                    </a:lnTo>
                    <a:lnTo>
                      <a:pt x="256" y="516"/>
                    </a:lnTo>
                    <a:lnTo>
                      <a:pt x="258" y="522"/>
                    </a:lnTo>
                    <a:lnTo>
                      <a:pt x="262" y="528"/>
                    </a:lnTo>
                    <a:lnTo>
                      <a:pt x="266" y="530"/>
                    </a:lnTo>
                    <a:lnTo>
                      <a:pt x="270" y="534"/>
                    </a:lnTo>
                    <a:lnTo>
                      <a:pt x="274" y="536"/>
                    </a:lnTo>
                    <a:lnTo>
                      <a:pt x="278" y="538"/>
                    </a:lnTo>
                    <a:lnTo>
                      <a:pt x="282" y="542"/>
                    </a:lnTo>
                    <a:lnTo>
                      <a:pt x="286" y="548"/>
                    </a:lnTo>
                    <a:lnTo>
                      <a:pt x="288" y="554"/>
                    </a:lnTo>
                    <a:lnTo>
                      <a:pt x="290" y="562"/>
                    </a:lnTo>
                    <a:lnTo>
                      <a:pt x="290" y="572"/>
                    </a:lnTo>
                    <a:lnTo>
                      <a:pt x="272" y="576"/>
                    </a:lnTo>
                    <a:lnTo>
                      <a:pt x="254" y="580"/>
                    </a:lnTo>
                    <a:lnTo>
                      <a:pt x="268" y="588"/>
                    </a:lnTo>
                    <a:lnTo>
                      <a:pt x="282" y="594"/>
                    </a:lnTo>
                    <a:lnTo>
                      <a:pt x="298" y="598"/>
                    </a:lnTo>
                    <a:lnTo>
                      <a:pt x="310" y="596"/>
                    </a:lnTo>
                    <a:lnTo>
                      <a:pt x="314" y="590"/>
                    </a:lnTo>
                    <a:lnTo>
                      <a:pt x="314" y="582"/>
                    </a:lnTo>
                    <a:lnTo>
                      <a:pt x="308" y="572"/>
                    </a:lnTo>
                    <a:lnTo>
                      <a:pt x="304" y="564"/>
                    </a:lnTo>
                    <a:lnTo>
                      <a:pt x="300" y="554"/>
                    </a:lnTo>
                    <a:lnTo>
                      <a:pt x="306" y="552"/>
                    </a:lnTo>
                    <a:lnTo>
                      <a:pt x="312" y="550"/>
                    </a:lnTo>
                    <a:lnTo>
                      <a:pt x="320" y="548"/>
                    </a:lnTo>
                    <a:lnTo>
                      <a:pt x="304" y="538"/>
                    </a:lnTo>
                    <a:lnTo>
                      <a:pt x="288" y="524"/>
                    </a:lnTo>
                    <a:lnTo>
                      <a:pt x="270" y="510"/>
                    </a:lnTo>
                    <a:lnTo>
                      <a:pt x="252" y="500"/>
                    </a:lnTo>
                    <a:lnTo>
                      <a:pt x="234" y="496"/>
                    </a:lnTo>
                    <a:lnTo>
                      <a:pt x="250" y="492"/>
                    </a:lnTo>
                    <a:lnTo>
                      <a:pt x="266" y="488"/>
                    </a:lnTo>
                    <a:lnTo>
                      <a:pt x="280" y="484"/>
                    </a:lnTo>
                    <a:lnTo>
                      <a:pt x="292" y="474"/>
                    </a:lnTo>
                    <a:lnTo>
                      <a:pt x="298" y="488"/>
                    </a:lnTo>
                    <a:lnTo>
                      <a:pt x="306" y="500"/>
                    </a:lnTo>
                    <a:lnTo>
                      <a:pt x="316" y="512"/>
                    </a:lnTo>
                    <a:lnTo>
                      <a:pt x="322" y="520"/>
                    </a:lnTo>
                    <a:lnTo>
                      <a:pt x="330" y="526"/>
                    </a:lnTo>
                    <a:lnTo>
                      <a:pt x="336" y="532"/>
                    </a:lnTo>
                    <a:lnTo>
                      <a:pt x="340" y="542"/>
                    </a:lnTo>
                    <a:lnTo>
                      <a:pt x="348" y="558"/>
                    </a:lnTo>
                    <a:lnTo>
                      <a:pt x="350" y="574"/>
                    </a:lnTo>
                    <a:lnTo>
                      <a:pt x="346" y="592"/>
                    </a:lnTo>
                    <a:lnTo>
                      <a:pt x="350" y="592"/>
                    </a:lnTo>
                    <a:lnTo>
                      <a:pt x="356" y="592"/>
                    </a:lnTo>
                    <a:lnTo>
                      <a:pt x="362" y="592"/>
                    </a:lnTo>
                    <a:lnTo>
                      <a:pt x="368" y="592"/>
                    </a:lnTo>
                    <a:lnTo>
                      <a:pt x="372" y="590"/>
                    </a:lnTo>
                    <a:lnTo>
                      <a:pt x="378" y="586"/>
                    </a:lnTo>
                    <a:lnTo>
                      <a:pt x="380" y="584"/>
                    </a:lnTo>
                    <a:lnTo>
                      <a:pt x="380" y="580"/>
                    </a:lnTo>
                    <a:lnTo>
                      <a:pt x="378" y="578"/>
                    </a:lnTo>
                    <a:lnTo>
                      <a:pt x="376" y="576"/>
                    </a:lnTo>
                    <a:lnTo>
                      <a:pt x="374" y="572"/>
                    </a:lnTo>
                    <a:lnTo>
                      <a:pt x="372" y="568"/>
                    </a:lnTo>
                    <a:lnTo>
                      <a:pt x="370" y="566"/>
                    </a:lnTo>
                    <a:lnTo>
                      <a:pt x="368" y="562"/>
                    </a:lnTo>
                    <a:lnTo>
                      <a:pt x="364" y="560"/>
                    </a:lnTo>
                    <a:lnTo>
                      <a:pt x="362" y="556"/>
                    </a:lnTo>
                    <a:lnTo>
                      <a:pt x="360" y="552"/>
                    </a:lnTo>
                    <a:lnTo>
                      <a:pt x="360" y="548"/>
                    </a:lnTo>
                    <a:lnTo>
                      <a:pt x="362" y="544"/>
                    </a:lnTo>
                    <a:lnTo>
                      <a:pt x="366" y="540"/>
                    </a:lnTo>
                    <a:lnTo>
                      <a:pt x="370" y="538"/>
                    </a:lnTo>
                    <a:lnTo>
                      <a:pt x="376" y="536"/>
                    </a:lnTo>
                    <a:lnTo>
                      <a:pt x="382" y="538"/>
                    </a:lnTo>
                    <a:lnTo>
                      <a:pt x="388" y="540"/>
                    </a:lnTo>
                    <a:lnTo>
                      <a:pt x="398" y="548"/>
                    </a:lnTo>
                    <a:lnTo>
                      <a:pt x="400" y="560"/>
                    </a:lnTo>
                    <a:lnTo>
                      <a:pt x="400" y="574"/>
                    </a:lnTo>
                    <a:lnTo>
                      <a:pt x="402" y="586"/>
                    </a:lnTo>
                    <a:lnTo>
                      <a:pt x="404" y="596"/>
                    </a:lnTo>
                    <a:lnTo>
                      <a:pt x="414" y="604"/>
                    </a:lnTo>
                    <a:lnTo>
                      <a:pt x="426" y="606"/>
                    </a:lnTo>
                    <a:lnTo>
                      <a:pt x="438" y="604"/>
                    </a:lnTo>
                    <a:lnTo>
                      <a:pt x="448" y="600"/>
                    </a:lnTo>
                    <a:lnTo>
                      <a:pt x="458" y="602"/>
                    </a:lnTo>
                    <a:lnTo>
                      <a:pt x="466" y="610"/>
                    </a:lnTo>
                    <a:lnTo>
                      <a:pt x="470" y="608"/>
                    </a:lnTo>
                    <a:lnTo>
                      <a:pt x="474" y="606"/>
                    </a:lnTo>
                    <a:lnTo>
                      <a:pt x="478" y="604"/>
                    </a:lnTo>
                    <a:lnTo>
                      <a:pt x="484" y="620"/>
                    </a:lnTo>
                    <a:lnTo>
                      <a:pt x="478" y="638"/>
                    </a:lnTo>
                    <a:lnTo>
                      <a:pt x="468" y="652"/>
                    </a:lnTo>
                    <a:lnTo>
                      <a:pt x="452" y="664"/>
                    </a:lnTo>
                    <a:lnTo>
                      <a:pt x="438" y="672"/>
                    </a:lnTo>
                    <a:lnTo>
                      <a:pt x="420" y="674"/>
                    </a:lnTo>
                    <a:lnTo>
                      <a:pt x="404" y="672"/>
                    </a:lnTo>
                    <a:lnTo>
                      <a:pt x="390" y="666"/>
                    </a:lnTo>
                    <a:lnTo>
                      <a:pt x="376" y="660"/>
                    </a:lnTo>
                    <a:lnTo>
                      <a:pt x="362" y="654"/>
                    </a:lnTo>
                    <a:lnTo>
                      <a:pt x="346" y="654"/>
                    </a:lnTo>
                    <a:lnTo>
                      <a:pt x="342" y="664"/>
                    </a:lnTo>
                    <a:lnTo>
                      <a:pt x="332" y="668"/>
                    </a:lnTo>
                    <a:lnTo>
                      <a:pt x="320" y="666"/>
                    </a:lnTo>
                    <a:lnTo>
                      <a:pt x="306" y="662"/>
                    </a:lnTo>
                    <a:lnTo>
                      <a:pt x="290" y="656"/>
                    </a:lnTo>
                    <a:lnTo>
                      <a:pt x="276" y="648"/>
                    </a:lnTo>
                    <a:lnTo>
                      <a:pt x="264" y="644"/>
                    </a:lnTo>
                    <a:lnTo>
                      <a:pt x="254" y="642"/>
                    </a:lnTo>
                    <a:lnTo>
                      <a:pt x="250" y="622"/>
                    </a:lnTo>
                    <a:lnTo>
                      <a:pt x="252" y="604"/>
                    </a:lnTo>
                    <a:lnTo>
                      <a:pt x="254" y="608"/>
                    </a:lnTo>
                    <a:lnTo>
                      <a:pt x="254" y="602"/>
                    </a:lnTo>
                    <a:lnTo>
                      <a:pt x="254" y="598"/>
                    </a:lnTo>
                    <a:lnTo>
                      <a:pt x="254" y="592"/>
                    </a:lnTo>
                    <a:lnTo>
                      <a:pt x="236" y="590"/>
                    </a:lnTo>
                    <a:lnTo>
                      <a:pt x="214" y="590"/>
                    </a:lnTo>
                    <a:lnTo>
                      <a:pt x="194" y="590"/>
                    </a:lnTo>
                    <a:lnTo>
                      <a:pt x="174" y="592"/>
                    </a:lnTo>
                    <a:lnTo>
                      <a:pt x="162" y="594"/>
                    </a:lnTo>
                    <a:lnTo>
                      <a:pt x="156" y="596"/>
                    </a:lnTo>
                    <a:lnTo>
                      <a:pt x="148" y="602"/>
                    </a:lnTo>
                    <a:lnTo>
                      <a:pt x="140" y="606"/>
                    </a:lnTo>
                    <a:lnTo>
                      <a:pt x="126" y="608"/>
                    </a:lnTo>
                    <a:lnTo>
                      <a:pt x="114" y="604"/>
                    </a:lnTo>
                    <a:lnTo>
                      <a:pt x="104" y="606"/>
                    </a:lnTo>
                    <a:lnTo>
                      <a:pt x="102" y="608"/>
                    </a:lnTo>
                    <a:lnTo>
                      <a:pt x="98" y="612"/>
                    </a:lnTo>
                    <a:lnTo>
                      <a:pt x="96" y="618"/>
                    </a:lnTo>
                    <a:lnTo>
                      <a:pt x="92" y="624"/>
                    </a:lnTo>
                    <a:lnTo>
                      <a:pt x="90" y="628"/>
                    </a:lnTo>
                    <a:lnTo>
                      <a:pt x="88" y="632"/>
                    </a:lnTo>
                    <a:lnTo>
                      <a:pt x="84" y="638"/>
                    </a:lnTo>
                    <a:lnTo>
                      <a:pt x="78" y="642"/>
                    </a:lnTo>
                    <a:lnTo>
                      <a:pt x="74" y="646"/>
                    </a:lnTo>
                    <a:lnTo>
                      <a:pt x="72" y="652"/>
                    </a:lnTo>
                    <a:lnTo>
                      <a:pt x="68" y="658"/>
                    </a:lnTo>
                    <a:lnTo>
                      <a:pt x="58" y="676"/>
                    </a:lnTo>
                    <a:lnTo>
                      <a:pt x="46" y="690"/>
                    </a:lnTo>
                    <a:lnTo>
                      <a:pt x="32" y="708"/>
                    </a:lnTo>
                    <a:lnTo>
                      <a:pt x="20" y="726"/>
                    </a:lnTo>
                    <a:lnTo>
                      <a:pt x="8" y="746"/>
                    </a:lnTo>
                    <a:lnTo>
                      <a:pt x="2" y="766"/>
                    </a:lnTo>
                    <a:lnTo>
                      <a:pt x="2" y="790"/>
                    </a:lnTo>
                    <a:lnTo>
                      <a:pt x="4" y="812"/>
                    </a:lnTo>
                    <a:lnTo>
                      <a:pt x="4" y="832"/>
                    </a:lnTo>
                    <a:lnTo>
                      <a:pt x="2" y="848"/>
                    </a:lnTo>
                    <a:lnTo>
                      <a:pt x="0" y="864"/>
                    </a:lnTo>
                    <a:lnTo>
                      <a:pt x="4" y="880"/>
                    </a:lnTo>
                    <a:lnTo>
                      <a:pt x="16" y="898"/>
                    </a:lnTo>
                    <a:lnTo>
                      <a:pt x="30" y="920"/>
                    </a:lnTo>
                    <a:lnTo>
                      <a:pt x="48" y="942"/>
                    </a:lnTo>
                    <a:lnTo>
                      <a:pt x="64" y="960"/>
                    </a:lnTo>
                    <a:lnTo>
                      <a:pt x="80" y="972"/>
                    </a:lnTo>
                    <a:lnTo>
                      <a:pt x="96" y="978"/>
                    </a:lnTo>
                    <a:lnTo>
                      <a:pt x="112" y="982"/>
                    </a:lnTo>
                    <a:lnTo>
                      <a:pt x="126" y="978"/>
                    </a:lnTo>
                    <a:lnTo>
                      <a:pt x="130" y="976"/>
                    </a:lnTo>
                    <a:lnTo>
                      <a:pt x="132" y="972"/>
                    </a:lnTo>
                    <a:lnTo>
                      <a:pt x="134" y="968"/>
                    </a:lnTo>
                    <a:lnTo>
                      <a:pt x="138" y="962"/>
                    </a:lnTo>
                    <a:lnTo>
                      <a:pt x="140" y="960"/>
                    </a:lnTo>
                    <a:lnTo>
                      <a:pt x="146" y="958"/>
                    </a:lnTo>
                    <a:lnTo>
                      <a:pt x="150" y="958"/>
                    </a:lnTo>
                    <a:lnTo>
                      <a:pt x="156" y="958"/>
                    </a:lnTo>
                    <a:lnTo>
                      <a:pt x="162" y="958"/>
                    </a:lnTo>
                    <a:lnTo>
                      <a:pt x="174" y="952"/>
                    </a:lnTo>
                    <a:lnTo>
                      <a:pt x="186" y="944"/>
                    </a:lnTo>
                    <a:lnTo>
                      <a:pt x="198" y="942"/>
                    </a:lnTo>
                    <a:lnTo>
                      <a:pt x="210" y="948"/>
                    </a:lnTo>
                    <a:lnTo>
                      <a:pt x="218" y="962"/>
                    </a:lnTo>
                    <a:lnTo>
                      <a:pt x="220" y="976"/>
                    </a:lnTo>
                    <a:lnTo>
                      <a:pt x="230" y="972"/>
                    </a:lnTo>
                    <a:lnTo>
                      <a:pt x="240" y="968"/>
                    </a:lnTo>
                    <a:lnTo>
                      <a:pt x="250" y="960"/>
                    </a:lnTo>
                    <a:lnTo>
                      <a:pt x="250" y="980"/>
                    </a:lnTo>
                    <a:lnTo>
                      <a:pt x="250" y="998"/>
                    </a:lnTo>
                    <a:lnTo>
                      <a:pt x="246" y="1018"/>
                    </a:lnTo>
                    <a:lnTo>
                      <a:pt x="244" y="1032"/>
                    </a:lnTo>
                    <a:lnTo>
                      <a:pt x="248" y="1044"/>
                    </a:lnTo>
                    <a:lnTo>
                      <a:pt x="254" y="1056"/>
                    </a:lnTo>
                    <a:lnTo>
                      <a:pt x="264" y="1072"/>
                    </a:lnTo>
                    <a:lnTo>
                      <a:pt x="270" y="1086"/>
                    </a:lnTo>
                    <a:lnTo>
                      <a:pt x="272" y="1096"/>
                    </a:lnTo>
                    <a:lnTo>
                      <a:pt x="270" y="1108"/>
                    </a:lnTo>
                    <a:lnTo>
                      <a:pt x="268" y="1120"/>
                    </a:lnTo>
                    <a:lnTo>
                      <a:pt x="268" y="1134"/>
                    </a:lnTo>
                    <a:lnTo>
                      <a:pt x="270" y="1154"/>
                    </a:lnTo>
                    <a:lnTo>
                      <a:pt x="272" y="1174"/>
                    </a:lnTo>
                    <a:lnTo>
                      <a:pt x="270" y="1194"/>
                    </a:lnTo>
                    <a:lnTo>
                      <a:pt x="272" y="1222"/>
                    </a:lnTo>
                    <a:lnTo>
                      <a:pt x="280" y="1254"/>
                    </a:lnTo>
                    <a:lnTo>
                      <a:pt x="290" y="1284"/>
                    </a:lnTo>
                    <a:lnTo>
                      <a:pt x="300" y="1314"/>
                    </a:lnTo>
                    <a:lnTo>
                      <a:pt x="310" y="1346"/>
                    </a:lnTo>
                    <a:lnTo>
                      <a:pt x="318" y="1380"/>
                    </a:lnTo>
                    <a:lnTo>
                      <a:pt x="322" y="1416"/>
                    </a:lnTo>
                    <a:lnTo>
                      <a:pt x="346" y="1412"/>
                    </a:lnTo>
                    <a:lnTo>
                      <a:pt x="366" y="1404"/>
                    </a:lnTo>
                    <a:lnTo>
                      <a:pt x="382" y="1394"/>
                    </a:lnTo>
                    <a:lnTo>
                      <a:pt x="400" y="1382"/>
                    </a:lnTo>
                    <a:lnTo>
                      <a:pt x="418" y="1370"/>
                    </a:lnTo>
                    <a:lnTo>
                      <a:pt x="424" y="1366"/>
                    </a:lnTo>
                    <a:lnTo>
                      <a:pt x="430" y="1364"/>
                    </a:lnTo>
                    <a:lnTo>
                      <a:pt x="436" y="1360"/>
                    </a:lnTo>
                    <a:lnTo>
                      <a:pt x="440" y="1358"/>
                    </a:lnTo>
                    <a:lnTo>
                      <a:pt x="442" y="1354"/>
                    </a:lnTo>
                    <a:lnTo>
                      <a:pt x="446" y="1350"/>
                    </a:lnTo>
                    <a:lnTo>
                      <a:pt x="448" y="1342"/>
                    </a:lnTo>
                    <a:lnTo>
                      <a:pt x="448" y="1326"/>
                    </a:lnTo>
                    <a:lnTo>
                      <a:pt x="446" y="1310"/>
                    </a:lnTo>
                    <a:lnTo>
                      <a:pt x="446" y="1294"/>
                    </a:lnTo>
                    <a:lnTo>
                      <a:pt x="458" y="1292"/>
                    </a:lnTo>
                    <a:lnTo>
                      <a:pt x="466" y="1286"/>
                    </a:lnTo>
                    <a:lnTo>
                      <a:pt x="468" y="1276"/>
                    </a:lnTo>
                    <a:lnTo>
                      <a:pt x="468" y="1264"/>
                    </a:lnTo>
                    <a:lnTo>
                      <a:pt x="466" y="1252"/>
                    </a:lnTo>
                    <a:lnTo>
                      <a:pt x="466" y="1240"/>
                    </a:lnTo>
                    <a:lnTo>
                      <a:pt x="468" y="1224"/>
                    </a:lnTo>
                    <a:lnTo>
                      <a:pt x="476" y="1214"/>
                    </a:lnTo>
                    <a:lnTo>
                      <a:pt x="486" y="1208"/>
                    </a:lnTo>
                    <a:lnTo>
                      <a:pt x="496" y="1204"/>
                    </a:lnTo>
                    <a:lnTo>
                      <a:pt x="508" y="1200"/>
                    </a:lnTo>
                    <a:lnTo>
                      <a:pt x="518" y="1192"/>
                    </a:lnTo>
                    <a:lnTo>
                      <a:pt x="526" y="1180"/>
                    </a:lnTo>
                    <a:lnTo>
                      <a:pt x="530" y="1160"/>
                    </a:lnTo>
                    <a:lnTo>
                      <a:pt x="526" y="1140"/>
                    </a:lnTo>
                    <a:lnTo>
                      <a:pt x="518" y="1118"/>
                    </a:lnTo>
                    <a:lnTo>
                      <a:pt x="508" y="1096"/>
                    </a:lnTo>
                    <a:lnTo>
                      <a:pt x="504" y="1076"/>
                    </a:lnTo>
                    <a:lnTo>
                      <a:pt x="506" y="1056"/>
                    </a:lnTo>
                    <a:lnTo>
                      <a:pt x="516" y="1038"/>
                    </a:lnTo>
                    <a:lnTo>
                      <a:pt x="530" y="1020"/>
                    </a:lnTo>
                    <a:lnTo>
                      <a:pt x="548" y="1002"/>
                    </a:lnTo>
                    <a:lnTo>
                      <a:pt x="564" y="986"/>
                    </a:lnTo>
                    <a:lnTo>
                      <a:pt x="580" y="970"/>
                    </a:lnTo>
                    <a:lnTo>
                      <a:pt x="586" y="960"/>
                    </a:lnTo>
                    <a:lnTo>
                      <a:pt x="596" y="948"/>
                    </a:lnTo>
                    <a:lnTo>
                      <a:pt x="606" y="932"/>
                    </a:lnTo>
                    <a:lnTo>
                      <a:pt x="616" y="918"/>
                    </a:lnTo>
                    <a:lnTo>
                      <a:pt x="620" y="904"/>
                    </a:lnTo>
                    <a:lnTo>
                      <a:pt x="618" y="892"/>
                    </a:lnTo>
                    <a:lnTo>
                      <a:pt x="608" y="884"/>
                    </a:lnTo>
                    <a:lnTo>
                      <a:pt x="594" y="882"/>
                    </a:lnTo>
                    <a:lnTo>
                      <a:pt x="580" y="886"/>
                    </a:lnTo>
                    <a:lnTo>
                      <a:pt x="564" y="892"/>
                    </a:lnTo>
                    <a:lnTo>
                      <a:pt x="550" y="894"/>
                    </a:lnTo>
                    <a:lnTo>
                      <a:pt x="536" y="890"/>
                    </a:lnTo>
                    <a:lnTo>
                      <a:pt x="534" y="888"/>
                    </a:lnTo>
                    <a:lnTo>
                      <a:pt x="532" y="884"/>
                    </a:lnTo>
                    <a:lnTo>
                      <a:pt x="530" y="878"/>
                    </a:lnTo>
                    <a:lnTo>
                      <a:pt x="530" y="874"/>
                    </a:lnTo>
                    <a:lnTo>
                      <a:pt x="528" y="870"/>
                    </a:lnTo>
                    <a:lnTo>
                      <a:pt x="524" y="862"/>
                    </a:lnTo>
                    <a:lnTo>
                      <a:pt x="518" y="856"/>
                    </a:lnTo>
                    <a:lnTo>
                      <a:pt x="514" y="850"/>
                    </a:lnTo>
                    <a:lnTo>
                      <a:pt x="504" y="830"/>
                    </a:lnTo>
                    <a:lnTo>
                      <a:pt x="496" y="810"/>
                    </a:lnTo>
                    <a:lnTo>
                      <a:pt x="488" y="794"/>
                    </a:lnTo>
                    <a:lnTo>
                      <a:pt x="478" y="780"/>
                    </a:lnTo>
                    <a:lnTo>
                      <a:pt x="468" y="766"/>
                    </a:lnTo>
                    <a:lnTo>
                      <a:pt x="462" y="742"/>
                    </a:lnTo>
                    <a:lnTo>
                      <a:pt x="456" y="718"/>
                    </a:lnTo>
                    <a:lnTo>
                      <a:pt x="446" y="694"/>
                    </a:lnTo>
                    <a:lnTo>
                      <a:pt x="458" y="688"/>
                    </a:lnTo>
                    <a:lnTo>
                      <a:pt x="468" y="690"/>
                    </a:lnTo>
                    <a:lnTo>
                      <a:pt x="474" y="698"/>
                    </a:lnTo>
                    <a:lnTo>
                      <a:pt x="480" y="708"/>
                    </a:lnTo>
                    <a:lnTo>
                      <a:pt x="484" y="720"/>
                    </a:lnTo>
                    <a:lnTo>
                      <a:pt x="502" y="750"/>
                    </a:lnTo>
                    <a:lnTo>
                      <a:pt x="518" y="780"/>
                    </a:lnTo>
                    <a:lnTo>
                      <a:pt x="520" y="788"/>
                    </a:lnTo>
                    <a:lnTo>
                      <a:pt x="520" y="794"/>
                    </a:lnTo>
                    <a:lnTo>
                      <a:pt x="520" y="800"/>
                    </a:lnTo>
                    <a:lnTo>
                      <a:pt x="522" y="806"/>
                    </a:lnTo>
                    <a:lnTo>
                      <a:pt x="524" y="810"/>
                    </a:lnTo>
                    <a:lnTo>
                      <a:pt x="526" y="814"/>
                    </a:lnTo>
                    <a:lnTo>
                      <a:pt x="528" y="818"/>
                    </a:lnTo>
                    <a:lnTo>
                      <a:pt x="532" y="824"/>
                    </a:lnTo>
                    <a:lnTo>
                      <a:pt x="540" y="850"/>
                    </a:lnTo>
                    <a:lnTo>
                      <a:pt x="548" y="876"/>
                    </a:lnTo>
                    <a:lnTo>
                      <a:pt x="590" y="856"/>
                    </a:lnTo>
                    <a:lnTo>
                      <a:pt x="634" y="830"/>
                    </a:lnTo>
                    <a:lnTo>
                      <a:pt x="672" y="800"/>
                    </a:lnTo>
                    <a:lnTo>
                      <a:pt x="684" y="790"/>
                    </a:lnTo>
                    <a:lnTo>
                      <a:pt x="692" y="778"/>
                    </a:lnTo>
                    <a:lnTo>
                      <a:pt x="694" y="766"/>
                    </a:lnTo>
                    <a:lnTo>
                      <a:pt x="686" y="752"/>
                    </a:lnTo>
                    <a:lnTo>
                      <a:pt x="678" y="746"/>
                    </a:lnTo>
                    <a:lnTo>
                      <a:pt x="670" y="742"/>
                    </a:lnTo>
                    <a:lnTo>
                      <a:pt x="664" y="740"/>
                    </a:lnTo>
                    <a:lnTo>
                      <a:pt x="660" y="732"/>
                    </a:lnTo>
                    <a:lnTo>
                      <a:pt x="656" y="720"/>
                    </a:lnTo>
                    <a:lnTo>
                      <a:pt x="652" y="718"/>
                    </a:lnTo>
                    <a:lnTo>
                      <a:pt x="646" y="718"/>
                    </a:lnTo>
                    <a:lnTo>
                      <a:pt x="644" y="718"/>
                    </a:lnTo>
                    <a:lnTo>
                      <a:pt x="642" y="720"/>
                    </a:lnTo>
                    <a:lnTo>
                      <a:pt x="638" y="724"/>
                    </a:lnTo>
                    <a:lnTo>
                      <a:pt x="636" y="728"/>
                    </a:lnTo>
                    <a:lnTo>
                      <a:pt x="634" y="732"/>
                    </a:lnTo>
                    <a:lnTo>
                      <a:pt x="632" y="734"/>
                    </a:lnTo>
                    <a:lnTo>
                      <a:pt x="630" y="738"/>
                    </a:lnTo>
                    <a:lnTo>
                      <a:pt x="626" y="740"/>
                    </a:lnTo>
                    <a:lnTo>
                      <a:pt x="612" y="726"/>
                    </a:lnTo>
                    <a:lnTo>
                      <a:pt x="596" y="712"/>
                    </a:lnTo>
                    <a:lnTo>
                      <a:pt x="584" y="696"/>
                    </a:lnTo>
                    <a:lnTo>
                      <a:pt x="576" y="676"/>
                    </a:lnTo>
                    <a:lnTo>
                      <a:pt x="590" y="672"/>
                    </a:lnTo>
                    <a:lnTo>
                      <a:pt x="600" y="676"/>
                    </a:lnTo>
                    <a:lnTo>
                      <a:pt x="608" y="684"/>
                    </a:lnTo>
                    <a:lnTo>
                      <a:pt x="614" y="694"/>
                    </a:lnTo>
                    <a:lnTo>
                      <a:pt x="620" y="704"/>
                    </a:lnTo>
                    <a:lnTo>
                      <a:pt x="630" y="710"/>
                    </a:lnTo>
                    <a:lnTo>
                      <a:pt x="642" y="712"/>
                    </a:lnTo>
                    <a:lnTo>
                      <a:pt x="656" y="708"/>
                    </a:lnTo>
                    <a:lnTo>
                      <a:pt x="668" y="706"/>
                    </a:lnTo>
                    <a:lnTo>
                      <a:pt x="672" y="720"/>
                    </a:lnTo>
                    <a:lnTo>
                      <a:pt x="680" y="726"/>
                    </a:lnTo>
                    <a:lnTo>
                      <a:pt x="690" y="728"/>
                    </a:lnTo>
                    <a:lnTo>
                      <a:pt x="704" y="726"/>
                    </a:lnTo>
                    <a:lnTo>
                      <a:pt x="718" y="724"/>
                    </a:lnTo>
                    <a:lnTo>
                      <a:pt x="730" y="724"/>
                    </a:lnTo>
                    <a:lnTo>
                      <a:pt x="736" y="724"/>
                    </a:lnTo>
                    <a:lnTo>
                      <a:pt x="740" y="726"/>
                    </a:lnTo>
                    <a:lnTo>
                      <a:pt x="742" y="726"/>
                    </a:lnTo>
                    <a:lnTo>
                      <a:pt x="744" y="726"/>
                    </a:lnTo>
                    <a:lnTo>
                      <a:pt x="744" y="728"/>
                    </a:lnTo>
                    <a:lnTo>
                      <a:pt x="744" y="730"/>
                    </a:lnTo>
                    <a:lnTo>
                      <a:pt x="746" y="732"/>
                    </a:lnTo>
                    <a:lnTo>
                      <a:pt x="748" y="736"/>
                    </a:lnTo>
                    <a:lnTo>
                      <a:pt x="750" y="742"/>
                    </a:lnTo>
                    <a:lnTo>
                      <a:pt x="760" y="752"/>
                    </a:lnTo>
                    <a:lnTo>
                      <a:pt x="772" y="760"/>
                    </a:lnTo>
                    <a:lnTo>
                      <a:pt x="786" y="760"/>
                    </a:lnTo>
                    <a:lnTo>
                      <a:pt x="786" y="766"/>
                    </a:lnTo>
                    <a:lnTo>
                      <a:pt x="784" y="770"/>
                    </a:lnTo>
                    <a:lnTo>
                      <a:pt x="780" y="774"/>
                    </a:lnTo>
                    <a:lnTo>
                      <a:pt x="776" y="776"/>
                    </a:lnTo>
                    <a:lnTo>
                      <a:pt x="780" y="780"/>
                    </a:lnTo>
                    <a:lnTo>
                      <a:pt x="786" y="784"/>
                    </a:lnTo>
                    <a:lnTo>
                      <a:pt x="792" y="784"/>
                    </a:lnTo>
                    <a:lnTo>
                      <a:pt x="800" y="786"/>
                    </a:lnTo>
                    <a:lnTo>
                      <a:pt x="800" y="810"/>
                    </a:lnTo>
                    <a:lnTo>
                      <a:pt x="804" y="834"/>
                    </a:lnTo>
                    <a:lnTo>
                      <a:pt x="812" y="858"/>
                    </a:lnTo>
                    <a:lnTo>
                      <a:pt x="822" y="874"/>
                    </a:lnTo>
                    <a:lnTo>
                      <a:pt x="832" y="892"/>
                    </a:lnTo>
                    <a:lnTo>
                      <a:pt x="840" y="910"/>
                    </a:lnTo>
                    <a:lnTo>
                      <a:pt x="844" y="928"/>
                    </a:lnTo>
                    <a:lnTo>
                      <a:pt x="848" y="926"/>
                    </a:lnTo>
                    <a:lnTo>
                      <a:pt x="852" y="924"/>
                    </a:lnTo>
                    <a:lnTo>
                      <a:pt x="854" y="922"/>
                    </a:lnTo>
                    <a:lnTo>
                      <a:pt x="858" y="916"/>
                    </a:lnTo>
                    <a:lnTo>
                      <a:pt x="856" y="928"/>
                    </a:lnTo>
                    <a:lnTo>
                      <a:pt x="858" y="938"/>
                    </a:lnTo>
                    <a:lnTo>
                      <a:pt x="864" y="950"/>
                    </a:lnTo>
                    <a:lnTo>
                      <a:pt x="874" y="958"/>
                    </a:lnTo>
                    <a:lnTo>
                      <a:pt x="876" y="942"/>
                    </a:lnTo>
                    <a:lnTo>
                      <a:pt x="872" y="926"/>
                    </a:lnTo>
                    <a:lnTo>
                      <a:pt x="866" y="910"/>
                    </a:lnTo>
                    <a:lnTo>
                      <a:pt x="864" y="890"/>
                    </a:lnTo>
                    <a:lnTo>
                      <a:pt x="864" y="870"/>
                    </a:lnTo>
                    <a:lnTo>
                      <a:pt x="866" y="850"/>
                    </a:lnTo>
                    <a:lnTo>
                      <a:pt x="866" y="836"/>
                    </a:lnTo>
                    <a:lnTo>
                      <a:pt x="870" y="830"/>
                    </a:lnTo>
                    <a:lnTo>
                      <a:pt x="874" y="826"/>
                    </a:lnTo>
                    <a:lnTo>
                      <a:pt x="884" y="824"/>
                    </a:lnTo>
                    <a:lnTo>
                      <a:pt x="896" y="818"/>
                    </a:lnTo>
                    <a:lnTo>
                      <a:pt x="908" y="806"/>
                    </a:lnTo>
                    <a:lnTo>
                      <a:pt x="918" y="792"/>
                    </a:lnTo>
                    <a:lnTo>
                      <a:pt x="930" y="780"/>
                    </a:lnTo>
                    <a:lnTo>
                      <a:pt x="932" y="776"/>
                    </a:lnTo>
                    <a:lnTo>
                      <a:pt x="938" y="772"/>
                    </a:lnTo>
                    <a:lnTo>
                      <a:pt x="944" y="766"/>
                    </a:lnTo>
                    <a:lnTo>
                      <a:pt x="948" y="762"/>
                    </a:lnTo>
                    <a:lnTo>
                      <a:pt x="954" y="758"/>
                    </a:lnTo>
                    <a:lnTo>
                      <a:pt x="958" y="756"/>
                    </a:lnTo>
                    <a:lnTo>
                      <a:pt x="964" y="754"/>
                    </a:lnTo>
                    <a:lnTo>
                      <a:pt x="968" y="754"/>
                    </a:lnTo>
                    <a:lnTo>
                      <a:pt x="970" y="754"/>
                    </a:lnTo>
                    <a:lnTo>
                      <a:pt x="972" y="756"/>
                    </a:lnTo>
                    <a:lnTo>
                      <a:pt x="974" y="760"/>
                    </a:lnTo>
                    <a:lnTo>
                      <a:pt x="974" y="762"/>
                    </a:lnTo>
                    <a:lnTo>
                      <a:pt x="974" y="766"/>
                    </a:lnTo>
                    <a:lnTo>
                      <a:pt x="974" y="772"/>
                    </a:lnTo>
                    <a:lnTo>
                      <a:pt x="974" y="776"/>
                    </a:lnTo>
                    <a:lnTo>
                      <a:pt x="976" y="780"/>
                    </a:lnTo>
                    <a:lnTo>
                      <a:pt x="982" y="792"/>
                    </a:lnTo>
                    <a:lnTo>
                      <a:pt x="988" y="800"/>
                    </a:lnTo>
                    <a:lnTo>
                      <a:pt x="994" y="810"/>
                    </a:lnTo>
                    <a:lnTo>
                      <a:pt x="998" y="820"/>
                    </a:lnTo>
                    <a:lnTo>
                      <a:pt x="996" y="834"/>
                    </a:lnTo>
                    <a:lnTo>
                      <a:pt x="1004" y="834"/>
                    </a:lnTo>
                    <a:lnTo>
                      <a:pt x="1012" y="832"/>
                    </a:lnTo>
                    <a:lnTo>
                      <a:pt x="1018" y="828"/>
                    </a:lnTo>
                    <a:lnTo>
                      <a:pt x="1020" y="850"/>
                    </a:lnTo>
                    <a:lnTo>
                      <a:pt x="1026" y="868"/>
                    </a:lnTo>
                    <a:lnTo>
                      <a:pt x="1032" y="888"/>
                    </a:lnTo>
                    <a:lnTo>
                      <a:pt x="1032" y="902"/>
                    </a:lnTo>
                    <a:lnTo>
                      <a:pt x="1032" y="916"/>
                    </a:lnTo>
                    <a:lnTo>
                      <a:pt x="1034" y="930"/>
                    </a:lnTo>
                    <a:lnTo>
                      <a:pt x="1038" y="936"/>
                    </a:lnTo>
                    <a:lnTo>
                      <a:pt x="1042" y="940"/>
                    </a:lnTo>
                    <a:lnTo>
                      <a:pt x="1048" y="946"/>
                    </a:lnTo>
                    <a:lnTo>
                      <a:pt x="1052" y="950"/>
                    </a:lnTo>
                    <a:lnTo>
                      <a:pt x="1054" y="956"/>
                    </a:lnTo>
                    <a:lnTo>
                      <a:pt x="1056" y="962"/>
                    </a:lnTo>
                    <a:lnTo>
                      <a:pt x="1056" y="970"/>
                    </a:lnTo>
                    <a:lnTo>
                      <a:pt x="1058" y="976"/>
                    </a:lnTo>
                    <a:lnTo>
                      <a:pt x="1058" y="980"/>
                    </a:lnTo>
                    <a:lnTo>
                      <a:pt x="1060" y="986"/>
                    </a:lnTo>
                    <a:lnTo>
                      <a:pt x="1062" y="990"/>
                    </a:lnTo>
                    <a:lnTo>
                      <a:pt x="1064" y="994"/>
                    </a:lnTo>
                    <a:lnTo>
                      <a:pt x="1068" y="996"/>
                    </a:lnTo>
                    <a:lnTo>
                      <a:pt x="1074" y="998"/>
                    </a:lnTo>
                    <a:lnTo>
                      <a:pt x="1080" y="996"/>
                    </a:lnTo>
                    <a:lnTo>
                      <a:pt x="1080" y="980"/>
                    </a:lnTo>
                    <a:lnTo>
                      <a:pt x="1074" y="966"/>
                    </a:lnTo>
                    <a:lnTo>
                      <a:pt x="1064" y="954"/>
                    </a:lnTo>
                    <a:lnTo>
                      <a:pt x="1054" y="942"/>
                    </a:lnTo>
                    <a:lnTo>
                      <a:pt x="1048" y="928"/>
                    </a:lnTo>
                    <a:lnTo>
                      <a:pt x="1042" y="908"/>
                    </a:lnTo>
                    <a:lnTo>
                      <a:pt x="1042" y="886"/>
                    </a:lnTo>
                    <a:lnTo>
                      <a:pt x="1044" y="866"/>
                    </a:lnTo>
                    <a:lnTo>
                      <a:pt x="1056" y="864"/>
                    </a:lnTo>
                    <a:lnTo>
                      <a:pt x="1066" y="870"/>
                    </a:lnTo>
                    <a:lnTo>
                      <a:pt x="1074" y="880"/>
                    </a:lnTo>
                    <a:lnTo>
                      <a:pt x="1080" y="894"/>
                    </a:lnTo>
                    <a:lnTo>
                      <a:pt x="1086" y="906"/>
                    </a:lnTo>
                    <a:lnTo>
                      <a:pt x="1090" y="918"/>
                    </a:lnTo>
                    <a:lnTo>
                      <a:pt x="1104" y="902"/>
                    </a:lnTo>
                    <a:lnTo>
                      <a:pt x="1114" y="884"/>
                    </a:lnTo>
                    <a:lnTo>
                      <a:pt x="1118" y="862"/>
                    </a:lnTo>
                    <a:lnTo>
                      <a:pt x="1112" y="842"/>
                    </a:lnTo>
                    <a:lnTo>
                      <a:pt x="1104" y="832"/>
                    </a:lnTo>
                    <a:lnTo>
                      <a:pt x="1096" y="824"/>
                    </a:lnTo>
                    <a:lnTo>
                      <a:pt x="1090" y="816"/>
                    </a:lnTo>
                    <a:lnTo>
                      <a:pt x="1090" y="804"/>
                    </a:lnTo>
                    <a:lnTo>
                      <a:pt x="1094" y="792"/>
                    </a:lnTo>
                    <a:lnTo>
                      <a:pt x="1104" y="782"/>
                    </a:lnTo>
                    <a:lnTo>
                      <a:pt x="1116" y="774"/>
                    </a:lnTo>
                    <a:lnTo>
                      <a:pt x="1128" y="768"/>
                    </a:lnTo>
                    <a:lnTo>
                      <a:pt x="1130" y="774"/>
                    </a:lnTo>
                    <a:lnTo>
                      <a:pt x="1128" y="784"/>
                    </a:lnTo>
                    <a:lnTo>
                      <a:pt x="1124" y="794"/>
                    </a:lnTo>
                    <a:lnTo>
                      <a:pt x="1120" y="804"/>
                    </a:lnTo>
                    <a:lnTo>
                      <a:pt x="1118" y="812"/>
                    </a:lnTo>
                    <a:lnTo>
                      <a:pt x="1118" y="818"/>
                    </a:lnTo>
                    <a:lnTo>
                      <a:pt x="1124" y="820"/>
                    </a:lnTo>
                    <a:lnTo>
                      <a:pt x="1134" y="818"/>
                    </a:lnTo>
                    <a:lnTo>
                      <a:pt x="1146" y="810"/>
                    </a:lnTo>
                    <a:lnTo>
                      <a:pt x="1148" y="800"/>
                    </a:lnTo>
                    <a:lnTo>
                      <a:pt x="1148" y="786"/>
                    </a:lnTo>
                    <a:lnTo>
                      <a:pt x="1148" y="774"/>
                    </a:lnTo>
                    <a:lnTo>
                      <a:pt x="1152" y="764"/>
                    </a:lnTo>
                    <a:lnTo>
                      <a:pt x="1160" y="756"/>
                    </a:lnTo>
                    <a:lnTo>
                      <a:pt x="1172" y="752"/>
                    </a:lnTo>
                    <a:lnTo>
                      <a:pt x="1184" y="750"/>
                    </a:lnTo>
                    <a:lnTo>
                      <a:pt x="1196" y="748"/>
                    </a:lnTo>
                    <a:lnTo>
                      <a:pt x="1208" y="742"/>
                    </a:lnTo>
                    <a:lnTo>
                      <a:pt x="1216" y="730"/>
                    </a:lnTo>
                    <a:lnTo>
                      <a:pt x="1218" y="716"/>
                    </a:lnTo>
                    <a:lnTo>
                      <a:pt x="1218" y="700"/>
                    </a:lnTo>
                    <a:lnTo>
                      <a:pt x="1224" y="688"/>
                    </a:lnTo>
                    <a:lnTo>
                      <a:pt x="1232" y="674"/>
                    </a:lnTo>
                    <a:lnTo>
                      <a:pt x="1232" y="660"/>
                    </a:lnTo>
                    <a:lnTo>
                      <a:pt x="1228" y="652"/>
                    </a:lnTo>
                    <a:lnTo>
                      <a:pt x="1222" y="644"/>
                    </a:lnTo>
                    <a:lnTo>
                      <a:pt x="1216" y="634"/>
                    </a:lnTo>
                    <a:lnTo>
                      <a:pt x="1212" y="624"/>
                    </a:lnTo>
                    <a:lnTo>
                      <a:pt x="1214" y="610"/>
                    </a:lnTo>
                    <a:lnTo>
                      <a:pt x="1222" y="598"/>
                    </a:lnTo>
                    <a:lnTo>
                      <a:pt x="1232" y="588"/>
                    </a:lnTo>
                    <a:lnTo>
                      <a:pt x="1222" y="586"/>
                    </a:lnTo>
                    <a:lnTo>
                      <a:pt x="1212" y="588"/>
                    </a:lnTo>
                    <a:lnTo>
                      <a:pt x="1204" y="590"/>
                    </a:lnTo>
                    <a:lnTo>
                      <a:pt x="1196" y="586"/>
                    </a:lnTo>
                    <a:lnTo>
                      <a:pt x="1194" y="576"/>
                    </a:lnTo>
                    <a:lnTo>
                      <a:pt x="1196" y="564"/>
                    </a:lnTo>
                    <a:lnTo>
                      <a:pt x="1206" y="552"/>
                    </a:lnTo>
                    <a:lnTo>
                      <a:pt x="1218" y="542"/>
                    </a:lnTo>
                    <a:lnTo>
                      <a:pt x="1230" y="536"/>
                    </a:lnTo>
                    <a:lnTo>
                      <a:pt x="1242" y="534"/>
                    </a:lnTo>
                    <a:lnTo>
                      <a:pt x="1242" y="542"/>
                    </a:lnTo>
                    <a:lnTo>
                      <a:pt x="1240" y="548"/>
                    </a:lnTo>
                    <a:lnTo>
                      <a:pt x="1236" y="556"/>
                    </a:lnTo>
                    <a:lnTo>
                      <a:pt x="1232" y="562"/>
                    </a:lnTo>
                    <a:lnTo>
                      <a:pt x="1238" y="562"/>
                    </a:lnTo>
                    <a:lnTo>
                      <a:pt x="1248" y="560"/>
                    </a:lnTo>
                    <a:lnTo>
                      <a:pt x="1256" y="558"/>
                    </a:lnTo>
                    <a:lnTo>
                      <a:pt x="1264" y="558"/>
                    </a:lnTo>
                    <a:lnTo>
                      <a:pt x="1270" y="560"/>
                    </a:lnTo>
                    <a:lnTo>
                      <a:pt x="1272" y="566"/>
                    </a:lnTo>
                    <a:lnTo>
                      <a:pt x="1268" y="578"/>
                    </a:lnTo>
                    <a:lnTo>
                      <a:pt x="1280" y="582"/>
                    </a:lnTo>
                    <a:lnTo>
                      <a:pt x="1282" y="590"/>
                    </a:lnTo>
                    <a:lnTo>
                      <a:pt x="1282" y="600"/>
                    </a:lnTo>
                    <a:lnTo>
                      <a:pt x="1276" y="610"/>
                    </a:lnTo>
                    <a:lnTo>
                      <a:pt x="1272" y="620"/>
                    </a:lnTo>
                    <a:lnTo>
                      <a:pt x="1270" y="628"/>
                    </a:lnTo>
                    <a:lnTo>
                      <a:pt x="1278" y="626"/>
                    </a:lnTo>
                    <a:lnTo>
                      <a:pt x="1284" y="624"/>
                    </a:lnTo>
                    <a:lnTo>
                      <a:pt x="1292" y="618"/>
                    </a:lnTo>
                    <a:lnTo>
                      <a:pt x="1296" y="610"/>
                    </a:lnTo>
                    <a:lnTo>
                      <a:pt x="1300" y="600"/>
                    </a:lnTo>
                    <a:lnTo>
                      <a:pt x="1300" y="592"/>
                    </a:lnTo>
                    <a:lnTo>
                      <a:pt x="1296" y="588"/>
                    </a:lnTo>
                    <a:lnTo>
                      <a:pt x="1290" y="580"/>
                    </a:lnTo>
                    <a:lnTo>
                      <a:pt x="1286" y="572"/>
                    </a:lnTo>
                    <a:lnTo>
                      <a:pt x="1284" y="562"/>
                    </a:lnTo>
                    <a:lnTo>
                      <a:pt x="1288" y="556"/>
                    </a:lnTo>
                    <a:lnTo>
                      <a:pt x="1294" y="550"/>
                    </a:lnTo>
                    <a:lnTo>
                      <a:pt x="1300" y="546"/>
                    </a:lnTo>
                    <a:lnTo>
                      <a:pt x="1306" y="536"/>
                    </a:lnTo>
                    <a:lnTo>
                      <a:pt x="1306" y="532"/>
                    </a:lnTo>
                    <a:lnTo>
                      <a:pt x="1306" y="528"/>
                    </a:lnTo>
                    <a:lnTo>
                      <a:pt x="1304" y="526"/>
                    </a:lnTo>
                    <a:lnTo>
                      <a:pt x="1304" y="522"/>
                    </a:lnTo>
                    <a:lnTo>
                      <a:pt x="1304" y="518"/>
                    </a:lnTo>
                    <a:lnTo>
                      <a:pt x="1306" y="514"/>
                    </a:lnTo>
                    <a:lnTo>
                      <a:pt x="1310" y="510"/>
                    </a:lnTo>
                    <a:lnTo>
                      <a:pt x="1314" y="506"/>
                    </a:lnTo>
                    <a:lnTo>
                      <a:pt x="1320" y="502"/>
                    </a:lnTo>
                    <a:lnTo>
                      <a:pt x="1326" y="500"/>
                    </a:lnTo>
                    <a:lnTo>
                      <a:pt x="1330" y="494"/>
                    </a:lnTo>
                    <a:lnTo>
                      <a:pt x="1330" y="500"/>
                    </a:lnTo>
                    <a:lnTo>
                      <a:pt x="1330" y="504"/>
                    </a:lnTo>
                    <a:lnTo>
                      <a:pt x="1334" y="508"/>
                    </a:lnTo>
                    <a:lnTo>
                      <a:pt x="1336" y="512"/>
                    </a:lnTo>
                    <a:lnTo>
                      <a:pt x="1340" y="516"/>
                    </a:lnTo>
                    <a:lnTo>
                      <a:pt x="1346" y="518"/>
                    </a:lnTo>
                    <a:lnTo>
                      <a:pt x="1352" y="502"/>
                    </a:lnTo>
                    <a:lnTo>
                      <a:pt x="1364" y="486"/>
                    </a:lnTo>
                    <a:lnTo>
                      <a:pt x="1376" y="472"/>
                    </a:lnTo>
                    <a:lnTo>
                      <a:pt x="1386" y="458"/>
                    </a:lnTo>
                    <a:lnTo>
                      <a:pt x="1394" y="442"/>
                    </a:lnTo>
                    <a:lnTo>
                      <a:pt x="1398" y="424"/>
                    </a:lnTo>
                    <a:lnTo>
                      <a:pt x="1398" y="410"/>
                    </a:lnTo>
                    <a:lnTo>
                      <a:pt x="1394" y="396"/>
                    </a:lnTo>
                    <a:lnTo>
                      <a:pt x="1388" y="386"/>
                    </a:lnTo>
                    <a:lnTo>
                      <a:pt x="1378" y="382"/>
                    </a:lnTo>
                    <a:lnTo>
                      <a:pt x="1364" y="384"/>
                    </a:lnTo>
                    <a:lnTo>
                      <a:pt x="1362" y="380"/>
                    </a:lnTo>
                    <a:lnTo>
                      <a:pt x="1360" y="376"/>
                    </a:lnTo>
                    <a:lnTo>
                      <a:pt x="1360" y="374"/>
                    </a:lnTo>
                    <a:lnTo>
                      <a:pt x="1356" y="374"/>
                    </a:lnTo>
                    <a:lnTo>
                      <a:pt x="1352" y="374"/>
                    </a:lnTo>
                    <a:lnTo>
                      <a:pt x="1346" y="374"/>
                    </a:lnTo>
                    <a:lnTo>
                      <a:pt x="1342" y="374"/>
                    </a:lnTo>
                    <a:lnTo>
                      <a:pt x="1338" y="374"/>
                    </a:lnTo>
                    <a:lnTo>
                      <a:pt x="1334" y="372"/>
                    </a:lnTo>
                    <a:lnTo>
                      <a:pt x="1332" y="370"/>
                    </a:lnTo>
                    <a:lnTo>
                      <a:pt x="1330" y="366"/>
                    </a:lnTo>
                    <a:lnTo>
                      <a:pt x="1330" y="362"/>
                    </a:lnTo>
                    <a:lnTo>
                      <a:pt x="1332" y="356"/>
                    </a:lnTo>
                    <a:lnTo>
                      <a:pt x="1340" y="350"/>
                    </a:lnTo>
                    <a:lnTo>
                      <a:pt x="1352" y="346"/>
                    </a:lnTo>
                    <a:lnTo>
                      <a:pt x="1366" y="344"/>
                    </a:lnTo>
                    <a:lnTo>
                      <a:pt x="1376" y="340"/>
                    </a:lnTo>
                    <a:lnTo>
                      <a:pt x="1384" y="334"/>
                    </a:lnTo>
                    <a:lnTo>
                      <a:pt x="1390" y="328"/>
                    </a:lnTo>
                    <a:lnTo>
                      <a:pt x="1396" y="320"/>
                    </a:lnTo>
                    <a:lnTo>
                      <a:pt x="1402" y="312"/>
                    </a:lnTo>
                    <a:lnTo>
                      <a:pt x="1424" y="294"/>
                    </a:lnTo>
                    <a:lnTo>
                      <a:pt x="1446" y="282"/>
                    </a:lnTo>
                    <a:lnTo>
                      <a:pt x="1472" y="278"/>
                    </a:lnTo>
                    <a:lnTo>
                      <a:pt x="1500" y="278"/>
                    </a:lnTo>
                    <a:lnTo>
                      <a:pt x="1498" y="290"/>
                    </a:lnTo>
                    <a:lnTo>
                      <a:pt x="1494" y="300"/>
                    </a:lnTo>
                    <a:lnTo>
                      <a:pt x="1508" y="300"/>
                    </a:lnTo>
                    <a:lnTo>
                      <a:pt x="1518" y="294"/>
                    </a:lnTo>
                    <a:lnTo>
                      <a:pt x="1524" y="284"/>
                    </a:lnTo>
                    <a:lnTo>
                      <a:pt x="1532" y="274"/>
                    </a:lnTo>
                    <a:lnTo>
                      <a:pt x="1540" y="264"/>
                    </a:lnTo>
                    <a:lnTo>
                      <a:pt x="1548" y="260"/>
                    </a:lnTo>
                    <a:lnTo>
                      <a:pt x="1560" y="258"/>
                    </a:lnTo>
                    <a:lnTo>
                      <a:pt x="1570" y="258"/>
                    </a:lnTo>
                    <a:lnTo>
                      <a:pt x="1578" y="262"/>
                    </a:lnTo>
                    <a:lnTo>
                      <a:pt x="1580" y="270"/>
                    </a:lnTo>
                    <a:lnTo>
                      <a:pt x="1588" y="258"/>
                    </a:lnTo>
                    <a:lnTo>
                      <a:pt x="1600" y="246"/>
                    </a:lnTo>
                    <a:lnTo>
                      <a:pt x="1614" y="242"/>
                    </a:lnTo>
                    <a:lnTo>
                      <a:pt x="1614" y="260"/>
                    </a:lnTo>
                    <a:lnTo>
                      <a:pt x="1608" y="274"/>
                    </a:lnTo>
                    <a:lnTo>
                      <a:pt x="1598" y="286"/>
                    </a:lnTo>
                    <a:lnTo>
                      <a:pt x="1584" y="296"/>
                    </a:lnTo>
                    <a:lnTo>
                      <a:pt x="1572" y="306"/>
                    </a:lnTo>
                    <a:lnTo>
                      <a:pt x="1560" y="316"/>
                    </a:lnTo>
                    <a:lnTo>
                      <a:pt x="1550" y="330"/>
                    </a:lnTo>
                    <a:lnTo>
                      <a:pt x="1540" y="358"/>
                    </a:lnTo>
                    <a:lnTo>
                      <a:pt x="1538" y="388"/>
                    </a:lnTo>
                    <a:lnTo>
                      <a:pt x="1544" y="420"/>
                    </a:lnTo>
                    <a:lnTo>
                      <a:pt x="1552" y="406"/>
                    </a:lnTo>
                    <a:lnTo>
                      <a:pt x="1560" y="390"/>
                    </a:lnTo>
                    <a:lnTo>
                      <a:pt x="1568" y="376"/>
                    </a:lnTo>
                    <a:lnTo>
                      <a:pt x="1574" y="372"/>
                    </a:lnTo>
                    <a:lnTo>
                      <a:pt x="1578" y="368"/>
                    </a:lnTo>
                    <a:lnTo>
                      <a:pt x="1584" y="364"/>
                    </a:lnTo>
                    <a:lnTo>
                      <a:pt x="1588" y="358"/>
                    </a:lnTo>
                    <a:lnTo>
                      <a:pt x="1592" y="352"/>
                    </a:lnTo>
                    <a:lnTo>
                      <a:pt x="1598" y="336"/>
                    </a:lnTo>
                    <a:lnTo>
                      <a:pt x="1602" y="322"/>
                    </a:lnTo>
                    <a:lnTo>
                      <a:pt x="1606" y="308"/>
                    </a:lnTo>
                    <a:lnTo>
                      <a:pt x="1614" y="296"/>
                    </a:lnTo>
                    <a:lnTo>
                      <a:pt x="1628" y="284"/>
                    </a:lnTo>
                    <a:lnTo>
                      <a:pt x="1632" y="284"/>
                    </a:lnTo>
                    <a:lnTo>
                      <a:pt x="1638" y="282"/>
                    </a:lnTo>
                    <a:lnTo>
                      <a:pt x="1644" y="282"/>
                    </a:lnTo>
                    <a:lnTo>
                      <a:pt x="1650" y="280"/>
                    </a:lnTo>
                    <a:lnTo>
                      <a:pt x="1654" y="280"/>
                    </a:lnTo>
                    <a:lnTo>
                      <a:pt x="1656" y="278"/>
                    </a:lnTo>
                    <a:lnTo>
                      <a:pt x="1658" y="278"/>
                    </a:lnTo>
                    <a:lnTo>
                      <a:pt x="1660" y="278"/>
                    </a:lnTo>
                    <a:lnTo>
                      <a:pt x="1662" y="278"/>
                    </a:lnTo>
                    <a:lnTo>
                      <a:pt x="1664" y="276"/>
                    </a:lnTo>
                    <a:lnTo>
                      <a:pt x="1666" y="274"/>
                    </a:lnTo>
                    <a:lnTo>
                      <a:pt x="1672" y="270"/>
                    </a:lnTo>
                    <a:lnTo>
                      <a:pt x="1688" y="256"/>
                    </a:lnTo>
                    <a:lnTo>
                      <a:pt x="1700" y="250"/>
                    </a:lnTo>
                    <a:lnTo>
                      <a:pt x="1714" y="248"/>
                    </a:lnTo>
                    <a:lnTo>
                      <a:pt x="1732" y="248"/>
                    </a:lnTo>
                    <a:lnTo>
                      <a:pt x="1732" y="242"/>
                    </a:lnTo>
                    <a:lnTo>
                      <a:pt x="1730" y="238"/>
                    </a:lnTo>
                    <a:lnTo>
                      <a:pt x="1728" y="232"/>
                    </a:lnTo>
                    <a:lnTo>
                      <a:pt x="1724" y="228"/>
                    </a:lnTo>
                    <a:lnTo>
                      <a:pt x="1736" y="226"/>
                    </a:lnTo>
                    <a:lnTo>
                      <a:pt x="1744" y="218"/>
                    </a:lnTo>
                    <a:lnTo>
                      <a:pt x="1746" y="208"/>
                    </a:lnTo>
                    <a:lnTo>
                      <a:pt x="1746" y="194"/>
                    </a:lnTo>
                    <a:lnTo>
                      <a:pt x="1752" y="194"/>
                    </a:lnTo>
                    <a:lnTo>
                      <a:pt x="1758" y="198"/>
                    </a:lnTo>
                    <a:lnTo>
                      <a:pt x="1764" y="202"/>
                    </a:lnTo>
                    <a:lnTo>
                      <a:pt x="1768" y="206"/>
                    </a:lnTo>
                    <a:lnTo>
                      <a:pt x="1774" y="210"/>
                    </a:lnTo>
                    <a:lnTo>
                      <a:pt x="1778" y="214"/>
                    </a:lnTo>
                    <a:lnTo>
                      <a:pt x="1792" y="204"/>
                    </a:lnTo>
                    <a:lnTo>
                      <a:pt x="1796" y="194"/>
                    </a:lnTo>
                    <a:lnTo>
                      <a:pt x="1790" y="184"/>
                    </a:lnTo>
                    <a:lnTo>
                      <a:pt x="1778" y="172"/>
                    </a:lnTo>
                    <a:lnTo>
                      <a:pt x="1764" y="162"/>
                    </a:lnTo>
                    <a:lnTo>
                      <a:pt x="1746" y="154"/>
                    </a:lnTo>
                    <a:lnTo>
                      <a:pt x="1728" y="146"/>
                    </a:lnTo>
                    <a:lnTo>
                      <a:pt x="1712" y="142"/>
                    </a:lnTo>
                    <a:lnTo>
                      <a:pt x="1702" y="14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5" name="Freeform 41"/>
              <p:cNvSpPr>
                <a:spLocks noChangeArrowheads="1"/>
              </p:cNvSpPr>
              <p:nvPr/>
            </p:nvSpPr>
            <p:spPr bwMode="auto">
              <a:xfrm>
                <a:off x="1736" y="183"/>
                <a:ext cx="54" cy="51"/>
              </a:xfrm>
              <a:custGeom>
                <a:avLst/>
                <a:gdLst>
                  <a:gd name="T0" fmla="*/ 28 w 54"/>
                  <a:gd name="T1" fmla="*/ 48 h 52"/>
                  <a:gd name="T2" fmla="*/ 32 w 54"/>
                  <a:gd name="T3" fmla="*/ 40 h 52"/>
                  <a:gd name="T4" fmla="*/ 34 w 54"/>
                  <a:gd name="T5" fmla="*/ 34 h 52"/>
                  <a:gd name="T6" fmla="*/ 38 w 54"/>
                  <a:gd name="T7" fmla="*/ 26 h 52"/>
                  <a:gd name="T8" fmla="*/ 34 w 54"/>
                  <a:gd name="T9" fmla="*/ 24 h 52"/>
                  <a:gd name="T10" fmla="*/ 32 w 54"/>
                  <a:gd name="T11" fmla="*/ 22 h 52"/>
                  <a:gd name="T12" fmla="*/ 28 w 54"/>
                  <a:gd name="T13" fmla="*/ 28 h 52"/>
                  <a:gd name="T14" fmla="*/ 26 w 54"/>
                  <a:gd name="T15" fmla="*/ 34 h 52"/>
                  <a:gd name="T16" fmla="*/ 22 w 54"/>
                  <a:gd name="T17" fmla="*/ 40 h 52"/>
                  <a:gd name="T18" fmla="*/ 18 w 54"/>
                  <a:gd name="T19" fmla="*/ 46 h 52"/>
                  <a:gd name="T20" fmla="*/ 14 w 54"/>
                  <a:gd name="T21" fmla="*/ 50 h 52"/>
                  <a:gd name="T22" fmla="*/ 8 w 54"/>
                  <a:gd name="T23" fmla="*/ 52 h 52"/>
                  <a:gd name="T24" fmla="*/ 2 w 54"/>
                  <a:gd name="T25" fmla="*/ 52 h 52"/>
                  <a:gd name="T26" fmla="*/ 0 w 54"/>
                  <a:gd name="T27" fmla="*/ 46 h 52"/>
                  <a:gd name="T28" fmla="*/ 0 w 54"/>
                  <a:gd name="T29" fmla="*/ 42 h 52"/>
                  <a:gd name="T30" fmla="*/ 2 w 54"/>
                  <a:gd name="T31" fmla="*/ 38 h 52"/>
                  <a:gd name="T32" fmla="*/ 4 w 54"/>
                  <a:gd name="T33" fmla="*/ 36 h 52"/>
                  <a:gd name="T34" fmla="*/ 8 w 54"/>
                  <a:gd name="T35" fmla="*/ 34 h 52"/>
                  <a:gd name="T36" fmla="*/ 12 w 54"/>
                  <a:gd name="T37" fmla="*/ 30 h 52"/>
                  <a:gd name="T38" fmla="*/ 14 w 54"/>
                  <a:gd name="T39" fmla="*/ 28 h 52"/>
                  <a:gd name="T40" fmla="*/ 18 w 54"/>
                  <a:gd name="T41" fmla="*/ 22 h 52"/>
                  <a:gd name="T42" fmla="*/ 20 w 54"/>
                  <a:gd name="T43" fmla="*/ 18 h 52"/>
                  <a:gd name="T44" fmla="*/ 22 w 54"/>
                  <a:gd name="T45" fmla="*/ 16 h 52"/>
                  <a:gd name="T46" fmla="*/ 24 w 54"/>
                  <a:gd name="T47" fmla="*/ 12 h 52"/>
                  <a:gd name="T48" fmla="*/ 24 w 54"/>
                  <a:gd name="T49" fmla="*/ 10 h 52"/>
                  <a:gd name="T50" fmla="*/ 24 w 54"/>
                  <a:gd name="T51" fmla="*/ 6 h 52"/>
                  <a:gd name="T52" fmla="*/ 22 w 54"/>
                  <a:gd name="T53" fmla="*/ 0 h 52"/>
                  <a:gd name="T54" fmla="*/ 36 w 54"/>
                  <a:gd name="T55" fmla="*/ 6 h 52"/>
                  <a:gd name="T56" fmla="*/ 44 w 54"/>
                  <a:gd name="T57" fmla="*/ 14 h 52"/>
                  <a:gd name="T58" fmla="*/ 52 w 54"/>
                  <a:gd name="T59" fmla="*/ 24 h 52"/>
                  <a:gd name="T60" fmla="*/ 54 w 54"/>
                  <a:gd name="T61" fmla="*/ 34 h 52"/>
                  <a:gd name="T62" fmla="*/ 50 w 54"/>
                  <a:gd name="T63" fmla="*/ 42 h 52"/>
                  <a:gd name="T64" fmla="*/ 42 w 54"/>
                  <a:gd name="T65" fmla="*/ 48 h 52"/>
                  <a:gd name="T66" fmla="*/ 28 w 54"/>
                  <a:gd name="T67" fmla="*/ 4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2">
                    <a:moveTo>
                      <a:pt x="28" y="48"/>
                    </a:moveTo>
                    <a:lnTo>
                      <a:pt x="32" y="40"/>
                    </a:lnTo>
                    <a:lnTo>
                      <a:pt x="34" y="34"/>
                    </a:lnTo>
                    <a:lnTo>
                      <a:pt x="38" y="26"/>
                    </a:lnTo>
                    <a:lnTo>
                      <a:pt x="34" y="24"/>
                    </a:lnTo>
                    <a:lnTo>
                      <a:pt x="32" y="22"/>
                    </a:lnTo>
                    <a:lnTo>
                      <a:pt x="28" y="28"/>
                    </a:lnTo>
                    <a:lnTo>
                      <a:pt x="26" y="34"/>
                    </a:lnTo>
                    <a:lnTo>
                      <a:pt x="22" y="40"/>
                    </a:lnTo>
                    <a:lnTo>
                      <a:pt x="18" y="46"/>
                    </a:lnTo>
                    <a:lnTo>
                      <a:pt x="14" y="50"/>
                    </a:lnTo>
                    <a:lnTo>
                      <a:pt x="8" y="52"/>
                    </a:lnTo>
                    <a:lnTo>
                      <a:pt x="2" y="52"/>
                    </a:lnTo>
                    <a:lnTo>
                      <a:pt x="0" y="46"/>
                    </a:lnTo>
                    <a:lnTo>
                      <a:pt x="0" y="42"/>
                    </a:lnTo>
                    <a:lnTo>
                      <a:pt x="2" y="38"/>
                    </a:lnTo>
                    <a:lnTo>
                      <a:pt x="4" y="36"/>
                    </a:lnTo>
                    <a:lnTo>
                      <a:pt x="8" y="34"/>
                    </a:lnTo>
                    <a:lnTo>
                      <a:pt x="12" y="30"/>
                    </a:lnTo>
                    <a:lnTo>
                      <a:pt x="14" y="28"/>
                    </a:lnTo>
                    <a:lnTo>
                      <a:pt x="18" y="22"/>
                    </a:lnTo>
                    <a:lnTo>
                      <a:pt x="20" y="18"/>
                    </a:lnTo>
                    <a:lnTo>
                      <a:pt x="22" y="16"/>
                    </a:lnTo>
                    <a:lnTo>
                      <a:pt x="24" y="12"/>
                    </a:lnTo>
                    <a:lnTo>
                      <a:pt x="24" y="10"/>
                    </a:lnTo>
                    <a:lnTo>
                      <a:pt x="24" y="6"/>
                    </a:lnTo>
                    <a:lnTo>
                      <a:pt x="22" y="0"/>
                    </a:lnTo>
                    <a:lnTo>
                      <a:pt x="36" y="6"/>
                    </a:lnTo>
                    <a:lnTo>
                      <a:pt x="44" y="14"/>
                    </a:lnTo>
                    <a:lnTo>
                      <a:pt x="52" y="24"/>
                    </a:lnTo>
                    <a:lnTo>
                      <a:pt x="54" y="34"/>
                    </a:lnTo>
                    <a:lnTo>
                      <a:pt x="50" y="42"/>
                    </a:lnTo>
                    <a:lnTo>
                      <a:pt x="42" y="48"/>
                    </a:lnTo>
                    <a:lnTo>
                      <a:pt x="28" y="4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6" name="Freeform 42"/>
              <p:cNvSpPr>
                <a:spLocks noChangeArrowheads="1"/>
              </p:cNvSpPr>
              <p:nvPr/>
            </p:nvSpPr>
            <p:spPr bwMode="auto">
              <a:xfrm>
                <a:off x="2242" y="399"/>
                <a:ext cx="180" cy="310"/>
              </a:xfrm>
              <a:custGeom>
                <a:avLst/>
                <a:gdLst>
                  <a:gd name="T0" fmla="*/ 118 w 180"/>
                  <a:gd name="T1" fmla="*/ 116 h 310"/>
                  <a:gd name="T2" fmla="*/ 122 w 180"/>
                  <a:gd name="T3" fmla="*/ 96 h 310"/>
                  <a:gd name="T4" fmla="*/ 144 w 180"/>
                  <a:gd name="T5" fmla="*/ 86 h 310"/>
                  <a:gd name="T6" fmla="*/ 126 w 180"/>
                  <a:gd name="T7" fmla="*/ 28 h 310"/>
                  <a:gd name="T8" fmla="*/ 110 w 180"/>
                  <a:gd name="T9" fmla="*/ 10 h 310"/>
                  <a:gd name="T10" fmla="*/ 102 w 180"/>
                  <a:gd name="T11" fmla="*/ 34 h 310"/>
                  <a:gd name="T12" fmla="*/ 106 w 180"/>
                  <a:gd name="T13" fmla="*/ 38 h 310"/>
                  <a:gd name="T14" fmla="*/ 106 w 180"/>
                  <a:gd name="T15" fmla="*/ 42 h 310"/>
                  <a:gd name="T16" fmla="*/ 108 w 180"/>
                  <a:gd name="T17" fmla="*/ 56 h 310"/>
                  <a:gd name="T18" fmla="*/ 102 w 180"/>
                  <a:gd name="T19" fmla="*/ 90 h 310"/>
                  <a:gd name="T20" fmla="*/ 102 w 180"/>
                  <a:gd name="T21" fmla="*/ 114 h 310"/>
                  <a:gd name="T22" fmla="*/ 102 w 180"/>
                  <a:gd name="T23" fmla="*/ 140 h 310"/>
                  <a:gd name="T24" fmla="*/ 98 w 180"/>
                  <a:gd name="T25" fmla="*/ 148 h 310"/>
                  <a:gd name="T26" fmla="*/ 94 w 180"/>
                  <a:gd name="T27" fmla="*/ 152 h 310"/>
                  <a:gd name="T28" fmla="*/ 92 w 180"/>
                  <a:gd name="T29" fmla="*/ 156 h 310"/>
                  <a:gd name="T30" fmla="*/ 94 w 180"/>
                  <a:gd name="T31" fmla="*/ 164 h 310"/>
                  <a:gd name="T32" fmla="*/ 96 w 180"/>
                  <a:gd name="T33" fmla="*/ 172 h 310"/>
                  <a:gd name="T34" fmla="*/ 100 w 180"/>
                  <a:gd name="T35" fmla="*/ 180 h 310"/>
                  <a:gd name="T36" fmla="*/ 100 w 180"/>
                  <a:gd name="T37" fmla="*/ 190 h 310"/>
                  <a:gd name="T38" fmla="*/ 96 w 180"/>
                  <a:gd name="T39" fmla="*/ 200 h 310"/>
                  <a:gd name="T40" fmla="*/ 92 w 180"/>
                  <a:gd name="T41" fmla="*/ 212 h 310"/>
                  <a:gd name="T42" fmla="*/ 88 w 180"/>
                  <a:gd name="T43" fmla="*/ 222 h 310"/>
                  <a:gd name="T44" fmla="*/ 52 w 180"/>
                  <a:gd name="T45" fmla="*/ 248 h 310"/>
                  <a:gd name="T46" fmla="*/ 10 w 180"/>
                  <a:gd name="T47" fmla="*/ 258 h 310"/>
                  <a:gd name="T48" fmla="*/ 0 w 180"/>
                  <a:gd name="T49" fmla="*/ 310 h 310"/>
                  <a:gd name="T50" fmla="*/ 8 w 180"/>
                  <a:gd name="T51" fmla="*/ 310 h 310"/>
                  <a:gd name="T52" fmla="*/ 10 w 180"/>
                  <a:gd name="T53" fmla="*/ 292 h 310"/>
                  <a:gd name="T54" fmla="*/ 12 w 180"/>
                  <a:gd name="T55" fmla="*/ 282 h 310"/>
                  <a:gd name="T56" fmla="*/ 24 w 180"/>
                  <a:gd name="T57" fmla="*/ 272 h 310"/>
                  <a:gd name="T58" fmla="*/ 32 w 180"/>
                  <a:gd name="T59" fmla="*/ 270 h 310"/>
                  <a:gd name="T60" fmla="*/ 38 w 180"/>
                  <a:gd name="T61" fmla="*/ 268 h 310"/>
                  <a:gd name="T62" fmla="*/ 44 w 180"/>
                  <a:gd name="T63" fmla="*/ 260 h 310"/>
                  <a:gd name="T64" fmla="*/ 48 w 180"/>
                  <a:gd name="T65" fmla="*/ 268 h 310"/>
                  <a:gd name="T66" fmla="*/ 52 w 180"/>
                  <a:gd name="T67" fmla="*/ 274 h 310"/>
                  <a:gd name="T68" fmla="*/ 76 w 180"/>
                  <a:gd name="T69" fmla="*/ 264 h 310"/>
                  <a:gd name="T70" fmla="*/ 98 w 180"/>
                  <a:gd name="T71" fmla="*/ 256 h 310"/>
                  <a:gd name="T72" fmla="*/ 108 w 180"/>
                  <a:gd name="T73" fmla="*/ 232 h 310"/>
                  <a:gd name="T74" fmla="*/ 114 w 180"/>
                  <a:gd name="T75" fmla="*/ 204 h 310"/>
                  <a:gd name="T76" fmla="*/ 118 w 180"/>
                  <a:gd name="T77" fmla="*/ 194 h 310"/>
                  <a:gd name="T78" fmla="*/ 120 w 180"/>
                  <a:gd name="T79" fmla="*/ 182 h 310"/>
                  <a:gd name="T80" fmla="*/ 118 w 180"/>
                  <a:gd name="T81" fmla="*/ 176 h 310"/>
                  <a:gd name="T82" fmla="*/ 112 w 180"/>
                  <a:gd name="T83" fmla="*/ 168 h 310"/>
                  <a:gd name="T84" fmla="*/ 108 w 180"/>
                  <a:gd name="T85" fmla="*/ 162 h 310"/>
                  <a:gd name="T86" fmla="*/ 104 w 180"/>
                  <a:gd name="T87" fmla="*/ 160 h 310"/>
                  <a:gd name="T88" fmla="*/ 122 w 180"/>
                  <a:gd name="T89" fmla="*/ 154 h 310"/>
                  <a:gd name="T90" fmla="*/ 140 w 180"/>
                  <a:gd name="T91" fmla="*/ 138 h 310"/>
                  <a:gd name="T92" fmla="*/ 166 w 180"/>
                  <a:gd name="T93" fmla="*/ 128 h 310"/>
                  <a:gd name="T94" fmla="*/ 180 w 180"/>
                  <a:gd name="T95" fmla="*/ 106 h 310"/>
                  <a:gd name="T96" fmla="*/ 154 w 180"/>
                  <a:gd name="T97" fmla="*/ 124 h 310"/>
                  <a:gd name="T98" fmla="*/ 126 w 180"/>
                  <a:gd name="T99" fmla="*/ 12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310">
                    <a:moveTo>
                      <a:pt x="126" y="126"/>
                    </a:moveTo>
                    <a:lnTo>
                      <a:pt x="118" y="116"/>
                    </a:lnTo>
                    <a:lnTo>
                      <a:pt x="116" y="106"/>
                    </a:lnTo>
                    <a:lnTo>
                      <a:pt x="122" y="96"/>
                    </a:lnTo>
                    <a:lnTo>
                      <a:pt x="132" y="88"/>
                    </a:lnTo>
                    <a:lnTo>
                      <a:pt x="144" y="86"/>
                    </a:lnTo>
                    <a:lnTo>
                      <a:pt x="132" y="58"/>
                    </a:lnTo>
                    <a:lnTo>
                      <a:pt x="126" y="28"/>
                    </a:lnTo>
                    <a:lnTo>
                      <a:pt x="118" y="0"/>
                    </a:lnTo>
                    <a:lnTo>
                      <a:pt x="110" y="10"/>
                    </a:lnTo>
                    <a:lnTo>
                      <a:pt x="104" y="22"/>
                    </a:lnTo>
                    <a:lnTo>
                      <a:pt x="102" y="34"/>
                    </a:lnTo>
                    <a:lnTo>
                      <a:pt x="104" y="36"/>
                    </a:lnTo>
                    <a:lnTo>
                      <a:pt x="106" y="38"/>
                    </a:lnTo>
                    <a:lnTo>
                      <a:pt x="106" y="40"/>
                    </a:lnTo>
                    <a:lnTo>
                      <a:pt x="106" y="42"/>
                    </a:lnTo>
                    <a:lnTo>
                      <a:pt x="110" y="42"/>
                    </a:lnTo>
                    <a:lnTo>
                      <a:pt x="108" y="56"/>
                    </a:lnTo>
                    <a:lnTo>
                      <a:pt x="106" y="74"/>
                    </a:lnTo>
                    <a:lnTo>
                      <a:pt x="102" y="90"/>
                    </a:lnTo>
                    <a:lnTo>
                      <a:pt x="100" y="102"/>
                    </a:lnTo>
                    <a:lnTo>
                      <a:pt x="102" y="114"/>
                    </a:lnTo>
                    <a:lnTo>
                      <a:pt x="104" y="128"/>
                    </a:lnTo>
                    <a:lnTo>
                      <a:pt x="102" y="140"/>
                    </a:lnTo>
                    <a:lnTo>
                      <a:pt x="100" y="146"/>
                    </a:lnTo>
                    <a:lnTo>
                      <a:pt x="98" y="148"/>
                    </a:lnTo>
                    <a:lnTo>
                      <a:pt x="96" y="150"/>
                    </a:lnTo>
                    <a:lnTo>
                      <a:pt x="94" y="152"/>
                    </a:lnTo>
                    <a:lnTo>
                      <a:pt x="94" y="154"/>
                    </a:lnTo>
                    <a:lnTo>
                      <a:pt x="92" y="156"/>
                    </a:lnTo>
                    <a:lnTo>
                      <a:pt x="92" y="160"/>
                    </a:lnTo>
                    <a:lnTo>
                      <a:pt x="94" y="164"/>
                    </a:lnTo>
                    <a:lnTo>
                      <a:pt x="94" y="168"/>
                    </a:lnTo>
                    <a:lnTo>
                      <a:pt x="96" y="172"/>
                    </a:lnTo>
                    <a:lnTo>
                      <a:pt x="98" y="176"/>
                    </a:lnTo>
                    <a:lnTo>
                      <a:pt x="100" y="180"/>
                    </a:lnTo>
                    <a:lnTo>
                      <a:pt x="100" y="184"/>
                    </a:lnTo>
                    <a:lnTo>
                      <a:pt x="100" y="190"/>
                    </a:lnTo>
                    <a:lnTo>
                      <a:pt x="98" y="194"/>
                    </a:lnTo>
                    <a:lnTo>
                      <a:pt x="96" y="200"/>
                    </a:lnTo>
                    <a:lnTo>
                      <a:pt x="94" y="206"/>
                    </a:lnTo>
                    <a:lnTo>
                      <a:pt x="92" y="212"/>
                    </a:lnTo>
                    <a:lnTo>
                      <a:pt x="90" y="218"/>
                    </a:lnTo>
                    <a:lnTo>
                      <a:pt x="88" y="222"/>
                    </a:lnTo>
                    <a:lnTo>
                      <a:pt x="74" y="236"/>
                    </a:lnTo>
                    <a:lnTo>
                      <a:pt x="52" y="248"/>
                    </a:lnTo>
                    <a:lnTo>
                      <a:pt x="30" y="256"/>
                    </a:lnTo>
                    <a:lnTo>
                      <a:pt x="10" y="258"/>
                    </a:lnTo>
                    <a:lnTo>
                      <a:pt x="2" y="284"/>
                    </a:lnTo>
                    <a:lnTo>
                      <a:pt x="0" y="310"/>
                    </a:lnTo>
                    <a:lnTo>
                      <a:pt x="4" y="310"/>
                    </a:lnTo>
                    <a:lnTo>
                      <a:pt x="8" y="310"/>
                    </a:lnTo>
                    <a:lnTo>
                      <a:pt x="10" y="300"/>
                    </a:lnTo>
                    <a:lnTo>
                      <a:pt x="10" y="292"/>
                    </a:lnTo>
                    <a:lnTo>
                      <a:pt x="10" y="288"/>
                    </a:lnTo>
                    <a:lnTo>
                      <a:pt x="12" y="282"/>
                    </a:lnTo>
                    <a:lnTo>
                      <a:pt x="20" y="274"/>
                    </a:lnTo>
                    <a:lnTo>
                      <a:pt x="24" y="272"/>
                    </a:lnTo>
                    <a:lnTo>
                      <a:pt x="28" y="270"/>
                    </a:lnTo>
                    <a:lnTo>
                      <a:pt x="32" y="270"/>
                    </a:lnTo>
                    <a:lnTo>
                      <a:pt x="34" y="270"/>
                    </a:lnTo>
                    <a:lnTo>
                      <a:pt x="38" y="268"/>
                    </a:lnTo>
                    <a:lnTo>
                      <a:pt x="40" y="266"/>
                    </a:lnTo>
                    <a:lnTo>
                      <a:pt x="44" y="260"/>
                    </a:lnTo>
                    <a:lnTo>
                      <a:pt x="46" y="264"/>
                    </a:lnTo>
                    <a:lnTo>
                      <a:pt x="48" y="268"/>
                    </a:lnTo>
                    <a:lnTo>
                      <a:pt x="50" y="270"/>
                    </a:lnTo>
                    <a:lnTo>
                      <a:pt x="52" y="274"/>
                    </a:lnTo>
                    <a:lnTo>
                      <a:pt x="64" y="266"/>
                    </a:lnTo>
                    <a:lnTo>
                      <a:pt x="76" y="264"/>
                    </a:lnTo>
                    <a:lnTo>
                      <a:pt x="86" y="262"/>
                    </a:lnTo>
                    <a:lnTo>
                      <a:pt x="98" y="256"/>
                    </a:lnTo>
                    <a:lnTo>
                      <a:pt x="104" y="246"/>
                    </a:lnTo>
                    <a:lnTo>
                      <a:pt x="108" y="232"/>
                    </a:lnTo>
                    <a:lnTo>
                      <a:pt x="112" y="216"/>
                    </a:lnTo>
                    <a:lnTo>
                      <a:pt x="114" y="204"/>
                    </a:lnTo>
                    <a:lnTo>
                      <a:pt x="116" y="198"/>
                    </a:lnTo>
                    <a:lnTo>
                      <a:pt x="118" y="194"/>
                    </a:lnTo>
                    <a:lnTo>
                      <a:pt x="120" y="188"/>
                    </a:lnTo>
                    <a:lnTo>
                      <a:pt x="120" y="182"/>
                    </a:lnTo>
                    <a:lnTo>
                      <a:pt x="120" y="180"/>
                    </a:lnTo>
                    <a:lnTo>
                      <a:pt x="118" y="176"/>
                    </a:lnTo>
                    <a:lnTo>
                      <a:pt x="114" y="172"/>
                    </a:lnTo>
                    <a:lnTo>
                      <a:pt x="112" y="168"/>
                    </a:lnTo>
                    <a:lnTo>
                      <a:pt x="108" y="164"/>
                    </a:lnTo>
                    <a:lnTo>
                      <a:pt x="108" y="162"/>
                    </a:lnTo>
                    <a:lnTo>
                      <a:pt x="106" y="160"/>
                    </a:lnTo>
                    <a:lnTo>
                      <a:pt x="104" y="160"/>
                    </a:lnTo>
                    <a:lnTo>
                      <a:pt x="112" y="158"/>
                    </a:lnTo>
                    <a:lnTo>
                      <a:pt x="122" y="154"/>
                    </a:lnTo>
                    <a:lnTo>
                      <a:pt x="132" y="148"/>
                    </a:lnTo>
                    <a:lnTo>
                      <a:pt x="140" y="138"/>
                    </a:lnTo>
                    <a:lnTo>
                      <a:pt x="152" y="136"/>
                    </a:lnTo>
                    <a:lnTo>
                      <a:pt x="166" y="128"/>
                    </a:lnTo>
                    <a:lnTo>
                      <a:pt x="176" y="120"/>
                    </a:lnTo>
                    <a:lnTo>
                      <a:pt x="180" y="106"/>
                    </a:lnTo>
                    <a:lnTo>
                      <a:pt x="166" y="116"/>
                    </a:lnTo>
                    <a:lnTo>
                      <a:pt x="154" y="124"/>
                    </a:lnTo>
                    <a:lnTo>
                      <a:pt x="138" y="128"/>
                    </a:lnTo>
                    <a:lnTo>
                      <a:pt x="126" y="126"/>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7" name="Freeform 43"/>
              <p:cNvSpPr>
                <a:spLocks noChangeArrowheads="1"/>
              </p:cNvSpPr>
              <p:nvPr/>
            </p:nvSpPr>
            <p:spPr bwMode="auto">
              <a:xfrm>
                <a:off x="2242" y="399"/>
                <a:ext cx="180" cy="310"/>
              </a:xfrm>
              <a:custGeom>
                <a:avLst/>
                <a:gdLst>
                  <a:gd name="T0" fmla="*/ 118 w 180"/>
                  <a:gd name="T1" fmla="*/ 116 h 310"/>
                  <a:gd name="T2" fmla="*/ 122 w 180"/>
                  <a:gd name="T3" fmla="*/ 96 h 310"/>
                  <a:gd name="T4" fmla="*/ 144 w 180"/>
                  <a:gd name="T5" fmla="*/ 86 h 310"/>
                  <a:gd name="T6" fmla="*/ 126 w 180"/>
                  <a:gd name="T7" fmla="*/ 28 h 310"/>
                  <a:gd name="T8" fmla="*/ 110 w 180"/>
                  <a:gd name="T9" fmla="*/ 10 h 310"/>
                  <a:gd name="T10" fmla="*/ 102 w 180"/>
                  <a:gd name="T11" fmla="*/ 34 h 310"/>
                  <a:gd name="T12" fmla="*/ 106 w 180"/>
                  <a:gd name="T13" fmla="*/ 38 h 310"/>
                  <a:gd name="T14" fmla="*/ 106 w 180"/>
                  <a:gd name="T15" fmla="*/ 42 h 310"/>
                  <a:gd name="T16" fmla="*/ 108 w 180"/>
                  <a:gd name="T17" fmla="*/ 56 h 310"/>
                  <a:gd name="T18" fmla="*/ 102 w 180"/>
                  <a:gd name="T19" fmla="*/ 90 h 310"/>
                  <a:gd name="T20" fmla="*/ 102 w 180"/>
                  <a:gd name="T21" fmla="*/ 114 h 310"/>
                  <a:gd name="T22" fmla="*/ 102 w 180"/>
                  <a:gd name="T23" fmla="*/ 140 h 310"/>
                  <a:gd name="T24" fmla="*/ 98 w 180"/>
                  <a:gd name="T25" fmla="*/ 148 h 310"/>
                  <a:gd name="T26" fmla="*/ 94 w 180"/>
                  <a:gd name="T27" fmla="*/ 152 h 310"/>
                  <a:gd name="T28" fmla="*/ 92 w 180"/>
                  <a:gd name="T29" fmla="*/ 156 h 310"/>
                  <a:gd name="T30" fmla="*/ 94 w 180"/>
                  <a:gd name="T31" fmla="*/ 164 h 310"/>
                  <a:gd name="T32" fmla="*/ 96 w 180"/>
                  <a:gd name="T33" fmla="*/ 172 h 310"/>
                  <a:gd name="T34" fmla="*/ 100 w 180"/>
                  <a:gd name="T35" fmla="*/ 180 h 310"/>
                  <a:gd name="T36" fmla="*/ 100 w 180"/>
                  <a:gd name="T37" fmla="*/ 190 h 310"/>
                  <a:gd name="T38" fmla="*/ 96 w 180"/>
                  <a:gd name="T39" fmla="*/ 200 h 310"/>
                  <a:gd name="T40" fmla="*/ 92 w 180"/>
                  <a:gd name="T41" fmla="*/ 212 h 310"/>
                  <a:gd name="T42" fmla="*/ 88 w 180"/>
                  <a:gd name="T43" fmla="*/ 222 h 310"/>
                  <a:gd name="T44" fmla="*/ 52 w 180"/>
                  <a:gd name="T45" fmla="*/ 248 h 310"/>
                  <a:gd name="T46" fmla="*/ 10 w 180"/>
                  <a:gd name="T47" fmla="*/ 258 h 310"/>
                  <a:gd name="T48" fmla="*/ 0 w 180"/>
                  <a:gd name="T49" fmla="*/ 310 h 310"/>
                  <a:gd name="T50" fmla="*/ 8 w 180"/>
                  <a:gd name="T51" fmla="*/ 310 h 310"/>
                  <a:gd name="T52" fmla="*/ 10 w 180"/>
                  <a:gd name="T53" fmla="*/ 292 h 310"/>
                  <a:gd name="T54" fmla="*/ 12 w 180"/>
                  <a:gd name="T55" fmla="*/ 282 h 310"/>
                  <a:gd name="T56" fmla="*/ 24 w 180"/>
                  <a:gd name="T57" fmla="*/ 272 h 310"/>
                  <a:gd name="T58" fmla="*/ 32 w 180"/>
                  <a:gd name="T59" fmla="*/ 270 h 310"/>
                  <a:gd name="T60" fmla="*/ 38 w 180"/>
                  <a:gd name="T61" fmla="*/ 268 h 310"/>
                  <a:gd name="T62" fmla="*/ 44 w 180"/>
                  <a:gd name="T63" fmla="*/ 260 h 310"/>
                  <a:gd name="T64" fmla="*/ 48 w 180"/>
                  <a:gd name="T65" fmla="*/ 268 h 310"/>
                  <a:gd name="T66" fmla="*/ 52 w 180"/>
                  <a:gd name="T67" fmla="*/ 274 h 310"/>
                  <a:gd name="T68" fmla="*/ 76 w 180"/>
                  <a:gd name="T69" fmla="*/ 264 h 310"/>
                  <a:gd name="T70" fmla="*/ 98 w 180"/>
                  <a:gd name="T71" fmla="*/ 256 h 310"/>
                  <a:gd name="T72" fmla="*/ 108 w 180"/>
                  <a:gd name="T73" fmla="*/ 232 h 310"/>
                  <a:gd name="T74" fmla="*/ 114 w 180"/>
                  <a:gd name="T75" fmla="*/ 204 h 310"/>
                  <a:gd name="T76" fmla="*/ 118 w 180"/>
                  <a:gd name="T77" fmla="*/ 194 h 310"/>
                  <a:gd name="T78" fmla="*/ 120 w 180"/>
                  <a:gd name="T79" fmla="*/ 182 h 310"/>
                  <a:gd name="T80" fmla="*/ 118 w 180"/>
                  <a:gd name="T81" fmla="*/ 176 h 310"/>
                  <a:gd name="T82" fmla="*/ 112 w 180"/>
                  <a:gd name="T83" fmla="*/ 168 h 310"/>
                  <a:gd name="T84" fmla="*/ 108 w 180"/>
                  <a:gd name="T85" fmla="*/ 162 h 310"/>
                  <a:gd name="T86" fmla="*/ 104 w 180"/>
                  <a:gd name="T87" fmla="*/ 160 h 310"/>
                  <a:gd name="T88" fmla="*/ 122 w 180"/>
                  <a:gd name="T89" fmla="*/ 154 h 310"/>
                  <a:gd name="T90" fmla="*/ 140 w 180"/>
                  <a:gd name="T91" fmla="*/ 138 h 310"/>
                  <a:gd name="T92" fmla="*/ 166 w 180"/>
                  <a:gd name="T93" fmla="*/ 128 h 310"/>
                  <a:gd name="T94" fmla="*/ 180 w 180"/>
                  <a:gd name="T95" fmla="*/ 106 h 310"/>
                  <a:gd name="T96" fmla="*/ 154 w 180"/>
                  <a:gd name="T97" fmla="*/ 124 h 310"/>
                  <a:gd name="T98" fmla="*/ 126 w 180"/>
                  <a:gd name="T99" fmla="*/ 126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0" h="310">
                    <a:moveTo>
                      <a:pt x="126" y="126"/>
                    </a:moveTo>
                    <a:lnTo>
                      <a:pt x="118" y="116"/>
                    </a:lnTo>
                    <a:lnTo>
                      <a:pt x="116" y="106"/>
                    </a:lnTo>
                    <a:lnTo>
                      <a:pt x="122" y="96"/>
                    </a:lnTo>
                    <a:lnTo>
                      <a:pt x="132" y="88"/>
                    </a:lnTo>
                    <a:lnTo>
                      <a:pt x="144" y="86"/>
                    </a:lnTo>
                    <a:lnTo>
                      <a:pt x="132" y="58"/>
                    </a:lnTo>
                    <a:lnTo>
                      <a:pt x="126" y="28"/>
                    </a:lnTo>
                    <a:lnTo>
                      <a:pt x="118" y="0"/>
                    </a:lnTo>
                    <a:lnTo>
                      <a:pt x="110" y="10"/>
                    </a:lnTo>
                    <a:lnTo>
                      <a:pt x="104" y="22"/>
                    </a:lnTo>
                    <a:lnTo>
                      <a:pt x="102" y="34"/>
                    </a:lnTo>
                    <a:lnTo>
                      <a:pt x="104" y="36"/>
                    </a:lnTo>
                    <a:lnTo>
                      <a:pt x="106" y="38"/>
                    </a:lnTo>
                    <a:lnTo>
                      <a:pt x="106" y="40"/>
                    </a:lnTo>
                    <a:lnTo>
                      <a:pt x="106" y="42"/>
                    </a:lnTo>
                    <a:lnTo>
                      <a:pt x="110" y="42"/>
                    </a:lnTo>
                    <a:lnTo>
                      <a:pt x="108" y="56"/>
                    </a:lnTo>
                    <a:lnTo>
                      <a:pt x="106" y="74"/>
                    </a:lnTo>
                    <a:lnTo>
                      <a:pt x="102" y="90"/>
                    </a:lnTo>
                    <a:lnTo>
                      <a:pt x="100" y="102"/>
                    </a:lnTo>
                    <a:lnTo>
                      <a:pt x="102" y="114"/>
                    </a:lnTo>
                    <a:lnTo>
                      <a:pt x="104" y="128"/>
                    </a:lnTo>
                    <a:lnTo>
                      <a:pt x="102" y="140"/>
                    </a:lnTo>
                    <a:lnTo>
                      <a:pt x="100" y="146"/>
                    </a:lnTo>
                    <a:lnTo>
                      <a:pt x="98" y="148"/>
                    </a:lnTo>
                    <a:lnTo>
                      <a:pt x="96" y="150"/>
                    </a:lnTo>
                    <a:lnTo>
                      <a:pt x="94" y="152"/>
                    </a:lnTo>
                    <a:lnTo>
                      <a:pt x="94" y="154"/>
                    </a:lnTo>
                    <a:lnTo>
                      <a:pt x="92" y="156"/>
                    </a:lnTo>
                    <a:lnTo>
                      <a:pt x="92" y="160"/>
                    </a:lnTo>
                    <a:lnTo>
                      <a:pt x="94" y="164"/>
                    </a:lnTo>
                    <a:lnTo>
                      <a:pt x="94" y="168"/>
                    </a:lnTo>
                    <a:lnTo>
                      <a:pt x="96" y="172"/>
                    </a:lnTo>
                    <a:lnTo>
                      <a:pt x="98" y="176"/>
                    </a:lnTo>
                    <a:lnTo>
                      <a:pt x="100" y="180"/>
                    </a:lnTo>
                    <a:lnTo>
                      <a:pt x="100" y="184"/>
                    </a:lnTo>
                    <a:lnTo>
                      <a:pt x="100" y="190"/>
                    </a:lnTo>
                    <a:lnTo>
                      <a:pt x="98" y="194"/>
                    </a:lnTo>
                    <a:lnTo>
                      <a:pt x="96" y="200"/>
                    </a:lnTo>
                    <a:lnTo>
                      <a:pt x="94" y="206"/>
                    </a:lnTo>
                    <a:lnTo>
                      <a:pt x="92" y="212"/>
                    </a:lnTo>
                    <a:lnTo>
                      <a:pt x="90" y="218"/>
                    </a:lnTo>
                    <a:lnTo>
                      <a:pt x="88" y="222"/>
                    </a:lnTo>
                    <a:lnTo>
                      <a:pt x="74" y="236"/>
                    </a:lnTo>
                    <a:lnTo>
                      <a:pt x="52" y="248"/>
                    </a:lnTo>
                    <a:lnTo>
                      <a:pt x="30" y="256"/>
                    </a:lnTo>
                    <a:lnTo>
                      <a:pt x="10" y="258"/>
                    </a:lnTo>
                    <a:lnTo>
                      <a:pt x="2" y="284"/>
                    </a:lnTo>
                    <a:lnTo>
                      <a:pt x="0" y="310"/>
                    </a:lnTo>
                    <a:lnTo>
                      <a:pt x="4" y="310"/>
                    </a:lnTo>
                    <a:lnTo>
                      <a:pt x="8" y="310"/>
                    </a:lnTo>
                    <a:lnTo>
                      <a:pt x="10" y="300"/>
                    </a:lnTo>
                    <a:lnTo>
                      <a:pt x="10" y="292"/>
                    </a:lnTo>
                    <a:lnTo>
                      <a:pt x="10" y="288"/>
                    </a:lnTo>
                    <a:lnTo>
                      <a:pt x="12" y="282"/>
                    </a:lnTo>
                    <a:lnTo>
                      <a:pt x="20" y="274"/>
                    </a:lnTo>
                    <a:lnTo>
                      <a:pt x="24" y="272"/>
                    </a:lnTo>
                    <a:lnTo>
                      <a:pt x="28" y="270"/>
                    </a:lnTo>
                    <a:lnTo>
                      <a:pt x="32" y="270"/>
                    </a:lnTo>
                    <a:lnTo>
                      <a:pt x="34" y="270"/>
                    </a:lnTo>
                    <a:lnTo>
                      <a:pt x="38" y="268"/>
                    </a:lnTo>
                    <a:lnTo>
                      <a:pt x="40" y="266"/>
                    </a:lnTo>
                    <a:lnTo>
                      <a:pt x="44" y="260"/>
                    </a:lnTo>
                    <a:lnTo>
                      <a:pt x="46" y="264"/>
                    </a:lnTo>
                    <a:lnTo>
                      <a:pt x="48" y="268"/>
                    </a:lnTo>
                    <a:lnTo>
                      <a:pt x="50" y="270"/>
                    </a:lnTo>
                    <a:lnTo>
                      <a:pt x="52" y="274"/>
                    </a:lnTo>
                    <a:lnTo>
                      <a:pt x="64" y="266"/>
                    </a:lnTo>
                    <a:lnTo>
                      <a:pt x="76" y="264"/>
                    </a:lnTo>
                    <a:lnTo>
                      <a:pt x="86" y="262"/>
                    </a:lnTo>
                    <a:lnTo>
                      <a:pt x="98" y="256"/>
                    </a:lnTo>
                    <a:lnTo>
                      <a:pt x="104" y="246"/>
                    </a:lnTo>
                    <a:lnTo>
                      <a:pt x="108" y="232"/>
                    </a:lnTo>
                    <a:lnTo>
                      <a:pt x="112" y="216"/>
                    </a:lnTo>
                    <a:lnTo>
                      <a:pt x="114" y="204"/>
                    </a:lnTo>
                    <a:lnTo>
                      <a:pt x="116" y="198"/>
                    </a:lnTo>
                    <a:lnTo>
                      <a:pt x="118" y="194"/>
                    </a:lnTo>
                    <a:lnTo>
                      <a:pt x="120" y="188"/>
                    </a:lnTo>
                    <a:lnTo>
                      <a:pt x="120" y="182"/>
                    </a:lnTo>
                    <a:lnTo>
                      <a:pt x="120" y="180"/>
                    </a:lnTo>
                    <a:lnTo>
                      <a:pt x="118" y="176"/>
                    </a:lnTo>
                    <a:lnTo>
                      <a:pt x="114" y="172"/>
                    </a:lnTo>
                    <a:lnTo>
                      <a:pt x="112" y="168"/>
                    </a:lnTo>
                    <a:lnTo>
                      <a:pt x="108" y="164"/>
                    </a:lnTo>
                    <a:lnTo>
                      <a:pt x="108" y="162"/>
                    </a:lnTo>
                    <a:lnTo>
                      <a:pt x="106" y="160"/>
                    </a:lnTo>
                    <a:lnTo>
                      <a:pt x="104" y="160"/>
                    </a:lnTo>
                    <a:lnTo>
                      <a:pt x="112" y="158"/>
                    </a:lnTo>
                    <a:lnTo>
                      <a:pt x="122" y="154"/>
                    </a:lnTo>
                    <a:lnTo>
                      <a:pt x="132" y="148"/>
                    </a:lnTo>
                    <a:lnTo>
                      <a:pt x="140" y="138"/>
                    </a:lnTo>
                    <a:lnTo>
                      <a:pt x="152" y="136"/>
                    </a:lnTo>
                    <a:lnTo>
                      <a:pt x="166" y="128"/>
                    </a:lnTo>
                    <a:lnTo>
                      <a:pt x="176" y="120"/>
                    </a:lnTo>
                    <a:lnTo>
                      <a:pt x="180" y="106"/>
                    </a:lnTo>
                    <a:lnTo>
                      <a:pt x="166" y="116"/>
                    </a:lnTo>
                    <a:lnTo>
                      <a:pt x="154" y="124"/>
                    </a:lnTo>
                    <a:lnTo>
                      <a:pt x="138" y="128"/>
                    </a:lnTo>
                    <a:lnTo>
                      <a:pt x="126" y="12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8" name="Freeform 44"/>
              <p:cNvSpPr>
                <a:spLocks noChangeArrowheads="1"/>
              </p:cNvSpPr>
              <p:nvPr/>
            </p:nvSpPr>
            <p:spPr bwMode="auto">
              <a:xfrm>
                <a:off x="2054" y="760"/>
                <a:ext cx="156" cy="344"/>
              </a:xfrm>
              <a:custGeom>
                <a:avLst/>
                <a:gdLst>
                  <a:gd name="T0" fmla="*/ 116 w 156"/>
                  <a:gd name="T1" fmla="*/ 82 h 344"/>
                  <a:gd name="T2" fmla="*/ 116 w 156"/>
                  <a:gd name="T3" fmla="*/ 108 h 344"/>
                  <a:gd name="T4" fmla="*/ 124 w 156"/>
                  <a:gd name="T5" fmla="*/ 130 h 344"/>
                  <a:gd name="T6" fmla="*/ 148 w 156"/>
                  <a:gd name="T7" fmla="*/ 146 h 344"/>
                  <a:gd name="T8" fmla="*/ 150 w 156"/>
                  <a:gd name="T9" fmla="*/ 170 h 344"/>
                  <a:gd name="T10" fmla="*/ 152 w 156"/>
                  <a:gd name="T11" fmla="*/ 196 h 344"/>
                  <a:gd name="T12" fmla="*/ 154 w 156"/>
                  <a:gd name="T13" fmla="*/ 224 h 344"/>
                  <a:gd name="T14" fmla="*/ 136 w 156"/>
                  <a:gd name="T15" fmla="*/ 216 h 344"/>
                  <a:gd name="T16" fmla="*/ 118 w 156"/>
                  <a:gd name="T17" fmla="*/ 208 h 344"/>
                  <a:gd name="T18" fmla="*/ 122 w 156"/>
                  <a:gd name="T19" fmla="*/ 198 h 344"/>
                  <a:gd name="T20" fmla="*/ 126 w 156"/>
                  <a:gd name="T21" fmla="*/ 188 h 344"/>
                  <a:gd name="T22" fmla="*/ 132 w 156"/>
                  <a:gd name="T23" fmla="*/ 168 h 344"/>
                  <a:gd name="T24" fmla="*/ 132 w 156"/>
                  <a:gd name="T25" fmla="*/ 150 h 344"/>
                  <a:gd name="T26" fmla="*/ 118 w 156"/>
                  <a:gd name="T27" fmla="*/ 152 h 344"/>
                  <a:gd name="T28" fmla="*/ 100 w 156"/>
                  <a:gd name="T29" fmla="*/ 176 h 344"/>
                  <a:gd name="T30" fmla="*/ 88 w 156"/>
                  <a:gd name="T31" fmla="*/ 196 h 344"/>
                  <a:gd name="T32" fmla="*/ 92 w 156"/>
                  <a:gd name="T33" fmla="*/ 218 h 344"/>
                  <a:gd name="T34" fmla="*/ 100 w 156"/>
                  <a:gd name="T35" fmla="*/ 238 h 344"/>
                  <a:gd name="T36" fmla="*/ 100 w 156"/>
                  <a:gd name="T37" fmla="*/ 250 h 344"/>
                  <a:gd name="T38" fmla="*/ 96 w 156"/>
                  <a:gd name="T39" fmla="*/ 256 h 344"/>
                  <a:gd name="T40" fmla="*/ 86 w 156"/>
                  <a:gd name="T41" fmla="*/ 266 h 344"/>
                  <a:gd name="T42" fmla="*/ 76 w 156"/>
                  <a:gd name="T43" fmla="*/ 282 h 344"/>
                  <a:gd name="T44" fmla="*/ 82 w 156"/>
                  <a:gd name="T45" fmla="*/ 296 h 344"/>
                  <a:gd name="T46" fmla="*/ 86 w 156"/>
                  <a:gd name="T47" fmla="*/ 320 h 344"/>
                  <a:gd name="T48" fmla="*/ 74 w 156"/>
                  <a:gd name="T49" fmla="*/ 336 h 344"/>
                  <a:gd name="T50" fmla="*/ 44 w 156"/>
                  <a:gd name="T51" fmla="*/ 330 h 344"/>
                  <a:gd name="T52" fmla="*/ 10 w 156"/>
                  <a:gd name="T53" fmla="*/ 296 h 344"/>
                  <a:gd name="T54" fmla="*/ 18 w 156"/>
                  <a:gd name="T55" fmla="*/ 272 h 344"/>
                  <a:gd name="T56" fmla="*/ 44 w 156"/>
                  <a:gd name="T57" fmla="*/ 248 h 344"/>
                  <a:gd name="T58" fmla="*/ 74 w 156"/>
                  <a:gd name="T59" fmla="*/ 226 h 344"/>
                  <a:gd name="T60" fmla="*/ 82 w 156"/>
                  <a:gd name="T61" fmla="*/ 184 h 344"/>
                  <a:gd name="T62" fmla="*/ 106 w 156"/>
                  <a:gd name="T63" fmla="*/ 144 h 344"/>
                  <a:gd name="T64" fmla="*/ 128 w 156"/>
                  <a:gd name="T65" fmla="*/ 72 h 344"/>
                  <a:gd name="T66" fmla="*/ 132 w 156"/>
                  <a:gd name="T67" fmla="*/ 46 h 344"/>
                  <a:gd name="T68" fmla="*/ 130 w 156"/>
                  <a:gd name="T69" fmla="*/ 18 h 344"/>
                  <a:gd name="T70" fmla="*/ 120 w 156"/>
                  <a:gd name="T71" fmla="*/ 2 h 344"/>
                  <a:gd name="T72" fmla="*/ 92 w 156"/>
                  <a:gd name="T73" fmla="*/ 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344">
                    <a:moveTo>
                      <a:pt x="110" y="82"/>
                    </a:moveTo>
                    <a:lnTo>
                      <a:pt x="116" y="82"/>
                    </a:lnTo>
                    <a:lnTo>
                      <a:pt x="124" y="84"/>
                    </a:lnTo>
                    <a:lnTo>
                      <a:pt x="116" y="108"/>
                    </a:lnTo>
                    <a:lnTo>
                      <a:pt x="108" y="130"/>
                    </a:lnTo>
                    <a:lnTo>
                      <a:pt x="124" y="130"/>
                    </a:lnTo>
                    <a:lnTo>
                      <a:pt x="136" y="136"/>
                    </a:lnTo>
                    <a:lnTo>
                      <a:pt x="148" y="146"/>
                    </a:lnTo>
                    <a:lnTo>
                      <a:pt x="156" y="158"/>
                    </a:lnTo>
                    <a:lnTo>
                      <a:pt x="150" y="170"/>
                    </a:lnTo>
                    <a:lnTo>
                      <a:pt x="150" y="184"/>
                    </a:lnTo>
                    <a:lnTo>
                      <a:pt x="152" y="196"/>
                    </a:lnTo>
                    <a:lnTo>
                      <a:pt x="156" y="210"/>
                    </a:lnTo>
                    <a:lnTo>
                      <a:pt x="154" y="224"/>
                    </a:lnTo>
                    <a:lnTo>
                      <a:pt x="146" y="220"/>
                    </a:lnTo>
                    <a:lnTo>
                      <a:pt x="136" y="216"/>
                    </a:lnTo>
                    <a:lnTo>
                      <a:pt x="126" y="212"/>
                    </a:lnTo>
                    <a:lnTo>
                      <a:pt x="118" y="208"/>
                    </a:lnTo>
                    <a:lnTo>
                      <a:pt x="118" y="198"/>
                    </a:lnTo>
                    <a:lnTo>
                      <a:pt x="122" y="198"/>
                    </a:lnTo>
                    <a:lnTo>
                      <a:pt x="126" y="196"/>
                    </a:lnTo>
                    <a:lnTo>
                      <a:pt x="126" y="188"/>
                    </a:lnTo>
                    <a:lnTo>
                      <a:pt x="128" y="178"/>
                    </a:lnTo>
                    <a:lnTo>
                      <a:pt x="132" y="168"/>
                    </a:lnTo>
                    <a:lnTo>
                      <a:pt x="134" y="158"/>
                    </a:lnTo>
                    <a:lnTo>
                      <a:pt x="132" y="150"/>
                    </a:lnTo>
                    <a:lnTo>
                      <a:pt x="124" y="148"/>
                    </a:lnTo>
                    <a:lnTo>
                      <a:pt x="118" y="152"/>
                    </a:lnTo>
                    <a:lnTo>
                      <a:pt x="108" y="162"/>
                    </a:lnTo>
                    <a:lnTo>
                      <a:pt x="100" y="176"/>
                    </a:lnTo>
                    <a:lnTo>
                      <a:pt x="92" y="188"/>
                    </a:lnTo>
                    <a:lnTo>
                      <a:pt x="88" y="196"/>
                    </a:lnTo>
                    <a:lnTo>
                      <a:pt x="88" y="208"/>
                    </a:lnTo>
                    <a:lnTo>
                      <a:pt x="92" y="218"/>
                    </a:lnTo>
                    <a:lnTo>
                      <a:pt x="98" y="226"/>
                    </a:lnTo>
                    <a:lnTo>
                      <a:pt x="100" y="238"/>
                    </a:lnTo>
                    <a:lnTo>
                      <a:pt x="100" y="244"/>
                    </a:lnTo>
                    <a:lnTo>
                      <a:pt x="100" y="250"/>
                    </a:lnTo>
                    <a:lnTo>
                      <a:pt x="98" y="252"/>
                    </a:lnTo>
                    <a:lnTo>
                      <a:pt x="96" y="256"/>
                    </a:lnTo>
                    <a:lnTo>
                      <a:pt x="92" y="260"/>
                    </a:lnTo>
                    <a:lnTo>
                      <a:pt x="86" y="266"/>
                    </a:lnTo>
                    <a:lnTo>
                      <a:pt x="78" y="276"/>
                    </a:lnTo>
                    <a:lnTo>
                      <a:pt x="76" y="282"/>
                    </a:lnTo>
                    <a:lnTo>
                      <a:pt x="78" y="288"/>
                    </a:lnTo>
                    <a:lnTo>
                      <a:pt x="82" y="296"/>
                    </a:lnTo>
                    <a:lnTo>
                      <a:pt x="86" y="308"/>
                    </a:lnTo>
                    <a:lnTo>
                      <a:pt x="86" y="320"/>
                    </a:lnTo>
                    <a:lnTo>
                      <a:pt x="82" y="330"/>
                    </a:lnTo>
                    <a:lnTo>
                      <a:pt x="74" y="336"/>
                    </a:lnTo>
                    <a:lnTo>
                      <a:pt x="60" y="344"/>
                    </a:lnTo>
                    <a:lnTo>
                      <a:pt x="44" y="330"/>
                    </a:lnTo>
                    <a:lnTo>
                      <a:pt x="26" y="314"/>
                    </a:lnTo>
                    <a:lnTo>
                      <a:pt x="10" y="296"/>
                    </a:lnTo>
                    <a:lnTo>
                      <a:pt x="0" y="278"/>
                    </a:lnTo>
                    <a:lnTo>
                      <a:pt x="18" y="272"/>
                    </a:lnTo>
                    <a:lnTo>
                      <a:pt x="32" y="260"/>
                    </a:lnTo>
                    <a:lnTo>
                      <a:pt x="44" y="248"/>
                    </a:lnTo>
                    <a:lnTo>
                      <a:pt x="56" y="234"/>
                    </a:lnTo>
                    <a:lnTo>
                      <a:pt x="74" y="226"/>
                    </a:lnTo>
                    <a:lnTo>
                      <a:pt x="72" y="204"/>
                    </a:lnTo>
                    <a:lnTo>
                      <a:pt x="82" y="184"/>
                    </a:lnTo>
                    <a:lnTo>
                      <a:pt x="94" y="164"/>
                    </a:lnTo>
                    <a:lnTo>
                      <a:pt x="106" y="144"/>
                    </a:lnTo>
                    <a:lnTo>
                      <a:pt x="120" y="110"/>
                    </a:lnTo>
                    <a:lnTo>
                      <a:pt x="128" y="72"/>
                    </a:lnTo>
                    <a:lnTo>
                      <a:pt x="130" y="60"/>
                    </a:lnTo>
                    <a:lnTo>
                      <a:pt x="132" y="46"/>
                    </a:lnTo>
                    <a:lnTo>
                      <a:pt x="132" y="32"/>
                    </a:lnTo>
                    <a:lnTo>
                      <a:pt x="130" y="18"/>
                    </a:lnTo>
                    <a:lnTo>
                      <a:pt x="126" y="8"/>
                    </a:lnTo>
                    <a:lnTo>
                      <a:pt x="120" y="2"/>
                    </a:lnTo>
                    <a:lnTo>
                      <a:pt x="108" y="0"/>
                    </a:lnTo>
                    <a:lnTo>
                      <a:pt x="92" y="8"/>
                    </a:lnTo>
                    <a:lnTo>
                      <a:pt x="110" y="8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69" name="Freeform 45"/>
              <p:cNvSpPr>
                <a:spLocks noChangeArrowheads="1"/>
              </p:cNvSpPr>
              <p:nvPr/>
            </p:nvSpPr>
            <p:spPr bwMode="auto">
              <a:xfrm>
                <a:off x="2054" y="760"/>
                <a:ext cx="156" cy="344"/>
              </a:xfrm>
              <a:custGeom>
                <a:avLst/>
                <a:gdLst>
                  <a:gd name="T0" fmla="*/ 116 w 156"/>
                  <a:gd name="T1" fmla="*/ 82 h 344"/>
                  <a:gd name="T2" fmla="*/ 116 w 156"/>
                  <a:gd name="T3" fmla="*/ 108 h 344"/>
                  <a:gd name="T4" fmla="*/ 124 w 156"/>
                  <a:gd name="T5" fmla="*/ 130 h 344"/>
                  <a:gd name="T6" fmla="*/ 148 w 156"/>
                  <a:gd name="T7" fmla="*/ 146 h 344"/>
                  <a:gd name="T8" fmla="*/ 150 w 156"/>
                  <a:gd name="T9" fmla="*/ 170 h 344"/>
                  <a:gd name="T10" fmla="*/ 152 w 156"/>
                  <a:gd name="T11" fmla="*/ 196 h 344"/>
                  <a:gd name="T12" fmla="*/ 154 w 156"/>
                  <a:gd name="T13" fmla="*/ 224 h 344"/>
                  <a:gd name="T14" fmla="*/ 136 w 156"/>
                  <a:gd name="T15" fmla="*/ 216 h 344"/>
                  <a:gd name="T16" fmla="*/ 118 w 156"/>
                  <a:gd name="T17" fmla="*/ 208 h 344"/>
                  <a:gd name="T18" fmla="*/ 122 w 156"/>
                  <a:gd name="T19" fmla="*/ 198 h 344"/>
                  <a:gd name="T20" fmla="*/ 126 w 156"/>
                  <a:gd name="T21" fmla="*/ 188 h 344"/>
                  <a:gd name="T22" fmla="*/ 132 w 156"/>
                  <a:gd name="T23" fmla="*/ 168 h 344"/>
                  <a:gd name="T24" fmla="*/ 132 w 156"/>
                  <a:gd name="T25" fmla="*/ 150 h 344"/>
                  <a:gd name="T26" fmla="*/ 118 w 156"/>
                  <a:gd name="T27" fmla="*/ 152 h 344"/>
                  <a:gd name="T28" fmla="*/ 100 w 156"/>
                  <a:gd name="T29" fmla="*/ 176 h 344"/>
                  <a:gd name="T30" fmla="*/ 88 w 156"/>
                  <a:gd name="T31" fmla="*/ 196 h 344"/>
                  <a:gd name="T32" fmla="*/ 92 w 156"/>
                  <a:gd name="T33" fmla="*/ 218 h 344"/>
                  <a:gd name="T34" fmla="*/ 100 w 156"/>
                  <a:gd name="T35" fmla="*/ 238 h 344"/>
                  <a:gd name="T36" fmla="*/ 100 w 156"/>
                  <a:gd name="T37" fmla="*/ 250 h 344"/>
                  <a:gd name="T38" fmla="*/ 96 w 156"/>
                  <a:gd name="T39" fmla="*/ 256 h 344"/>
                  <a:gd name="T40" fmla="*/ 86 w 156"/>
                  <a:gd name="T41" fmla="*/ 266 h 344"/>
                  <a:gd name="T42" fmla="*/ 76 w 156"/>
                  <a:gd name="T43" fmla="*/ 282 h 344"/>
                  <a:gd name="T44" fmla="*/ 82 w 156"/>
                  <a:gd name="T45" fmla="*/ 296 h 344"/>
                  <a:gd name="T46" fmla="*/ 86 w 156"/>
                  <a:gd name="T47" fmla="*/ 320 h 344"/>
                  <a:gd name="T48" fmla="*/ 74 w 156"/>
                  <a:gd name="T49" fmla="*/ 336 h 344"/>
                  <a:gd name="T50" fmla="*/ 44 w 156"/>
                  <a:gd name="T51" fmla="*/ 330 h 344"/>
                  <a:gd name="T52" fmla="*/ 10 w 156"/>
                  <a:gd name="T53" fmla="*/ 296 h 344"/>
                  <a:gd name="T54" fmla="*/ 18 w 156"/>
                  <a:gd name="T55" fmla="*/ 272 h 344"/>
                  <a:gd name="T56" fmla="*/ 44 w 156"/>
                  <a:gd name="T57" fmla="*/ 248 h 344"/>
                  <a:gd name="T58" fmla="*/ 74 w 156"/>
                  <a:gd name="T59" fmla="*/ 226 h 344"/>
                  <a:gd name="T60" fmla="*/ 82 w 156"/>
                  <a:gd name="T61" fmla="*/ 184 h 344"/>
                  <a:gd name="T62" fmla="*/ 106 w 156"/>
                  <a:gd name="T63" fmla="*/ 144 h 344"/>
                  <a:gd name="T64" fmla="*/ 128 w 156"/>
                  <a:gd name="T65" fmla="*/ 72 h 344"/>
                  <a:gd name="T66" fmla="*/ 132 w 156"/>
                  <a:gd name="T67" fmla="*/ 46 h 344"/>
                  <a:gd name="T68" fmla="*/ 130 w 156"/>
                  <a:gd name="T69" fmla="*/ 18 h 344"/>
                  <a:gd name="T70" fmla="*/ 120 w 156"/>
                  <a:gd name="T71" fmla="*/ 2 h 344"/>
                  <a:gd name="T72" fmla="*/ 92 w 156"/>
                  <a:gd name="T73" fmla="*/ 8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6" h="344">
                    <a:moveTo>
                      <a:pt x="110" y="82"/>
                    </a:moveTo>
                    <a:lnTo>
                      <a:pt x="116" y="82"/>
                    </a:lnTo>
                    <a:lnTo>
                      <a:pt x="124" y="84"/>
                    </a:lnTo>
                    <a:lnTo>
                      <a:pt x="116" y="108"/>
                    </a:lnTo>
                    <a:lnTo>
                      <a:pt x="108" y="130"/>
                    </a:lnTo>
                    <a:lnTo>
                      <a:pt x="124" y="130"/>
                    </a:lnTo>
                    <a:lnTo>
                      <a:pt x="136" y="136"/>
                    </a:lnTo>
                    <a:lnTo>
                      <a:pt x="148" y="146"/>
                    </a:lnTo>
                    <a:lnTo>
                      <a:pt x="156" y="158"/>
                    </a:lnTo>
                    <a:lnTo>
                      <a:pt x="150" y="170"/>
                    </a:lnTo>
                    <a:lnTo>
                      <a:pt x="150" y="184"/>
                    </a:lnTo>
                    <a:lnTo>
                      <a:pt x="152" y="196"/>
                    </a:lnTo>
                    <a:lnTo>
                      <a:pt x="156" y="210"/>
                    </a:lnTo>
                    <a:lnTo>
                      <a:pt x="154" y="224"/>
                    </a:lnTo>
                    <a:lnTo>
                      <a:pt x="146" y="220"/>
                    </a:lnTo>
                    <a:lnTo>
                      <a:pt x="136" y="216"/>
                    </a:lnTo>
                    <a:lnTo>
                      <a:pt x="126" y="212"/>
                    </a:lnTo>
                    <a:lnTo>
                      <a:pt x="118" y="208"/>
                    </a:lnTo>
                    <a:lnTo>
                      <a:pt x="118" y="198"/>
                    </a:lnTo>
                    <a:lnTo>
                      <a:pt x="122" y="198"/>
                    </a:lnTo>
                    <a:lnTo>
                      <a:pt x="126" y="196"/>
                    </a:lnTo>
                    <a:lnTo>
                      <a:pt x="126" y="188"/>
                    </a:lnTo>
                    <a:lnTo>
                      <a:pt x="128" y="178"/>
                    </a:lnTo>
                    <a:lnTo>
                      <a:pt x="132" y="168"/>
                    </a:lnTo>
                    <a:lnTo>
                      <a:pt x="134" y="158"/>
                    </a:lnTo>
                    <a:lnTo>
                      <a:pt x="132" y="150"/>
                    </a:lnTo>
                    <a:lnTo>
                      <a:pt x="124" y="148"/>
                    </a:lnTo>
                    <a:lnTo>
                      <a:pt x="118" y="152"/>
                    </a:lnTo>
                    <a:lnTo>
                      <a:pt x="108" y="162"/>
                    </a:lnTo>
                    <a:lnTo>
                      <a:pt x="100" y="176"/>
                    </a:lnTo>
                    <a:lnTo>
                      <a:pt x="92" y="188"/>
                    </a:lnTo>
                    <a:lnTo>
                      <a:pt x="88" y="196"/>
                    </a:lnTo>
                    <a:lnTo>
                      <a:pt x="88" y="208"/>
                    </a:lnTo>
                    <a:lnTo>
                      <a:pt x="92" y="218"/>
                    </a:lnTo>
                    <a:lnTo>
                      <a:pt x="98" y="226"/>
                    </a:lnTo>
                    <a:lnTo>
                      <a:pt x="100" y="238"/>
                    </a:lnTo>
                    <a:lnTo>
                      <a:pt x="100" y="244"/>
                    </a:lnTo>
                    <a:lnTo>
                      <a:pt x="100" y="250"/>
                    </a:lnTo>
                    <a:lnTo>
                      <a:pt x="98" y="252"/>
                    </a:lnTo>
                    <a:lnTo>
                      <a:pt x="96" y="256"/>
                    </a:lnTo>
                    <a:lnTo>
                      <a:pt x="92" y="260"/>
                    </a:lnTo>
                    <a:lnTo>
                      <a:pt x="86" y="266"/>
                    </a:lnTo>
                    <a:lnTo>
                      <a:pt x="78" y="276"/>
                    </a:lnTo>
                    <a:lnTo>
                      <a:pt x="76" y="282"/>
                    </a:lnTo>
                    <a:lnTo>
                      <a:pt x="78" y="288"/>
                    </a:lnTo>
                    <a:lnTo>
                      <a:pt x="82" y="296"/>
                    </a:lnTo>
                    <a:lnTo>
                      <a:pt x="86" y="308"/>
                    </a:lnTo>
                    <a:lnTo>
                      <a:pt x="86" y="320"/>
                    </a:lnTo>
                    <a:lnTo>
                      <a:pt x="82" y="330"/>
                    </a:lnTo>
                    <a:lnTo>
                      <a:pt x="74" y="336"/>
                    </a:lnTo>
                    <a:lnTo>
                      <a:pt x="60" y="344"/>
                    </a:lnTo>
                    <a:lnTo>
                      <a:pt x="44" y="330"/>
                    </a:lnTo>
                    <a:lnTo>
                      <a:pt x="26" y="314"/>
                    </a:lnTo>
                    <a:lnTo>
                      <a:pt x="10" y="296"/>
                    </a:lnTo>
                    <a:lnTo>
                      <a:pt x="0" y="278"/>
                    </a:lnTo>
                    <a:lnTo>
                      <a:pt x="18" y="272"/>
                    </a:lnTo>
                    <a:lnTo>
                      <a:pt x="32" y="260"/>
                    </a:lnTo>
                    <a:lnTo>
                      <a:pt x="44" y="248"/>
                    </a:lnTo>
                    <a:lnTo>
                      <a:pt x="56" y="234"/>
                    </a:lnTo>
                    <a:lnTo>
                      <a:pt x="74" y="226"/>
                    </a:lnTo>
                    <a:lnTo>
                      <a:pt x="72" y="204"/>
                    </a:lnTo>
                    <a:lnTo>
                      <a:pt x="82" y="184"/>
                    </a:lnTo>
                    <a:lnTo>
                      <a:pt x="94" y="164"/>
                    </a:lnTo>
                    <a:lnTo>
                      <a:pt x="106" y="144"/>
                    </a:lnTo>
                    <a:lnTo>
                      <a:pt x="120" y="110"/>
                    </a:lnTo>
                    <a:lnTo>
                      <a:pt x="128" y="72"/>
                    </a:lnTo>
                    <a:lnTo>
                      <a:pt x="130" y="60"/>
                    </a:lnTo>
                    <a:lnTo>
                      <a:pt x="132" y="46"/>
                    </a:lnTo>
                    <a:lnTo>
                      <a:pt x="132" y="32"/>
                    </a:lnTo>
                    <a:lnTo>
                      <a:pt x="130" y="18"/>
                    </a:lnTo>
                    <a:lnTo>
                      <a:pt x="126" y="8"/>
                    </a:lnTo>
                    <a:lnTo>
                      <a:pt x="120" y="2"/>
                    </a:lnTo>
                    <a:lnTo>
                      <a:pt x="108" y="0"/>
                    </a:lnTo>
                    <a:lnTo>
                      <a:pt x="92" y="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0" name="Freeform 46"/>
              <p:cNvSpPr>
                <a:spLocks noChangeArrowheads="1"/>
              </p:cNvSpPr>
              <p:nvPr/>
            </p:nvSpPr>
            <p:spPr bwMode="auto">
              <a:xfrm>
                <a:off x="1938" y="979"/>
                <a:ext cx="269" cy="182"/>
              </a:xfrm>
              <a:custGeom>
                <a:avLst/>
                <a:gdLst>
                  <a:gd name="T0" fmla="*/ 6 w 268"/>
                  <a:gd name="T1" fmla="*/ 2 h 184"/>
                  <a:gd name="T2" fmla="*/ 22 w 268"/>
                  <a:gd name="T3" fmla="*/ 4 h 184"/>
                  <a:gd name="T4" fmla="*/ 40 w 268"/>
                  <a:gd name="T5" fmla="*/ 24 h 184"/>
                  <a:gd name="T6" fmla="*/ 54 w 268"/>
                  <a:gd name="T7" fmla="*/ 44 h 184"/>
                  <a:gd name="T8" fmla="*/ 74 w 268"/>
                  <a:gd name="T9" fmla="*/ 62 h 184"/>
                  <a:gd name="T10" fmla="*/ 102 w 268"/>
                  <a:gd name="T11" fmla="*/ 84 h 184"/>
                  <a:gd name="T12" fmla="*/ 108 w 268"/>
                  <a:gd name="T13" fmla="*/ 104 h 184"/>
                  <a:gd name="T14" fmla="*/ 106 w 268"/>
                  <a:gd name="T15" fmla="*/ 120 h 184"/>
                  <a:gd name="T16" fmla="*/ 102 w 268"/>
                  <a:gd name="T17" fmla="*/ 124 h 184"/>
                  <a:gd name="T18" fmla="*/ 100 w 268"/>
                  <a:gd name="T19" fmla="*/ 130 h 184"/>
                  <a:gd name="T20" fmla="*/ 102 w 268"/>
                  <a:gd name="T21" fmla="*/ 134 h 184"/>
                  <a:gd name="T22" fmla="*/ 114 w 268"/>
                  <a:gd name="T23" fmla="*/ 140 h 184"/>
                  <a:gd name="T24" fmla="*/ 144 w 268"/>
                  <a:gd name="T25" fmla="*/ 140 h 184"/>
                  <a:gd name="T26" fmla="*/ 164 w 268"/>
                  <a:gd name="T27" fmla="*/ 148 h 184"/>
                  <a:gd name="T28" fmla="*/ 176 w 268"/>
                  <a:gd name="T29" fmla="*/ 156 h 184"/>
                  <a:gd name="T30" fmla="*/ 190 w 268"/>
                  <a:gd name="T31" fmla="*/ 164 h 184"/>
                  <a:gd name="T32" fmla="*/ 218 w 268"/>
                  <a:gd name="T33" fmla="*/ 164 h 184"/>
                  <a:gd name="T34" fmla="*/ 240 w 268"/>
                  <a:gd name="T35" fmla="*/ 162 h 184"/>
                  <a:gd name="T36" fmla="*/ 260 w 268"/>
                  <a:gd name="T37" fmla="*/ 164 h 184"/>
                  <a:gd name="T38" fmla="*/ 268 w 268"/>
                  <a:gd name="T39" fmla="*/ 176 h 184"/>
                  <a:gd name="T40" fmla="*/ 250 w 268"/>
                  <a:gd name="T41" fmla="*/ 184 h 184"/>
                  <a:gd name="T42" fmla="*/ 222 w 268"/>
                  <a:gd name="T43" fmla="*/ 184 h 184"/>
                  <a:gd name="T44" fmla="*/ 198 w 268"/>
                  <a:gd name="T45" fmla="*/ 182 h 184"/>
                  <a:gd name="T46" fmla="*/ 176 w 268"/>
                  <a:gd name="T47" fmla="*/ 174 h 184"/>
                  <a:gd name="T48" fmla="*/ 148 w 268"/>
                  <a:gd name="T49" fmla="*/ 162 h 184"/>
                  <a:gd name="T50" fmla="*/ 114 w 268"/>
                  <a:gd name="T51" fmla="*/ 158 h 184"/>
                  <a:gd name="T52" fmla="*/ 86 w 268"/>
                  <a:gd name="T53" fmla="*/ 146 h 184"/>
                  <a:gd name="T54" fmla="*/ 84 w 268"/>
                  <a:gd name="T55" fmla="*/ 136 h 184"/>
                  <a:gd name="T56" fmla="*/ 82 w 268"/>
                  <a:gd name="T57" fmla="*/ 128 h 184"/>
                  <a:gd name="T58" fmla="*/ 78 w 268"/>
                  <a:gd name="T59" fmla="*/ 120 h 184"/>
                  <a:gd name="T60" fmla="*/ 70 w 268"/>
                  <a:gd name="T61" fmla="*/ 116 h 184"/>
                  <a:gd name="T62" fmla="*/ 56 w 268"/>
                  <a:gd name="T63" fmla="*/ 96 h 184"/>
                  <a:gd name="T64" fmla="*/ 38 w 268"/>
                  <a:gd name="T65" fmla="*/ 66 h 184"/>
                  <a:gd name="T66" fmla="*/ 18 w 268"/>
                  <a:gd name="T67" fmla="*/ 40 h 184"/>
                  <a:gd name="T68" fmla="*/ 4 w 268"/>
                  <a:gd name="T69" fmla="*/ 16 h 184"/>
                  <a:gd name="T70" fmla="*/ 12 w 268"/>
                  <a:gd name="T71" fmla="*/ 8 h 184"/>
                  <a:gd name="T72" fmla="*/ 16 w 268"/>
                  <a:gd name="T73"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184">
                    <a:moveTo>
                      <a:pt x="0" y="12"/>
                    </a:moveTo>
                    <a:lnTo>
                      <a:pt x="6" y="2"/>
                    </a:lnTo>
                    <a:lnTo>
                      <a:pt x="14" y="0"/>
                    </a:lnTo>
                    <a:lnTo>
                      <a:pt x="22" y="4"/>
                    </a:lnTo>
                    <a:lnTo>
                      <a:pt x="30" y="12"/>
                    </a:lnTo>
                    <a:lnTo>
                      <a:pt x="40" y="24"/>
                    </a:lnTo>
                    <a:lnTo>
                      <a:pt x="46" y="36"/>
                    </a:lnTo>
                    <a:lnTo>
                      <a:pt x="54" y="44"/>
                    </a:lnTo>
                    <a:lnTo>
                      <a:pt x="58" y="50"/>
                    </a:lnTo>
                    <a:lnTo>
                      <a:pt x="74" y="62"/>
                    </a:lnTo>
                    <a:lnTo>
                      <a:pt x="92" y="74"/>
                    </a:lnTo>
                    <a:lnTo>
                      <a:pt x="102" y="84"/>
                    </a:lnTo>
                    <a:lnTo>
                      <a:pt x="106" y="94"/>
                    </a:lnTo>
                    <a:lnTo>
                      <a:pt x="108" y="104"/>
                    </a:lnTo>
                    <a:lnTo>
                      <a:pt x="108" y="116"/>
                    </a:lnTo>
                    <a:lnTo>
                      <a:pt x="106" y="120"/>
                    </a:lnTo>
                    <a:lnTo>
                      <a:pt x="104" y="122"/>
                    </a:lnTo>
                    <a:lnTo>
                      <a:pt x="102" y="124"/>
                    </a:lnTo>
                    <a:lnTo>
                      <a:pt x="102" y="128"/>
                    </a:lnTo>
                    <a:lnTo>
                      <a:pt x="100" y="130"/>
                    </a:lnTo>
                    <a:lnTo>
                      <a:pt x="100" y="132"/>
                    </a:lnTo>
                    <a:lnTo>
                      <a:pt x="102" y="134"/>
                    </a:lnTo>
                    <a:lnTo>
                      <a:pt x="106" y="138"/>
                    </a:lnTo>
                    <a:lnTo>
                      <a:pt x="114" y="140"/>
                    </a:lnTo>
                    <a:lnTo>
                      <a:pt x="128" y="140"/>
                    </a:lnTo>
                    <a:lnTo>
                      <a:pt x="144" y="140"/>
                    </a:lnTo>
                    <a:lnTo>
                      <a:pt x="158" y="144"/>
                    </a:lnTo>
                    <a:lnTo>
                      <a:pt x="164" y="148"/>
                    </a:lnTo>
                    <a:lnTo>
                      <a:pt x="170" y="152"/>
                    </a:lnTo>
                    <a:lnTo>
                      <a:pt x="176" y="156"/>
                    </a:lnTo>
                    <a:lnTo>
                      <a:pt x="182" y="160"/>
                    </a:lnTo>
                    <a:lnTo>
                      <a:pt x="190" y="164"/>
                    </a:lnTo>
                    <a:lnTo>
                      <a:pt x="204" y="166"/>
                    </a:lnTo>
                    <a:lnTo>
                      <a:pt x="218" y="164"/>
                    </a:lnTo>
                    <a:lnTo>
                      <a:pt x="232" y="162"/>
                    </a:lnTo>
                    <a:lnTo>
                      <a:pt x="240" y="162"/>
                    </a:lnTo>
                    <a:lnTo>
                      <a:pt x="250" y="162"/>
                    </a:lnTo>
                    <a:lnTo>
                      <a:pt x="260" y="164"/>
                    </a:lnTo>
                    <a:lnTo>
                      <a:pt x="268" y="168"/>
                    </a:lnTo>
                    <a:lnTo>
                      <a:pt x="268" y="176"/>
                    </a:lnTo>
                    <a:lnTo>
                      <a:pt x="262" y="180"/>
                    </a:lnTo>
                    <a:lnTo>
                      <a:pt x="250" y="184"/>
                    </a:lnTo>
                    <a:lnTo>
                      <a:pt x="236" y="184"/>
                    </a:lnTo>
                    <a:lnTo>
                      <a:pt x="222" y="184"/>
                    </a:lnTo>
                    <a:lnTo>
                      <a:pt x="212" y="184"/>
                    </a:lnTo>
                    <a:lnTo>
                      <a:pt x="198" y="182"/>
                    </a:lnTo>
                    <a:lnTo>
                      <a:pt x="186" y="180"/>
                    </a:lnTo>
                    <a:lnTo>
                      <a:pt x="176" y="174"/>
                    </a:lnTo>
                    <a:lnTo>
                      <a:pt x="162" y="166"/>
                    </a:lnTo>
                    <a:lnTo>
                      <a:pt x="148" y="162"/>
                    </a:lnTo>
                    <a:lnTo>
                      <a:pt x="132" y="160"/>
                    </a:lnTo>
                    <a:lnTo>
                      <a:pt x="114" y="158"/>
                    </a:lnTo>
                    <a:lnTo>
                      <a:pt x="98" y="154"/>
                    </a:lnTo>
                    <a:lnTo>
                      <a:pt x="86" y="146"/>
                    </a:lnTo>
                    <a:lnTo>
                      <a:pt x="84" y="142"/>
                    </a:lnTo>
                    <a:lnTo>
                      <a:pt x="84" y="136"/>
                    </a:lnTo>
                    <a:lnTo>
                      <a:pt x="82" y="132"/>
                    </a:lnTo>
                    <a:lnTo>
                      <a:pt x="82" y="128"/>
                    </a:lnTo>
                    <a:lnTo>
                      <a:pt x="80" y="124"/>
                    </a:lnTo>
                    <a:lnTo>
                      <a:pt x="78" y="120"/>
                    </a:lnTo>
                    <a:lnTo>
                      <a:pt x="74" y="118"/>
                    </a:lnTo>
                    <a:lnTo>
                      <a:pt x="70" y="116"/>
                    </a:lnTo>
                    <a:lnTo>
                      <a:pt x="66" y="114"/>
                    </a:lnTo>
                    <a:lnTo>
                      <a:pt x="56" y="96"/>
                    </a:lnTo>
                    <a:lnTo>
                      <a:pt x="46" y="76"/>
                    </a:lnTo>
                    <a:lnTo>
                      <a:pt x="38" y="66"/>
                    </a:lnTo>
                    <a:lnTo>
                      <a:pt x="28" y="54"/>
                    </a:lnTo>
                    <a:lnTo>
                      <a:pt x="18" y="40"/>
                    </a:lnTo>
                    <a:lnTo>
                      <a:pt x="8" y="28"/>
                    </a:lnTo>
                    <a:lnTo>
                      <a:pt x="4" y="16"/>
                    </a:lnTo>
                    <a:lnTo>
                      <a:pt x="10" y="10"/>
                    </a:lnTo>
                    <a:lnTo>
                      <a:pt x="12" y="8"/>
                    </a:lnTo>
                    <a:lnTo>
                      <a:pt x="14" y="6"/>
                    </a:lnTo>
                    <a:lnTo>
                      <a:pt x="16" y="6"/>
                    </a:lnTo>
                    <a:lnTo>
                      <a:pt x="0" y="1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1" name="Freeform 47"/>
              <p:cNvSpPr>
                <a:spLocks noChangeArrowheads="1"/>
              </p:cNvSpPr>
              <p:nvPr/>
            </p:nvSpPr>
            <p:spPr bwMode="auto">
              <a:xfrm>
                <a:off x="1938" y="979"/>
                <a:ext cx="269" cy="182"/>
              </a:xfrm>
              <a:custGeom>
                <a:avLst/>
                <a:gdLst>
                  <a:gd name="T0" fmla="*/ 6 w 268"/>
                  <a:gd name="T1" fmla="*/ 2 h 184"/>
                  <a:gd name="T2" fmla="*/ 22 w 268"/>
                  <a:gd name="T3" fmla="*/ 4 h 184"/>
                  <a:gd name="T4" fmla="*/ 40 w 268"/>
                  <a:gd name="T5" fmla="*/ 24 h 184"/>
                  <a:gd name="T6" fmla="*/ 54 w 268"/>
                  <a:gd name="T7" fmla="*/ 44 h 184"/>
                  <a:gd name="T8" fmla="*/ 74 w 268"/>
                  <a:gd name="T9" fmla="*/ 62 h 184"/>
                  <a:gd name="T10" fmla="*/ 102 w 268"/>
                  <a:gd name="T11" fmla="*/ 84 h 184"/>
                  <a:gd name="T12" fmla="*/ 108 w 268"/>
                  <a:gd name="T13" fmla="*/ 104 h 184"/>
                  <a:gd name="T14" fmla="*/ 106 w 268"/>
                  <a:gd name="T15" fmla="*/ 120 h 184"/>
                  <a:gd name="T16" fmla="*/ 102 w 268"/>
                  <a:gd name="T17" fmla="*/ 124 h 184"/>
                  <a:gd name="T18" fmla="*/ 100 w 268"/>
                  <a:gd name="T19" fmla="*/ 130 h 184"/>
                  <a:gd name="T20" fmla="*/ 102 w 268"/>
                  <a:gd name="T21" fmla="*/ 134 h 184"/>
                  <a:gd name="T22" fmla="*/ 114 w 268"/>
                  <a:gd name="T23" fmla="*/ 140 h 184"/>
                  <a:gd name="T24" fmla="*/ 144 w 268"/>
                  <a:gd name="T25" fmla="*/ 140 h 184"/>
                  <a:gd name="T26" fmla="*/ 164 w 268"/>
                  <a:gd name="T27" fmla="*/ 148 h 184"/>
                  <a:gd name="T28" fmla="*/ 176 w 268"/>
                  <a:gd name="T29" fmla="*/ 156 h 184"/>
                  <a:gd name="T30" fmla="*/ 190 w 268"/>
                  <a:gd name="T31" fmla="*/ 164 h 184"/>
                  <a:gd name="T32" fmla="*/ 218 w 268"/>
                  <a:gd name="T33" fmla="*/ 164 h 184"/>
                  <a:gd name="T34" fmla="*/ 240 w 268"/>
                  <a:gd name="T35" fmla="*/ 162 h 184"/>
                  <a:gd name="T36" fmla="*/ 260 w 268"/>
                  <a:gd name="T37" fmla="*/ 164 h 184"/>
                  <a:gd name="T38" fmla="*/ 268 w 268"/>
                  <a:gd name="T39" fmla="*/ 176 h 184"/>
                  <a:gd name="T40" fmla="*/ 250 w 268"/>
                  <a:gd name="T41" fmla="*/ 184 h 184"/>
                  <a:gd name="T42" fmla="*/ 222 w 268"/>
                  <a:gd name="T43" fmla="*/ 184 h 184"/>
                  <a:gd name="T44" fmla="*/ 198 w 268"/>
                  <a:gd name="T45" fmla="*/ 182 h 184"/>
                  <a:gd name="T46" fmla="*/ 176 w 268"/>
                  <a:gd name="T47" fmla="*/ 174 h 184"/>
                  <a:gd name="T48" fmla="*/ 148 w 268"/>
                  <a:gd name="T49" fmla="*/ 162 h 184"/>
                  <a:gd name="T50" fmla="*/ 114 w 268"/>
                  <a:gd name="T51" fmla="*/ 158 h 184"/>
                  <a:gd name="T52" fmla="*/ 86 w 268"/>
                  <a:gd name="T53" fmla="*/ 146 h 184"/>
                  <a:gd name="T54" fmla="*/ 84 w 268"/>
                  <a:gd name="T55" fmla="*/ 136 h 184"/>
                  <a:gd name="T56" fmla="*/ 82 w 268"/>
                  <a:gd name="T57" fmla="*/ 128 h 184"/>
                  <a:gd name="T58" fmla="*/ 78 w 268"/>
                  <a:gd name="T59" fmla="*/ 120 h 184"/>
                  <a:gd name="T60" fmla="*/ 70 w 268"/>
                  <a:gd name="T61" fmla="*/ 116 h 184"/>
                  <a:gd name="T62" fmla="*/ 56 w 268"/>
                  <a:gd name="T63" fmla="*/ 96 h 184"/>
                  <a:gd name="T64" fmla="*/ 38 w 268"/>
                  <a:gd name="T65" fmla="*/ 66 h 184"/>
                  <a:gd name="T66" fmla="*/ 18 w 268"/>
                  <a:gd name="T67" fmla="*/ 40 h 184"/>
                  <a:gd name="T68" fmla="*/ 4 w 268"/>
                  <a:gd name="T69" fmla="*/ 16 h 184"/>
                  <a:gd name="T70" fmla="*/ 12 w 268"/>
                  <a:gd name="T71" fmla="*/ 8 h 184"/>
                  <a:gd name="T72" fmla="*/ 16 w 268"/>
                  <a:gd name="T73" fmla="*/ 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8" h="184">
                    <a:moveTo>
                      <a:pt x="0" y="12"/>
                    </a:moveTo>
                    <a:lnTo>
                      <a:pt x="6" y="2"/>
                    </a:lnTo>
                    <a:lnTo>
                      <a:pt x="14" y="0"/>
                    </a:lnTo>
                    <a:lnTo>
                      <a:pt x="22" y="4"/>
                    </a:lnTo>
                    <a:lnTo>
                      <a:pt x="30" y="12"/>
                    </a:lnTo>
                    <a:lnTo>
                      <a:pt x="40" y="24"/>
                    </a:lnTo>
                    <a:lnTo>
                      <a:pt x="46" y="36"/>
                    </a:lnTo>
                    <a:lnTo>
                      <a:pt x="54" y="44"/>
                    </a:lnTo>
                    <a:lnTo>
                      <a:pt x="58" y="50"/>
                    </a:lnTo>
                    <a:lnTo>
                      <a:pt x="74" y="62"/>
                    </a:lnTo>
                    <a:lnTo>
                      <a:pt x="92" y="74"/>
                    </a:lnTo>
                    <a:lnTo>
                      <a:pt x="102" y="84"/>
                    </a:lnTo>
                    <a:lnTo>
                      <a:pt x="106" y="94"/>
                    </a:lnTo>
                    <a:lnTo>
                      <a:pt x="108" y="104"/>
                    </a:lnTo>
                    <a:lnTo>
                      <a:pt x="108" y="116"/>
                    </a:lnTo>
                    <a:lnTo>
                      <a:pt x="106" y="120"/>
                    </a:lnTo>
                    <a:lnTo>
                      <a:pt x="104" y="122"/>
                    </a:lnTo>
                    <a:lnTo>
                      <a:pt x="102" y="124"/>
                    </a:lnTo>
                    <a:lnTo>
                      <a:pt x="102" y="128"/>
                    </a:lnTo>
                    <a:lnTo>
                      <a:pt x="100" y="130"/>
                    </a:lnTo>
                    <a:lnTo>
                      <a:pt x="100" y="132"/>
                    </a:lnTo>
                    <a:lnTo>
                      <a:pt x="102" y="134"/>
                    </a:lnTo>
                    <a:lnTo>
                      <a:pt x="106" y="138"/>
                    </a:lnTo>
                    <a:lnTo>
                      <a:pt x="114" y="140"/>
                    </a:lnTo>
                    <a:lnTo>
                      <a:pt x="128" y="140"/>
                    </a:lnTo>
                    <a:lnTo>
                      <a:pt x="144" y="140"/>
                    </a:lnTo>
                    <a:lnTo>
                      <a:pt x="158" y="144"/>
                    </a:lnTo>
                    <a:lnTo>
                      <a:pt x="164" y="148"/>
                    </a:lnTo>
                    <a:lnTo>
                      <a:pt x="170" y="152"/>
                    </a:lnTo>
                    <a:lnTo>
                      <a:pt x="176" y="156"/>
                    </a:lnTo>
                    <a:lnTo>
                      <a:pt x="182" y="160"/>
                    </a:lnTo>
                    <a:lnTo>
                      <a:pt x="190" y="164"/>
                    </a:lnTo>
                    <a:lnTo>
                      <a:pt x="204" y="166"/>
                    </a:lnTo>
                    <a:lnTo>
                      <a:pt x="218" y="164"/>
                    </a:lnTo>
                    <a:lnTo>
                      <a:pt x="232" y="162"/>
                    </a:lnTo>
                    <a:lnTo>
                      <a:pt x="240" y="162"/>
                    </a:lnTo>
                    <a:lnTo>
                      <a:pt x="250" y="162"/>
                    </a:lnTo>
                    <a:lnTo>
                      <a:pt x="260" y="164"/>
                    </a:lnTo>
                    <a:lnTo>
                      <a:pt x="268" y="168"/>
                    </a:lnTo>
                    <a:lnTo>
                      <a:pt x="268" y="176"/>
                    </a:lnTo>
                    <a:lnTo>
                      <a:pt x="262" y="180"/>
                    </a:lnTo>
                    <a:lnTo>
                      <a:pt x="250" y="184"/>
                    </a:lnTo>
                    <a:lnTo>
                      <a:pt x="236" y="184"/>
                    </a:lnTo>
                    <a:lnTo>
                      <a:pt x="222" y="184"/>
                    </a:lnTo>
                    <a:lnTo>
                      <a:pt x="212" y="184"/>
                    </a:lnTo>
                    <a:lnTo>
                      <a:pt x="198" y="182"/>
                    </a:lnTo>
                    <a:lnTo>
                      <a:pt x="186" y="180"/>
                    </a:lnTo>
                    <a:lnTo>
                      <a:pt x="176" y="174"/>
                    </a:lnTo>
                    <a:lnTo>
                      <a:pt x="162" y="166"/>
                    </a:lnTo>
                    <a:lnTo>
                      <a:pt x="148" y="162"/>
                    </a:lnTo>
                    <a:lnTo>
                      <a:pt x="132" y="160"/>
                    </a:lnTo>
                    <a:lnTo>
                      <a:pt x="114" y="158"/>
                    </a:lnTo>
                    <a:lnTo>
                      <a:pt x="98" y="154"/>
                    </a:lnTo>
                    <a:lnTo>
                      <a:pt x="86" y="146"/>
                    </a:lnTo>
                    <a:lnTo>
                      <a:pt x="84" y="142"/>
                    </a:lnTo>
                    <a:lnTo>
                      <a:pt x="84" y="136"/>
                    </a:lnTo>
                    <a:lnTo>
                      <a:pt x="82" y="132"/>
                    </a:lnTo>
                    <a:lnTo>
                      <a:pt x="82" y="128"/>
                    </a:lnTo>
                    <a:lnTo>
                      <a:pt x="80" y="124"/>
                    </a:lnTo>
                    <a:lnTo>
                      <a:pt x="78" y="120"/>
                    </a:lnTo>
                    <a:lnTo>
                      <a:pt x="74" y="118"/>
                    </a:lnTo>
                    <a:lnTo>
                      <a:pt x="70" y="116"/>
                    </a:lnTo>
                    <a:lnTo>
                      <a:pt x="66" y="114"/>
                    </a:lnTo>
                    <a:lnTo>
                      <a:pt x="56" y="96"/>
                    </a:lnTo>
                    <a:lnTo>
                      <a:pt x="46" y="76"/>
                    </a:lnTo>
                    <a:lnTo>
                      <a:pt x="38" y="66"/>
                    </a:lnTo>
                    <a:lnTo>
                      <a:pt x="28" y="54"/>
                    </a:lnTo>
                    <a:lnTo>
                      <a:pt x="18" y="40"/>
                    </a:lnTo>
                    <a:lnTo>
                      <a:pt x="8" y="28"/>
                    </a:lnTo>
                    <a:lnTo>
                      <a:pt x="4" y="16"/>
                    </a:lnTo>
                    <a:lnTo>
                      <a:pt x="10" y="10"/>
                    </a:lnTo>
                    <a:lnTo>
                      <a:pt x="12" y="8"/>
                    </a:lnTo>
                    <a:lnTo>
                      <a:pt x="14" y="6"/>
                    </a:lnTo>
                    <a:lnTo>
                      <a:pt x="16" y="6"/>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2" name="Freeform 48"/>
              <p:cNvSpPr>
                <a:spLocks noChangeArrowheads="1"/>
              </p:cNvSpPr>
              <p:nvPr/>
            </p:nvSpPr>
            <p:spPr bwMode="auto">
              <a:xfrm>
                <a:off x="2110" y="1020"/>
                <a:ext cx="336" cy="529"/>
              </a:xfrm>
              <a:custGeom>
                <a:avLst/>
                <a:gdLst>
                  <a:gd name="T0" fmla="*/ 268 w 336"/>
                  <a:gd name="T1" fmla="*/ 126 h 530"/>
                  <a:gd name="T2" fmla="*/ 236 w 336"/>
                  <a:gd name="T3" fmla="*/ 164 h 530"/>
                  <a:gd name="T4" fmla="*/ 218 w 336"/>
                  <a:gd name="T5" fmla="*/ 228 h 530"/>
                  <a:gd name="T6" fmla="*/ 184 w 336"/>
                  <a:gd name="T7" fmla="*/ 180 h 530"/>
                  <a:gd name="T8" fmla="*/ 190 w 336"/>
                  <a:gd name="T9" fmla="*/ 166 h 530"/>
                  <a:gd name="T10" fmla="*/ 148 w 336"/>
                  <a:gd name="T11" fmla="*/ 160 h 530"/>
                  <a:gd name="T12" fmla="*/ 134 w 336"/>
                  <a:gd name="T13" fmla="*/ 174 h 530"/>
                  <a:gd name="T14" fmla="*/ 118 w 336"/>
                  <a:gd name="T15" fmla="*/ 186 h 530"/>
                  <a:gd name="T16" fmla="*/ 142 w 336"/>
                  <a:gd name="T17" fmla="*/ 208 h 530"/>
                  <a:gd name="T18" fmla="*/ 110 w 336"/>
                  <a:gd name="T19" fmla="*/ 190 h 530"/>
                  <a:gd name="T20" fmla="*/ 76 w 336"/>
                  <a:gd name="T21" fmla="*/ 210 h 530"/>
                  <a:gd name="T22" fmla="*/ 52 w 336"/>
                  <a:gd name="T23" fmla="*/ 236 h 530"/>
                  <a:gd name="T24" fmla="*/ 28 w 336"/>
                  <a:gd name="T25" fmla="*/ 258 h 530"/>
                  <a:gd name="T26" fmla="*/ 14 w 336"/>
                  <a:gd name="T27" fmla="*/ 296 h 530"/>
                  <a:gd name="T28" fmla="*/ 4 w 336"/>
                  <a:gd name="T29" fmla="*/ 334 h 530"/>
                  <a:gd name="T30" fmla="*/ 10 w 336"/>
                  <a:gd name="T31" fmla="*/ 392 h 530"/>
                  <a:gd name="T32" fmla="*/ 22 w 336"/>
                  <a:gd name="T33" fmla="*/ 414 h 530"/>
                  <a:gd name="T34" fmla="*/ 34 w 336"/>
                  <a:gd name="T35" fmla="*/ 400 h 530"/>
                  <a:gd name="T36" fmla="*/ 72 w 336"/>
                  <a:gd name="T37" fmla="*/ 402 h 530"/>
                  <a:gd name="T38" fmla="*/ 98 w 336"/>
                  <a:gd name="T39" fmla="*/ 384 h 530"/>
                  <a:gd name="T40" fmla="*/ 140 w 336"/>
                  <a:gd name="T41" fmla="*/ 372 h 530"/>
                  <a:gd name="T42" fmla="*/ 182 w 336"/>
                  <a:gd name="T43" fmla="*/ 408 h 530"/>
                  <a:gd name="T44" fmla="*/ 202 w 336"/>
                  <a:gd name="T45" fmla="*/ 402 h 530"/>
                  <a:gd name="T46" fmla="*/ 236 w 336"/>
                  <a:gd name="T47" fmla="*/ 454 h 530"/>
                  <a:gd name="T48" fmla="*/ 272 w 336"/>
                  <a:gd name="T49" fmla="*/ 470 h 530"/>
                  <a:gd name="T50" fmla="*/ 262 w 336"/>
                  <a:gd name="T51" fmla="*/ 502 h 530"/>
                  <a:gd name="T52" fmla="*/ 286 w 336"/>
                  <a:gd name="T53" fmla="*/ 526 h 530"/>
                  <a:gd name="T54" fmla="*/ 286 w 336"/>
                  <a:gd name="T55" fmla="*/ 496 h 530"/>
                  <a:gd name="T56" fmla="*/ 270 w 336"/>
                  <a:gd name="T57" fmla="*/ 486 h 530"/>
                  <a:gd name="T58" fmla="*/ 268 w 336"/>
                  <a:gd name="T59" fmla="*/ 468 h 530"/>
                  <a:gd name="T60" fmla="*/ 280 w 336"/>
                  <a:gd name="T61" fmla="*/ 462 h 530"/>
                  <a:gd name="T62" fmla="*/ 298 w 336"/>
                  <a:gd name="T63" fmla="*/ 450 h 530"/>
                  <a:gd name="T64" fmla="*/ 308 w 336"/>
                  <a:gd name="T65" fmla="*/ 428 h 530"/>
                  <a:gd name="T66" fmla="*/ 306 w 336"/>
                  <a:gd name="T67" fmla="*/ 404 h 530"/>
                  <a:gd name="T68" fmla="*/ 324 w 336"/>
                  <a:gd name="T69" fmla="*/ 384 h 530"/>
                  <a:gd name="T70" fmla="*/ 316 w 336"/>
                  <a:gd name="T71" fmla="*/ 298 h 530"/>
                  <a:gd name="T72" fmla="*/ 278 w 336"/>
                  <a:gd name="T73" fmla="*/ 236 h 530"/>
                  <a:gd name="T74" fmla="*/ 258 w 336"/>
                  <a:gd name="T75" fmla="*/ 168 h 530"/>
                  <a:gd name="T76" fmla="*/ 194 w 336"/>
                  <a:gd name="T77" fmla="*/ 132 h 530"/>
                  <a:gd name="T78" fmla="*/ 198 w 336"/>
                  <a:gd name="T79" fmla="*/ 90 h 530"/>
                  <a:gd name="T80" fmla="*/ 162 w 336"/>
                  <a:gd name="T81" fmla="*/ 64 h 530"/>
                  <a:gd name="T82" fmla="*/ 132 w 336"/>
                  <a:gd name="T83" fmla="*/ 36 h 530"/>
                  <a:gd name="T84" fmla="*/ 116 w 336"/>
                  <a:gd name="T85" fmla="*/ 0 h 530"/>
                  <a:gd name="T86" fmla="*/ 142 w 336"/>
                  <a:gd name="T87" fmla="*/ 18 h 530"/>
                  <a:gd name="T88" fmla="*/ 152 w 336"/>
                  <a:gd name="T89" fmla="*/ 26 h 530"/>
                  <a:gd name="T90" fmla="*/ 162 w 336"/>
                  <a:gd name="T91" fmla="*/ 28 h 530"/>
                  <a:gd name="T92" fmla="*/ 176 w 336"/>
                  <a:gd name="T93" fmla="*/ 36 h 530"/>
                  <a:gd name="T94" fmla="*/ 178 w 336"/>
                  <a:gd name="T95" fmla="*/ 48 h 530"/>
                  <a:gd name="T96" fmla="*/ 184 w 336"/>
                  <a:gd name="T97" fmla="*/ 66 h 530"/>
                  <a:gd name="T98" fmla="*/ 200 w 336"/>
                  <a:gd name="T99" fmla="*/ 70 h 530"/>
                  <a:gd name="T100" fmla="*/ 206 w 336"/>
                  <a:gd name="T101" fmla="*/ 48 h 530"/>
                  <a:gd name="T102" fmla="*/ 228 w 336"/>
                  <a:gd name="T103" fmla="*/ 54 h 530"/>
                  <a:gd name="T104" fmla="*/ 260 w 336"/>
                  <a:gd name="T105" fmla="*/ 80 h 530"/>
                  <a:gd name="T106" fmla="*/ 270 w 336"/>
                  <a:gd name="T107" fmla="*/ 98 h 530"/>
                  <a:gd name="T108" fmla="*/ 290 w 336"/>
                  <a:gd name="T109" fmla="*/ 116 h 530"/>
                  <a:gd name="T110" fmla="*/ 302 w 336"/>
                  <a:gd name="T111" fmla="*/ 152 h 530"/>
                  <a:gd name="T112" fmla="*/ 300 w 336"/>
                  <a:gd name="T113" fmla="*/ 13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6" h="530">
                    <a:moveTo>
                      <a:pt x="300" y="138"/>
                    </a:moveTo>
                    <a:lnTo>
                      <a:pt x="288" y="136"/>
                    </a:lnTo>
                    <a:lnTo>
                      <a:pt x="278" y="132"/>
                    </a:lnTo>
                    <a:lnTo>
                      <a:pt x="268" y="126"/>
                    </a:lnTo>
                    <a:lnTo>
                      <a:pt x="260" y="124"/>
                    </a:lnTo>
                    <a:lnTo>
                      <a:pt x="252" y="128"/>
                    </a:lnTo>
                    <a:lnTo>
                      <a:pt x="244" y="142"/>
                    </a:lnTo>
                    <a:lnTo>
                      <a:pt x="236" y="164"/>
                    </a:lnTo>
                    <a:lnTo>
                      <a:pt x="234" y="188"/>
                    </a:lnTo>
                    <a:lnTo>
                      <a:pt x="234" y="210"/>
                    </a:lnTo>
                    <a:lnTo>
                      <a:pt x="236" y="234"/>
                    </a:lnTo>
                    <a:lnTo>
                      <a:pt x="218" y="228"/>
                    </a:lnTo>
                    <a:lnTo>
                      <a:pt x="202" y="216"/>
                    </a:lnTo>
                    <a:lnTo>
                      <a:pt x="190" y="200"/>
                    </a:lnTo>
                    <a:lnTo>
                      <a:pt x="184" y="182"/>
                    </a:lnTo>
                    <a:lnTo>
                      <a:pt x="184" y="180"/>
                    </a:lnTo>
                    <a:lnTo>
                      <a:pt x="186" y="176"/>
                    </a:lnTo>
                    <a:lnTo>
                      <a:pt x="190" y="172"/>
                    </a:lnTo>
                    <a:lnTo>
                      <a:pt x="190" y="170"/>
                    </a:lnTo>
                    <a:lnTo>
                      <a:pt x="190" y="166"/>
                    </a:lnTo>
                    <a:lnTo>
                      <a:pt x="184" y="158"/>
                    </a:lnTo>
                    <a:lnTo>
                      <a:pt x="172" y="156"/>
                    </a:lnTo>
                    <a:lnTo>
                      <a:pt x="158" y="156"/>
                    </a:lnTo>
                    <a:lnTo>
                      <a:pt x="148" y="160"/>
                    </a:lnTo>
                    <a:lnTo>
                      <a:pt x="142" y="162"/>
                    </a:lnTo>
                    <a:lnTo>
                      <a:pt x="140" y="166"/>
                    </a:lnTo>
                    <a:lnTo>
                      <a:pt x="136" y="170"/>
                    </a:lnTo>
                    <a:lnTo>
                      <a:pt x="134" y="174"/>
                    </a:lnTo>
                    <a:lnTo>
                      <a:pt x="132" y="178"/>
                    </a:lnTo>
                    <a:lnTo>
                      <a:pt x="128" y="182"/>
                    </a:lnTo>
                    <a:lnTo>
                      <a:pt x="124" y="184"/>
                    </a:lnTo>
                    <a:lnTo>
                      <a:pt x="118" y="186"/>
                    </a:lnTo>
                    <a:lnTo>
                      <a:pt x="132" y="190"/>
                    </a:lnTo>
                    <a:lnTo>
                      <a:pt x="144" y="194"/>
                    </a:lnTo>
                    <a:lnTo>
                      <a:pt x="154" y="202"/>
                    </a:lnTo>
                    <a:lnTo>
                      <a:pt x="142" y="208"/>
                    </a:lnTo>
                    <a:lnTo>
                      <a:pt x="132" y="206"/>
                    </a:lnTo>
                    <a:lnTo>
                      <a:pt x="124" y="202"/>
                    </a:lnTo>
                    <a:lnTo>
                      <a:pt x="118" y="196"/>
                    </a:lnTo>
                    <a:lnTo>
                      <a:pt x="110" y="190"/>
                    </a:lnTo>
                    <a:lnTo>
                      <a:pt x="100" y="188"/>
                    </a:lnTo>
                    <a:lnTo>
                      <a:pt x="88" y="192"/>
                    </a:lnTo>
                    <a:lnTo>
                      <a:pt x="82" y="200"/>
                    </a:lnTo>
                    <a:lnTo>
                      <a:pt x="76" y="210"/>
                    </a:lnTo>
                    <a:lnTo>
                      <a:pt x="70" y="220"/>
                    </a:lnTo>
                    <a:lnTo>
                      <a:pt x="60" y="228"/>
                    </a:lnTo>
                    <a:lnTo>
                      <a:pt x="48" y="230"/>
                    </a:lnTo>
                    <a:lnTo>
                      <a:pt x="52" y="236"/>
                    </a:lnTo>
                    <a:lnTo>
                      <a:pt x="54" y="242"/>
                    </a:lnTo>
                    <a:lnTo>
                      <a:pt x="56" y="250"/>
                    </a:lnTo>
                    <a:lnTo>
                      <a:pt x="42" y="254"/>
                    </a:lnTo>
                    <a:lnTo>
                      <a:pt x="28" y="258"/>
                    </a:lnTo>
                    <a:lnTo>
                      <a:pt x="18" y="262"/>
                    </a:lnTo>
                    <a:lnTo>
                      <a:pt x="12" y="270"/>
                    </a:lnTo>
                    <a:lnTo>
                      <a:pt x="10" y="280"/>
                    </a:lnTo>
                    <a:lnTo>
                      <a:pt x="14" y="296"/>
                    </a:lnTo>
                    <a:lnTo>
                      <a:pt x="4" y="300"/>
                    </a:lnTo>
                    <a:lnTo>
                      <a:pt x="0" y="310"/>
                    </a:lnTo>
                    <a:lnTo>
                      <a:pt x="0" y="322"/>
                    </a:lnTo>
                    <a:lnTo>
                      <a:pt x="4" y="334"/>
                    </a:lnTo>
                    <a:lnTo>
                      <a:pt x="6" y="346"/>
                    </a:lnTo>
                    <a:lnTo>
                      <a:pt x="8" y="356"/>
                    </a:lnTo>
                    <a:lnTo>
                      <a:pt x="8" y="372"/>
                    </a:lnTo>
                    <a:lnTo>
                      <a:pt x="10" y="392"/>
                    </a:lnTo>
                    <a:lnTo>
                      <a:pt x="12" y="406"/>
                    </a:lnTo>
                    <a:lnTo>
                      <a:pt x="12" y="414"/>
                    </a:lnTo>
                    <a:lnTo>
                      <a:pt x="18" y="414"/>
                    </a:lnTo>
                    <a:lnTo>
                      <a:pt x="22" y="414"/>
                    </a:lnTo>
                    <a:lnTo>
                      <a:pt x="24" y="410"/>
                    </a:lnTo>
                    <a:lnTo>
                      <a:pt x="28" y="408"/>
                    </a:lnTo>
                    <a:lnTo>
                      <a:pt x="32" y="404"/>
                    </a:lnTo>
                    <a:lnTo>
                      <a:pt x="34" y="400"/>
                    </a:lnTo>
                    <a:lnTo>
                      <a:pt x="38" y="398"/>
                    </a:lnTo>
                    <a:lnTo>
                      <a:pt x="50" y="398"/>
                    </a:lnTo>
                    <a:lnTo>
                      <a:pt x="60" y="400"/>
                    </a:lnTo>
                    <a:lnTo>
                      <a:pt x="72" y="402"/>
                    </a:lnTo>
                    <a:lnTo>
                      <a:pt x="86" y="396"/>
                    </a:lnTo>
                    <a:lnTo>
                      <a:pt x="90" y="392"/>
                    </a:lnTo>
                    <a:lnTo>
                      <a:pt x="94" y="388"/>
                    </a:lnTo>
                    <a:lnTo>
                      <a:pt x="98" y="384"/>
                    </a:lnTo>
                    <a:lnTo>
                      <a:pt x="102" y="378"/>
                    </a:lnTo>
                    <a:lnTo>
                      <a:pt x="108" y="374"/>
                    </a:lnTo>
                    <a:lnTo>
                      <a:pt x="124" y="372"/>
                    </a:lnTo>
                    <a:lnTo>
                      <a:pt x="140" y="372"/>
                    </a:lnTo>
                    <a:lnTo>
                      <a:pt x="156" y="372"/>
                    </a:lnTo>
                    <a:lnTo>
                      <a:pt x="164" y="388"/>
                    </a:lnTo>
                    <a:lnTo>
                      <a:pt x="174" y="396"/>
                    </a:lnTo>
                    <a:lnTo>
                      <a:pt x="182" y="408"/>
                    </a:lnTo>
                    <a:lnTo>
                      <a:pt x="188" y="400"/>
                    </a:lnTo>
                    <a:lnTo>
                      <a:pt x="194" y="392"/>
                    </a:lnTo>
                    <a:lnTo>
                      <a:pt x="200" y="384"/>
                    </a:lnTo>
                    <a:lnTo>
                      <a:pt x="202" y="402"/>
                    </a:lnTo>
                    <a:lnTo>
                      <a:pt x="200" y="418"/>
                    </a:lnTo>
                    <a:lnTo>
                      <a:pt x="210" y="428"/>
                    </a:lnTo>
                    <a:lnTo>
                      <a:pt x="224" y="440"/>
                    </a:lnTo>
                    <a:lnTo>
                      <a:pt x="236" y="454"/>
                    </a:lnTo>
                    <a:lnTo>
                      <a:pt x="248" y="464"/>
                    </a:lnTo>
                    <a:lnTo>
                      <a:pt x="260" y="468"/>
                    </a:lnTo>
                    <a:lnTo>
                      <a:pt x="272" y="462"/>
                    </a:lnTo>
                    <a:lnTo>
                      <a:pt x="272" y="470"/>
                    </a:lnTo>
                    <a:lnTo>
                      <a:pt x="268" y="478"/>
                    </a:lnTo>
                    <a:lnTo>
                      <a:pt x="262" y="486"/>
                    </a:lnTo>
                    <a:lnTo>
                      <a:pt x="258" y="496"/>
                    </a:lnTo>
                    <a:lnTo>
                      <a:pt x="262" y="502"/>
                    </a:lnTo>
                    <a:lnTo>
                      <a:pt x="266" y="512"/>
                    </a:lnTo>
                    <a:lnTo>
                      <a:pt x="274" y="522"/>
                    </a:lnTo>
                    <a:lnTo>
                      <a:pt x="278" y="530"/>
                    </a:lnTo>
                    <a:lnTo>
                      <a:pt x="286" y="526"/>
                    </a:lnTo>
                    <a:lnTo>
                      <a:pt x="290" y="516"/>
                    </a:lnTo>
                    <a:lnTo>
                      <a:pt x="292" y="506"/>
                    </a:lnTo>
                    <a:lnTo>
                      <a:pt x="292" y="496"/>
                    </a:lnTo>
                    <a:lnTo>
                      <a:pt x="286" y="496"/>
                    </a:lnTo>
                    <a:lnTo>
                      <a:pt x="280" y="496"/>
                    </a:lnTo>
                    <a:lnTo>
                      <a:pt x="276" y="494"/>
                    </a:lnTo>
                    <a:lnTo>
                      <a:pt x="272" y="490"/>
                    </a:lnTo>
                    <a:lnTo>
                      <a:pt x="270" y="486"/>
                    </a:lnTo>
                    <a:lnTo>
                      <a:pt x="268" y="480"/>
                    </a:lnTo>
                    <a:lnTo>
                      <a:pt x="266" y="474"/>
                    </a:lnTo>
                    <a:lnTo>
                      <a:pt x="268" y="470"/>
                    </a:lnTo>
                    <a:lnTo>
                      <a:pt x="268" y="468"/>
                    </a:lnTo>
                    <a:lnTo>
                      <a:pt x="270" y="466"/>
                    </a:lnTo>
                    <a:lnTo>
                      <a:pt x="274" y="464"/>
                    </a:lnTo>
                    <a:lnTo>
                      <a:pt x="276" y="464"/>
                    </a:lnTo>
                    <a:lnTo>
                      <a:pt x="280" y="462"/>
                    </a:lnTo>
                    <a:lnTo>
                      <a:pt x="284" y="460"/>
                    </a:lnTo>
                    <a:lnTo>
                      <a:pt x="290" y="456"/>
                    </a:lnTo>
                    <a:lnTo>
                      <a:pt x="294" y="452"/>
                    </a:lnTo>
                    <a:lnTo>
                      <a:pt x="298" y="450"/>
                    </a:lnTo>
                    <a:lnTo>
                      <a:pt x="302" y="446"/>
                    </a:lnTo>
                    <a:lnTo>
                      <a:pt x="306" y="440"/>
                    </a:lnTo>
                    <a:lnTo>
                      <a:pt x="308" y="432"/>
                    </a:lnTo>
                    <a:lnTo>
                      <a:pt x="308" y="428"/>
                    </a:lnTo>
                    <a:lnTo>
                      <a:pt x="308" y="422"/>
                    </a:lnTo>
                    <a:lnTo>
                      <a:pt x="306" y="416"/>
                    </a:lnTo>
                    <a:lnTo>
                      <a:pt x="306" y="410"/>
                    </a:lnTo>
                    <a:lnTo>
                      <a:pt x="306" y="404"/>
                    </a:lnTo>
                    <a:lnTo>
                      <a:pt x="310" y="398"/>
                    </a:lnTo>
                    <a:lnTo>
                      <a:pt x="314" y="394"/>
                    </a:lnTo>
                    <a:lnTo>
                      <a:pt x="320" y="390"/>
                    </a:lnTo>
                    <a:lnTo>
                      <a:pt x="324" y="384"/>
                    </a:lnTo>
                    <a:lnTo>
                      <a:pt x="336" y="362"/>
                    </a:lnTo>
                    <a:lnTo>
                      <a:pt x="336" y="340"/>
                    </a:lnTo>
                    <a:lnTo>
                      <a:pt x="328" y="318"/>
                    </a:lnTo>
                    <a:lnTo>
                      <a:pt x="316" y="298"/>
                    </a:lnTo>
                    <a:lnTo>
                      <a:pt x="300" y="278"/>
                    </a:lnTo>
                    <a:lnTo>
                      <a:pt x="288" y="262"/>
                    </a:lnTo>
                    <a:lnTo>
                      <a:pt x="280" y="250"/>
                    </a:lnTo>
                    <a:lnTo>
                      <a:pt x="278" y="236"/>
                    </a:lnTo>
                    <a:lnTo>
                      <a:pt x="276" y="220"/>
                    </a:lnTo>
                    <a:lnTo>
                      <a:pt x="274" y="200"/>
                    </a:lnTo>
                    <a:lnTo>
                      <a:pt x="268" y="182"/>
                    </a:lnTo>
                    <a:lnTo>
                      <a:pt x="258" y="168"/>
                    </a:lnTo>
                    <a:lnTo>
                      <a:pt x="242" y="156"/>
                    </a:lnTo>
                    <a:lnTo>
                      <a:pt x="226" y="150"/>
                    </a:lnTo>
                    <a:lnTo>
                      <a:pt x="208" y="142"/>
                    </a:lnTo>
                    <a:lnTo>
                      <a:pt x="194" y="132"/>
                    </a:lnTo>
                    <a:lnTo>
                      <a:pt x="188" y="120"/>
                    </a:lnTo>
                    <a:lnTo>
                      <a:pt x="190" y="110"/>
                    </a:lnTo>
                    <a:lnTo>
                      <a:pt x="194" y="100"/>
                    </a:lnTo>
                    <a:lnTo>
                      <a:pt x="198" y="90"/>
                    </a:lnTo>
                    <a:lnTo>
                      <a:pt x="198" y="80"/>
                    </a:lnTo>
                    <a:lnTo>
                      <a:pt x="190" y="76"/>
                    </a:lnTo>
                    <a:lnTo>
                      <a:pt x="178" y="70"/>
                    </a:lnTo>
                    <a:lnTo>
                      <a:pt x="162" y="64"/>
                    </a:lnTo>
                    <a:lnTo>
                      <a:pt x="150" y="56"/>
                    </a:lnTo>
                    <a:lnTo>
                      <a:pt x="144" y="48"/>
                    </a:lnTo>
                    <a:lnTo>
                      <a:pt x="146" y="40"/>
                    </a:lnTo>
                    <a:lnTo>
                      <a:pt x="132" y="36"/>
                    </a:lnTo>
                    <a:lnTo>
                      <a:pt x="120" y="28"/>
                    </a:lnTo>
                    <a:lnTo>
                      <a:pt x="110" y="18"/>
                    </a:lnTo>
                    <a:lnTo>
                      <a:pt x="104" y="4"/>
                    </a:lnTo>
                    <a:lnTo>
                      <a:pt x="116" y="0"/>
                    </a:lnTo>
                    <a:lnTo>
                      <a:pt x="124" y="0"/>
                    </a:lnTo>
                    <a:lnTo>
                      <a:pt x="130" y="4"/>
                    </a:lnTo>
                    <a:lnTo>
                      <a:pt x="136" y="10"/>
                    </a:lnTo>
                    <a:lnTo>
                      <a:pt x="142" y="18"/>
                    </a:lnTo>
                    <a:lnTo>
                      <a:pt x="146" y="22"/>
                    </a:lnTo>
                    <a:lnTo>
                      <a:pt x="148" y="24"/>
                    </a:lnTo>
                    <a:lnTo>
                      <a:pt x="150" y="26"/>
                    </a:lnTo>
                    <a:lnTo>
                      <a:pt x="152" y="26"/>
                    </a:lnTo>
                    <a:lnTo>
                      <a:pt x="154" y="26"/>
                    </a:lnTo>
                    <a:lnTo>
                      <a:pt x="156" y="26"/>
                    </a:lnTo>
                    <a:lnTo>
                      <a:pt x="158" y="28"/>
                    </a:lnTo>
                    <a:lnTo>
                      <a:pt x="162" y="28"/>
                    </a:lnTo>
                    <a:lnTo>
                      <a:pt x="168" y="30"/>
                    </a:lnTo>
                    <a:lnTo>
                      <a:pt x="172" y="32"/>
                    </a:lnTo>
                    <a:lnTo>
                      <a:pt x="174" y="34"/>
                    </a:lnTo>
                    <a:lnTo>
                      <a:pt x="176" y="36"/>
                    </a:lnTo>
                    <a:lnTo>
                      <a:pt x="176" y="38"/>
                    </a:lnTo>
                    <a:lnTo>
                      <a:pt x="176" y="42"/>
                    </a:lnTo>
                    <a:lnTo>
                      <a:pt x="176" y="44"/>
                    </a:lnTo>
                    <a:lnTo>
                      <a:pt x="178" y="48"/>
                    </a:lnTo>
                    <a:lnTo>
                      <a:pt x="180" y="54"/>
                    </a:lnTo>
                    <a:lnTo>
                      <a:pt x="180" y="58"/>
                    </a:lnTo>
                    <a:lnTo>
                      <a:pt x="182" y="62"/>
                    </a:lnTo>
                    <a:lnTo>
                      <a:pt x="184" y="66"/>
                    </a:lnTo>
                    <a:lnTo>
                      <a:pt x="186" y="68"/>
                    </a:lnTo>
                    <a:lnTo>
                      <a:pt x="190" y="70"/>
                    </a:lnTo>
                    <a:lnTo>
                      <a:pt x="194" y="70"/>
                    </a:lnTo>
                    <a:lnTo>
                      <a:pt x="200" y="70"/>
                    </a:lnTo>
                    <a:lnTo>
                      <a:pt x="200" y="62"/>
                    </a:lnTo>
                    <a:lnTo>
                      <a:pt x="200" y="56"/>
                    </a:lnTo>
                    <a:lnTo>
                      <a:pt x="202" y="50"/>
                    </a:lnTo>
                    <a:lnTo>
                      <a:pt x="206" y="48"/>
                    </a:lnTo>
                    <a:lnTo>
                      <a:pt x="208" y="46"/>
                    </a:lnTo>
                    <a:lnTo>
                      <a:pt x="214" y="48"/>
                    </a:lnTo>
                    <a:lnTo>
                      <a:pt x="220" y="50"/>
                    </a:lnTo>
                    <a:lnTo>
                      <a:pt x="228" y="54"/>
                    </a:lnTo>
                    <a:lnTo>
                      <a:pt x="240" y="62"/>
                    </a:lnTo>
                    <a:lnTo>
                      <a:pt x="250" y="68"/>
                    </a:lnTo>
                    <a:lnTo>
                      <a:pt x="256" y="74"/>
                    </a:lnTo>
                    <a:lnTo>
                      <a:pt x="260" y="80"/>
                    </a:lnTo>
                    <a:lnTo>
                      <a:pt x="262" y="86"/>
                    </a:lnTo>
                    <a:lnTo>
                      <a:pt x="264" y="92"/>
                    </a:lnTo>
                    <a:lnTo>
                      <a:pt x="268" y="96"/>
                    </a:lnTo>
                    <a:lnTo>
                      <a:pt x="270" y="98"/>
                    </a:lnTo>
                    <a:lnTo>
                      <a:pt x="274" y="98"/>
                    </a:lnTo>
                    <a:lnTo>
                      <a:pt x="276" y="100"/>
                    </a:lnTo>
                    <a:lnTo>
                      <a:pt x="280" y="100"/>
                    </a:lnTo>
                    <a:lnTo>
                      <a:pt x="290" y="116"/>
                    </a:lnTo>
                    <a:lnTo>
                      <a:pt x="302" y="132"/>
                    </a:lnTo>
                    <a:lnTo>
                      <a:pt x="316" y="146"/>
                    </a:lnTo>
                    <a:lnTo>
                      <a:pt x="310" y="150"/>
                    </a:lnTo>
                    <a:lnTo>
                      <a:pt x="302" y="152"/>
                    </a:lnTo>
                    <a:lnTo>
                      <a:pt x="294" y="152"/>
                    </a:lnTo>
                    <a:lnTo>
                      <a:pt x="296" y="150"/>
                    </a:lnTo>
                    <a:lnTo>
                      <a:pt x="298" y="150"/>
                    </a:lnTo>
                    <a:lnTo>
                      <a:pt x="300" y="138"/>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3" name="Freeform 49"/>
              <p:cNvSpPr>
                <a:spLocks noChangeArrowheads="1"/>
              </p:cNvSpPr>
              <p:nvPr/>
            </p:nvSpPr>
            <p:spPr bwMode="auto">
              <a:xfrm>
                <a:off x="2110" y="1020"/>
                <a:ext cx="336" cy="529"/>
              </a:xfrm>
              <a:custGeom>
                <a:avLst/>
                <a:gdLst>
                  <a:gd name="T0" fmla="*/ 268 w 336"/>
                  <a:gd name="T1" fmla="*/ 126 h 530"/>
                  <a:gd name="T2" fmla="*/ 236 w 336"/>
                  <a:gd name="T3" fmla="*/ 164 h 530"/>
                  <a:gd name="T4" fmla="*/ 218 w 336"/>
                  <a:gd name="T5" fmla="*/ 228 h 530"/>
                  <a:gd name="T6" fmla="*/ 184 w 336"/>
                  <a:gd name="T7" fmla="*/ 180 h 530"/>
                  <a:gd name="T8" fmla="*/ 190 w 336"/>
                  <a:gd name="T9" fmla="*/ 166 h 530"/>
                  <a:gd name="T10" fmla="*/ 148 w 336"/>
                  <a:gd name="T11" fmla="*/ 160 h 530"/>
                  <a:gd name="T12" fmla="*/ 134 w 336"/>
                  <a:gd name="T13" fmla="*/ 174 h 530"/>
                  <a:gd name="T14" fmla="*/ 118 w 336"/>
                  <a:gd name="T15" fmla="*/ 186 h 530"/>
                  <a:gd name="T16" fmla="*/ 142 w 336"/>
                  <a:gd name="T17" fmla="*/ 208 h 530"/>
                  <a:gd name="T18" fmla="*/ 110 w 336"/>
                  <a:gd name="T19" fmla="*/ 190 h 530"/>
                  <a:gd name="T20" fmla="*/ 76 w 336"/>
                  <a:gd name="T21" fmla="*/ 210 h 530"/>
                  <a:gd name="T22" fmla="*/ 52 w 336"/>
                  <a:gd name="T23" fmla="*/ 236 h 530"/>
                  <a:gd name="T24" fmla="*/ 28 w 336"/>
                  <a:gd name="T25" fmla="*/ 258 h 530"/>
                  <a:gd name="T26" fmla="*/ 14 w 336"/>
                  <a:gd name="T27" fmla="*/ 296 h 530"/>
                  <a:gd name="T28" fmla="*/ 4 w 336"/>
                  <a:gd name="T29" fmla="*/ 334 h 530"/>
                  <a:gd name="T30" fmla="*/ 10 w 336"/>
                  <a:gd name="T31" fmla="*/ 392 h 530"/>
                  <a:gd name="T32" fmla="*/ 22 w 336"/>
                  <a:gd name="T33" fmla="*/ 414 h 530"/>
                  <a:gd name="T34" fmla="*/ 34 w 336"/>
                  <a:gd name="T35" fmla="*/ 400 h 530"/>
                  <a:gd name="T36" fmla="*/ 72 w 336"/>
                  <a:gd name="T37" fmla="*/ 402 h 530"/>
                  <a:gd name="T38" fmla="*/ 98 w 336"/>
                  <a:gd name="T39" fmla="*/ 384 h 530"/>
                  <a:gd name="T40" fmla="*/ 140 w 336"/>
                  <a:gd name="T41" fmla="*/ 372 h 530"/>
                  <a:gd name="T42" fmla="*/ 182 w 336"/>
                  <a:gd name="T43" fmla="*/ 408 h 530"/>
                  <a:gd name="T44" fmla="*/ 202 w 336"/>
                  <a:gd name="T45" fmla="*/ 402 h 530"/>
                  <a:gd name="T46" fmla="*/ 236 w 336"/>
                  <a:gd name="T47" fmla="*/ 454 h 530"/>
                  <a:gd name="T48" fmla="*/ 272 w 336"/>
                  <a:gd name="T49" fmla="*/ 470 h 530"/>
                  <a:gd name="T50" fmla="*/ 262 w 336"/>
                  <a:gd name="T51" fmla="*/ 502 h 530"/>
                  <a:gd name="T52" fmla="*/ 286 w 336"/>
                  <a:gd name="T53" fmla="*/ 526 h 530"/>
                  <a:gd name="T54" fmla="*/ 286 w 336"/>
                  <a:gd name="T55" fmla="*/ 496 h 530"/>
                  <a:gd name="T56" fmla="*/ 270 w 336"/>
                  <a:gd name="T57" fmla="*/ 486 h 530"/>
                  <a:gd name="T58" fmla="*/ 268 w 336"/>
                  <a:gd name="T59" fmla="*/ 468 h 530"/>
                  <a:gd name="T60" fmla="*/ 280 w 336"/>
                  <a:gd name="T61" fmla="*/ 462 h 530"/>
                  <a:gd name="T62" fmla="*/ 298 w 336"/>
                  <a:gd name="T63" fmla="*/ 450 h 530"/>
                  <a:gd name="T64" fmla="*/ 308 w 336"/>
                  <a:gd name="T65" fmla="*/ 428 h 530"/>
                  <a:gd name="T66" fmla="*/ 306 w 336"/>
                  <a:gd name="T67" fmla="*/ 404 h 530"/>
                  <a:gd name="T68" fmla="*/ 324 w 336"/>
                  <a:gd name="T69" fmla="*/ 384 h 530"/>
                  <a:gd name="T70" fmla="*/ 316 w 336"/>
                  <a:gd name="T71" fmla="*/ 298 h 530"/>
                  <a:gd name="T72" fmla="*/ 278 w 336"/>
                  <a:gd name="T73" fmla="*/ 236 h 530"/>
                  <a:gd name="T74" fmla="*/ 258 w 336"/>
                  <a:gd name="T75" fmla="*/ 168 h 530"/>
                  <a:gd name="T76" fmla="*/ 194 w 336"/>
                  <a:gd name="T77" fmla="*/ 132 h 530"/>
                  <a:gd name="T78" fmla="*/ 198 w 336"/>
                  <a:gd name="T79" fmla="*/ 90 h 530"/>
                  <a:gd name="T80" fmla="*/ 162 w 336"/>
                  <a:gd name="T81" fmla="*/ 64 h 530"/>
                  <a:gd name="T82" fmla="*/ 132 w 336"/>
                  <a:gd name="T83" fmla="*/ 36 h 530"/>
                  <a:gd name="T84" fmla="*/ 116 w 336"/>
                  <a:gd name="T85" fmla="*/ 0 h 530"/>
                  <a:gd name="T86" fmla="*/ 142 w 336"/>
                  <a:gd name="T87" fmla="*/ 18 h 530"/>
                  <a:gd name="T88" fmla="*/ 152 w 336"/>
                  <a:gd name="T89" fmla="*/ 26 h 530"/>
                  <a:gd name="T90" fmla="*/ 162 w 336"/>
                  <a:gd name="T91" fmla="*/ 28 h 530"/>
                  <a:gd name="T92" fmla="*/ 176 w 336"/>
                  <a:gd name="T93" fmla="*/ 36 h 530"/>
                  <a:gd name="T94" fmla="*/ 178 w 336"/>
                  <a:gd name="T95" fmla="*/ 48 h 530"/>
                  <a:gd name="T96" fmla="*/ 184 w 336"/>
                  <a:gd name="T97" fmla="*/ 66 h 530"/>
                  <a:gd name="T98" fmla="*/ 200 w 336"/>
                  <a:gd name="T99" fmla="*/ 70 h 530"/>
                  <a:gd name="T100" fmla="*/ 206 w 336"/>
                  <a:gd name="T101" fmla="*/ 48 h 530"/>
                  <a:gd name="T102" fmla="*/ 228 w 336"/>
                  <a:gd name="T103" fmla="*/ 54 h 530"/>
                  <a:gd name="T104" fmla="*/ 260 w 336"/>
                  <a:gd name="T105" fmla="*/ 80 h 530"/>
                  <a:gd name="T106" fmla="*/ 270 w 336"/>
                  <a:gd name="T107" fmla="*/ 98 h 530"/>
                  <a:gd name="T108" fmla="*/ 290 w 336"/>
                  <a:gd name="T109" fmla="*/ 116 h 530"/>
                  <a:gd name="T110" fmla="*/ 302 w 336"/>
                  <a:gd name="T111" fmla="*/ 15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6" h="530">
                    <a:moveTo>
                      <a:pt x="300" y="138"/>
                    </a:moveTo>
                    <a:lnTo>
                      <a:pt x="288" y="136"/>
                    </a:lnTo>
                    <a:lnTo>
                      <a:pt x="278" y="132"/>
                    </a:lnTo>
                    <a:lnTo>
                      <a:pt x="268" y="126"/>
                    </a:lnTo>
                    <a:lnTo>
                      <a:pt x="260" y="124"/>
                    </a:lnTo>
                    <a:lnTo>
                      <a:pt x="252" y="128"/>
                    </a:lnTo>
                    <a:lnTo>
                      <a:pt x="244" y="142"/>
                    </a:lnTo>
                    <a:lnTo>
                      <a:pt x="236" y="164"/>
                    </a:lnTo>
                    <a:lnTo>
                      <a:pt x="234" y="188"/>
                    </a:lnTo>
                    <a:lnTo>
                      <a:pt x="234" y="210"/>
                    </a:lnTo>
                    <a:lnTo>
                      <a:pt x="236" y="234"/>
                    </a:lnTo>
                    <a:lnTo>
                      <a:pt x="218" y="228"/>
                    </a:lnTo>
                    <a:lnTo>
                      <a:pt x="202" y="216"/>
                    </a:lnTo>
                    <a:lnTo>
                      <a:pt x="190" y="200"/>
                    </a:lnTo>
                    <a:lnTo>
                      <a:pt x="184" y="182"/>
                    </a:lnTo>
                    <a:lnTo>
                      <a:pt x="184" y="180"/>
                    </a:lnTo>
                    <a:lnTo>
                      <a:pt x="186" y="176"/>
                    </a:lnTo>
                    <a:lnTo>
                      <a:pt x="190" y="172"/>
                    </a:lnTo>
                    <a:lnTo>
                      <a:pt x="190" y="170"/>
                    </a:lnTo>
                    <a:lnTo>
                      <a:pt x="190" y="166"/>
                    </a:lnTo>
                    <a:lnTo>
                      <a:pt x="184" y="158"/>
                    </a:lnTo>
                    <a:lnTo>
                      <a:pt x="172" y="156"/>
                    </a:lnTo>
                    <a:lnTo>
                      <a:pt x="158" y="156"/>
                    </a:lnTo>
                    <a:lnTo>
                      <a:pt x="148" y="160"/>
                    </a:lnTo>
                    <a:lnTo>
                      <a:pt x="142" y="162"/>
                    </a:lnTo>
                    <a:lnTo>
                      <a:pt x="140" y="166"/>
                    </a:lnTo>
                    <a:lnTo>
                      <a:pt x="136" y="170"/>
                    </a:lnTo>
                    <a:lnTo>
                      <a:pt x="134" y="174"/>
                    </a:lnTo>
                    <a:lnTo>
                      <a:pt x="132" y="178"/>
                    </a:lnTo>
                    <a:lnTo>
                      <a:pt x="128" y="182"/>
                    </a:lnTo>
                    <a:lnTo>
                      <a:pt x="124" y="184"/>
                    </a:lnTo>
                    <a:lnTo>
                      <a:pt x="118" y="186"/>
                    </a:lnTo>
                    <a:lnTo>
                      <a:pt x="132" y="190"/>
                    </a:lnTo>
                    <a:lnTo>
                      <a:pt x="144" y="194"/>
                    </a:lnTo>
                    <a:lnTo>
                      <a:pt x="154" y="202"/>
                    </a:lnTo>
                    <a:lnTo>
                      <a:pt x="142" y="208"/>
                    </a:lnTo>
                    <a:lnTo>
                      <a:pt x="132" y="206"/>
                    </a:lnTo>
                    <a:lnTo>
                      <a:pt x="124" y="202"/>
                    </a:lnTo>
                    <a:lnTo>
                      <a:pt x="118" y="196"/>
                    </a:lnTo>
                    <a:lnTo>
                      <a:pt x="110" y="190"/>
                    </a:lnTo>
                    <a:lnTo>
                      <a:pt x="100" y="188"/>
                    </a:lnTo>
                    <a:lnTo>
                      <a:pt x="88" y="192"/>
                    </a:lnTo>
                    <a:lnTo>
                      <a:pt x="82" y="200"/>
                    </a:lnTo>
                    <a:lnTo>
                      <a:pt x="76" y="210"/>
                    </a:lnTo>
                    <a:lnTo>
                      <a:pt x="70" y="220"/>
                    </a:lnTo>
                    <a:lnTo>
                      <a:pt x="60" y="228"/>
                    </a:lnTo>
                    <a:lnTo>
                      <a:pt x="48" y="230"/>
                    </a:lnTo>
                    <a:lnTo>
                      <a:pt x="52" y="236"/>
                    </a:lnTo>
                    <a:lnTo>
                      <a:pt x="54" y="242"/>
                    </a:lnTo>
                    <a:lnTo>
                      <a:pt x="56" y="250"/>
                    </a:lnTo>
                    <a:lnTo>
                      <a:pt x="42" y="254"/>
                    </a:lnTo>
                    <a:lnTo>
                      <a:pt x="28" y="258"/>
                    </a:lnTo>
                    <a:lnTo>
                      <a:pt x="18" y="262"/>
                    </a:lnTo>
                    <a:lnTo>
                      <a:pt x="12" y="270"/>
                    </a:lnTo>
                    <a:lnTo>
                      <a:pt x="10" y="280"/>
                    </a:lnTo>
                    <a:lnTo>
                      <a:pt x="14" y="296"/>
                    </a:lnTo>
                    <a:lnTo>
                      <a:pt x="4" y="300"/>
                    </a:lnTo>
                    <a:lnTo>
                      <a:pt x="0" y="310"/>
                    </a:lnTo>
                    <a:lnTo>
                      <a:pt x="0" y="322"/>
                    </a:lnTo>
                    <a:lnTo>
                      <a:pt x="4" y="334"/>
                    </a:lnTo>
                    <a:lnTo>
                      <a:pt x="6" y="346"/>
                    </a:lnTo>
                    <a:lnTo>
                      <a:pt x="8" y="356"/>
                    </a:lnTo>
                    <a:lnTo>
                      <a:pt x="8" y="372"/>
                    </a:lnTo>
                    <a:lnTo>
                      <a:pt x="10" y="392"/>
                    </a:lnTo>
                    <a:lnTo>
                      <a:pt x="12" y="406"/>
                    </a:lnTo>
                    <a:lnTo>
                      <a:pt x="12" y="414"/>
                    </a:lnTo>
                    <a:lnTo>
                      <a:pt x="18" y="414"/>
                    </a:lnTo>
                    <a:lnTo>
                      <a:pt x="22" y="414"/>
                    </a:lnTo>
                    <a:lnTo>
                      <a:pt x="24" y="410"/>
                    </a:lnTo>
                    <a:lnTo>
                      <a:pt x="28" y="408"/>
                    </a:lnTo>
                    <a:lnTo>
                      <a:pt x="32" y="404"/>
                    </a:lnTo>
                    <a:lnTo>
                      <a:pt x="34" y="400"/>
                    </a:lnTo>
                    <a:lnTo>
                      <a:pt x="38" y="398"/>
                    </a:lnTo>
                    <a:lnTo>
                      <a:pt x="50" y="398"/>
                    </a:lnTo>
                    <a:lnTo>
                      <a:pt x="60" y="400"/>
                    </a:lnTo>
                    <a:lnTo>
                      <a:pt x="72" y="402"/>
                    </a:lnTo>
                    <a:lnTo>
                      <a:pt x="86" y="396"/>
                    </a:lnTo>
                    <a:lnTo>
                      <a:pt x="90" y="392"/>
                    </a:lnTo>
                    <a:lnTo>
                      <a:pt x="94" y="388"/>
                    </a:lnTo>
                    <a:lnTo>
                      <a:pt x="98" y="384"/>
                    </a:lnTo>
                    <a:lnTo>
                      <a:pt x="102" y="378"/>
                    </a:lnTo>
                    <a:lnTo>
                      <a:pt x="108" y="374"/>
                    </a:lnTo>
                    <a:lnTo>
                      <a:pt x="124" y="372"/>
                    </a:lnTo>
                    <a:lnTo>
                      <a:pt x="140" y="372"/>
                    </a:lnTo>
                    <a:lnTo>
                      <a:pt x="156" y="372"/>
                    </a:lnTo>
                    <a:lnTo>
                      <a:pt x="164" y="388"/>
                    </a:lnTo>
                    <a:lnTo>
                      <a:pt x="174" y="396"/>
                    </a:lnTo>
                    <a:lnTo>
                      <a:pt x="182" y="408"/>
                    </a:lnTo>
                    <a:lnTo>
                      <a:pt x="188" y="400"/>
                    </a:lnTo>
                    <a:lnTo>
                      <a:pt x="194" y="392"/>
                    </a:lnTo>
                    <a:lnTo>
                      <a:pt x="200" y="384"/>
                    </a:lnTo>
                    <a:lnTo>
                      <a:pt x="202" y="402"/>
                    </a:lnTo>
                    <a:lnTo>
                      <a:pt x="200" y="418"/>
                    </a:lnTo>
                    <a:lnTo>
                      <a:pt x="210" y="428"/>
                    </a:lnTo>
                    <a:lnTo>
                      <a:pt x="224" y="440"/>
                    </a:lnTo>
                    <a:lnTo>
                      <a:pt x="236" y="454"/>
                    </a:lnTo>
                    <a:lnTo>
                      <a:pt x="248" y="464"/>
                    </a:lnTo>
                    <a:lnTo>
                      <a:pt x="260" y="468"/>
                    </a:lnTo>
                    <a:lnTo>
                      <a:pt x="272" y="462"/>
                    </a:lnTo>
                    <a:lnTo>
                      <a:pt x="272" y="470"/>
                    </a:lnTo>
                    <a:lnTo>
                      <a:pt x="268" y="478"/>
                    </a:lnTo>
                    <a:lnTo>
                      <a:pt x="262" y="486"/>
                    </a:lnTo>
                    <a:lnTo>
                      <a:pt x="258" y="496"/>
                    </a:lnTo>
                    <a:lnTo>
                      <a:pt x="262" y="502"/>
                    </a:lnTo>
                    <a:lnTo>
                      <a:pt x="266" y="512"/>
                    </a:lnTo>
                    <a:lnTo>
                      <a:pt x="274" y="522"/>
                    </a:lnTo>
                    <a:lnTo>
                      <a:pt x="278" y="530"/>
                    </a:lnTo>
                    <a:lnTo>
                      <a:pt x="286" y="526"/>
                    </a:lnTo>
                    <a:lnTo>
                      <a:pt x="290" y="516"/>
                    </a:lnTo>
                    <a:lnTo>
                      <a:pt x="292" y="506"/>
                    </a:lnTo>
                    <a:lnTo>
                      <a:pt x="292" y="496"/>
                    </a:lnTo>
                    <a:lnTo>
                      <a:pt x="286" y="496"/>
                    </a:lnTo>
                    <a:lnTo>
                      <a:pt x="280" y="496"/>
                    </a:lnTo>
                    <a:lnTo>
                      <a:pt x="276" y="494"/>
                    </a:lnTo>
                    <a:lnTo>
                      <a:pt x="272" y="490"/>
                    </a:lnTo>
                    <a:lnTo>
                      <a:pt x="270" y="486"/>
                    </a:lnTo>
                    <a:lnTo>
                      <a:pt x="268" y="480"/>
                    </a:lnTo>
                    <a:lnTo>
                      <a:pt x="266" y="474"/>
                    </a:lnTo>
                    <a:lnTo>
                      <a:pt x="268" y="470"/>
                    </a:lnTo>
                    <a:lnTo>
                      <a:pt x="268" y="468"/>
                    </a:lnTo>
                    <a:lnTo>
                      <a:pt x="270" y="466"/>
                    </a:lnTo>
                    <a:lnTo>
                      <a:pt x="274" y="464"/>
                    </a:lnTo>
                    <a:lnTo>
                      <a:pt x="276" y="464"/>
                    </a:lnTo>
                    <a:lnTo>
                      <a:pt x="280" y="462"/>
                    </a:lnTo>
                    <a:lnTo>
                      <a:pt x="284" y="460"/>
                    </a:lnTo>
                    <a:lnTo>
                      <a:pt x="290" y="456"/>
                    </a:lnTo>
                    <a:lnTo>
                      <a:pt x="294" y="452"/>
                    </a:lnTo>
                    <a:lnTo>
                      <a:pt x="298" y="450"/>
                    </a:lnTo>
                    <a:lnTo>
                      <a:pt x="302" y="446"/>
                    </a:lnTo>
                    <a:lnTo>
                      <a:pt x="306" y="440"/>
                    </a:lnTo>
                    <a:lnTo>
                      <a:pt x="308" y="432"/>
                    </a:lnTo>
                    <a:lnTo>
                      <a:pt x="308" y="428"/>
                    </a:lnTo>
                    <a:lnTo>
                      <a:pt x="308" y="422"/>
                    </a:lnTo>
                    <a:lnTo>
                      <a:pt x="306" y="416"/>
                    </a:lnTo>
                    <a:lnTo>
                      <a:pt x="306" y="410"/>
                    </a:lnTo>
                    <a:lnTo>
                      <a:pt x="306" y="404"/>
                    </a:lnTo>
                    <a:lnTo>
                      <a:pt x="310" y="398"/>
                    </a:lnTo>
                    <a:lnTo>
                      <a:pt x="314" y="394"/>
                    </a:lnTo>
                    <a:lnTo>
                      <a:pt x="320" y="390"/>
                    </a:lnTo>
                    <a:lnTo>
                      <a:pt x="324" y="384"/>
                    </a:lnTo>
                    <a:lnTo>
                      <a:pt x="336" y="362"/>
                    </a:lnTo>
                    <a:lnTo>
                      <a:pt x="336" y="340"/>
                    </a:lnTo>
                    <a:lnTo>
                      <a:pt x="328" y="318"/>
                    </a:lnTo>
                    <a:lnTo>
                      <a:pt x="316" y="298"/>
                    </a:lnTo>
                    <a:lnTo>
                      <a:pt x="300" y="278"/>
                    </a:lnTo>
                    <a:lnTo>
                      <a:pt x="288" y="262"/>
                    </a:lnTo>
                    <a:lnTo>
                      <a:pt x="280" y="250"/>
                    </a:lnTo>
                    <a:lnTo>
                      <a:pt x="278" y="236"/>
                    </a:lnTo>
                    <a:lnTo>
                      <a:pt x="276" y="220"/>
                    </a:lnTo>
                    <a:lnTo>
                      <a:pt x="274" y="200"/>
                    </a:lnTo>
                    <a:lnTo>
                      <a:pt x="268" y="182"/>
                    </a:lnTo>
                    <a:lnTo>
                      <a:pt x="258" y="168"/>
                    </a:lnTo>
                    <a:lnTo>
                      <a:pt x="242" y="156"/>
                    </a:lnTo>
                    <a:lnTo>
                      <a:pt x="226" y="150"/>
                    </a:lnTo>
                    <a:lnTo>
                      <a:pt x="208" y="142"/>
                    </a:lnTo>
                    <a:lnTo>
                      <a:pt x="194" y="132"/>
                    </a:lnTo>
                    <a:lnTo>
                      <a:pt x="188" y="120"/>
                    </a:lnTo>
                    <a:lnTo>
                      <a:pt x="190" y="110"/>
                    </a:lnTo>
                    <a:lnTo>
                      <a:pt x="194" y="100"/>
                    </a:lnTo>
                    <a:lnTo>
                      <a:pt x="198" y="90"/>
                    </a:lnTo>
                    <a:lnTo>
                      <a:pt x="198" y="80"/>
                    </a:lnTo>
                    <a:lnTo>
                      <a:pt x="190" y="76"/>
                    </a:lnTo>
                    <a:lnTo>
                      <a:pt x="178" y="70"/>
                    </a:lnTo>
                    <a:lnTo>
                      <a:pt x="162" y="64"/>
                    </a:lnTo>
                    <a:lnTo>
                      <a:pt x="150" y="56"/>
                    </a:lnTo>
                    <a:lnTo>
                      <a:pt x="144" y="48"/>
                    </a:lnTo>
                    <a:lnTo>
                      <a:pt x="146" y="40"/>
                    </a:lnTo>
                    <a:lnTo>
                      <a:pt x="132" y="36"/>
                    </a:lnTo>
                    <a:lnTo>
                      <a:pt x="120" y="28"/>
                    </a:lnTo>
                    <a:lnTo>
                      <a:pt x="110" y="18"/>
                    </a:lnTo>
                    <a:lnTo>
                      <a:pt x="104" y="4"/>
                    </a:lnTo>
                    <a:lnTo>
                      <a:pt x="116" y="0"/>
                    </a:lnTo>
                    <a:lnTo>
                      <a:pt x="124" y="0"/>
                    </a:lnTo>
                    <a:lnTo>
                      <a:pt x="130" y="4"/>
                    </a:lnTo>
                    <a:lnTo>
                      <a:pt x="136" y="10"/>
                    </a:lnTo>
                    <a:lnTo>
                      <a:pt x="142" y="18"/>
                    </a:lnTo>
                    <a:lnTo>
                      <a:pt x="146" y="22"/>
                    </a:lnTo>
                    <a:lnTo>
                      <a:pt x="148" y="24"/>
                    </a:lnTo>
                    <a:lnTo>
                      <a:pt x="150" y="26"/>
                    </a:lnTo>
                    <a:lnTo>
                      <a:pt x="152" y="26"/>
                    </a:lnTo>
                    <a:lnTo>
                      <a:pt x="154" y="26"/>
                    </a:lnTo>
                    <a:lnTo>
                      <a:pt x="156" y="26"/>
                    </a:lnTo>
                    <a:lnTo>
                      <a:pt x="158" y="28"/>
                    </a:lnTo>
                    <a:lnTo>
                      <a:pt x="162" y="28"/>
                    </a:lnTo>
                    <a:lnTo>
                      <a:pt x="168" y="30"/>
                    </a:lnTo>
                    <a:lnTo>
                      <a:pt x="172" y="32"/>
                    </a:lnTo>
                    <a:lnTo>
                      <a:pt x="174" y="34"/>
                    </a:lnTo>
                    <a:lnTo>
                      <a:pt x="176" y="36"/>
                    </a:lnTo>
                    <a:lnTo>
                      <a:pt x="176" y="38"/>
                    </a:lnTo>
                    <a:lnTo>
                      <a:pt x="176" y="42"/>
                    </a:lnTo>
                    <a:lnTo>
                      <a:pt x="176" y="44"/>
                    </a:lnTo>
                    <a:lnTo>
                      <a:pt x="178" y="48"/>
                    </a:lnTo>
                    <a:lnTo>
                      <a:pt x="180" y="54"/>
                    </a:lnTo>
                    <a:lnTo>
                      <a:pt x="180" y="58"/>
                    </a:lnTo>
                    <a:lnTo>
                      <a:pt x="182" y="62"/>
                    </a:lnTo>
                    <a:lnTo>
                      <a:pt x="184" y="66"/>
                    </a:lnTo>
                    <a:lnTo>
                      <a:pt x="186" y="68"/>
                    </a:lnTo>
                    <a:lnTo>
                      <a:pt x="190" y="70"/>
                    </a:lnTo>
                    <a:lnTo>
                      <a:pt x="194" y="70"/>
                    </a:lnTo>
                    <a:lnTo>
                      <a:pt x="200" y="70"/>
                    </a:lnTo>
                    <a:lnTo>
                      <a:pt x="200" y="62"/>
                    </a:lnTo>
                    <a:lnTo>
                      <a:pt x="200" y="56"/>
                    </a:lnTo>
                    <a:lnTo>
                      <a:pt x="202" y="50"/>
                    </a:lnTo>
                    <a:lnTo>
                      <a:pt x="206" y="48"/>
                    </a:lnTo>
                    <a:lnTo>
                      <a:pt x="208" y="46"/>
                    </a:lnTo>
                    <a:lnTo>
                      <a:pt x="214" y="48"/>
                    </a:lnTo>
                    <a:lnTo>
                      <a:pt x="220" y="50"/>
                    </a:lnTo>
                    <a:lnTo>
                      <a:pt x="228" y="54"/>
                    </a:lnTo>
                    <a:lnTo>
                      <a:pt x="240" y="62"/>
                    </a:lnTo>
                    <a:lnTo>
                      <a:pt x="250" y="68"/>
                    </a:lnTo>
                    <a:lnTo>
                      <a:pt x="256" y="74"/>
                    </a:lnTo>
                    <a:lnTo>
                      <a:pt x="260" y="80"/>
                    </a:lnTo>
                    <a:lnTo>
                      <a:pt x="262" y="86"/>
                    </a:lnTo>
                    <a:lnTo>
                      <a:pt x="264" y="92"/>
                    </a:lnTo>
                    <a:lnTo>
                      <a:pt x="268" y="96"/>
                    </a:lnTo>
                    <a:lnTo>
                      <a:pt x="270" y="98"/>
                    </a:lnTo>
                    <a:lnTo>
                      <a:pt x="274" y="98"/>
                    </a:lnTo>
                    <a:lnTo>
                      <a:pt x="276" y="100"/>
                    </a:lnTo>
                    <a:lnTo>
                      <a:pt x="280" y="100"/>
                    </a:lnTo>
                    <a:lnTo>
                      <a:pt x="290" y="116"/>
                    </a:lnTo>
                    <a:lnTo>
                      <a:pt x="302" y="132"/>
                    </a:lnTo>
                    <a:lnTo>
                      <a:pt x="316" y="146"/>
                    </a:lnTo>
                    <a:lnTo>
                      <a:pt x="310" y="150"/>
                    </a:lnTo>
                    <a:lnTo>
                      <a:pt x="302" y="152"/>
                    </a:lnTo>
                    <a:lnTo>
                      <a:pt x="294" y="152"/>
                    </a:lnTo>
                    <a:lnTo>
                      <a:pt x="296" y="150"/>
                    </a:lnTo>
                    <a:lnTo>
                      <a:pt x="298" y="15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4" name="Freeform 50"/>
              <p:cNvSpPr>
                <a:spLocks noChangeArrowheads="1"/>
              </p:cNvSpPr>
              <p:nvPr/>
            </p:nvSpPr>
            <p:spPr bwMode="auto">
              <a:xfrm>
                <a:off x="1476" y="1185"/>
                <a:ext cx="67" cy="155"/>
              </a:xfrm>
              <a:custGeom>
                <a:avLst/>
                <a:gdLst>
                  <a:gd name="T0" fmla="*/ 68 w 68"/>
                  <a:gd name="T1" fmla="*/ 0 h 154"/>
                  <a:gd name="T2" fmla="*/ 64 w 68"/>
                  <a:gd name="T3" fmla="*/ 2 h 154"/>
                  <a:gd name="T4" fmla="*/ 60 w 68"/>
                  <a:gd name="T5" fmla="*/ 4 h 154"/>
                  <a:gd name="T6" fmla="*/ 56 w 68"/>
                  <a:gd name="T7" fmla="*/ 8 h 154"/>
                  <a:gd name="T8" fmla="*/ 50 w 68"/>
                  <a:gd name="T9" fmla="*/ 12 h 154"/>
                  <a:gd name="T10" fmla="*/ 46 w 68"/>
                  <a:gd name="T11" fmla="*/ 16 h 154"/>
                  <a:gd name="T12" fmla="*/ 44 w 68"/>
                  <a:gd name="T13" fmla="*/ 20 h 154"/>
                  <a:gd name="T14" fmla="*/ 44 w 68"/>
                  <a:gd name="T15" fmla="*/ 24 h 154"/>
                  <a:gd name="T16" fmla="*/ 42 w 68"/>
                  <a:gd name="T17" fmla="*/ 30 h 154"/>
                  <a:gd name="T18" fmla="*/ 42 w 68"/>
                  <a:gd name="T19" fmla="*/ 34 h 154"/>
                  <a:gd name="T20" fmla="*/ 40 w 68"/>
                  <a:gd name="T21" fmla="*/ 36 h 154"/>
                  <a:gd name="T22" fmla="*/ 34 w 68"/>
                  <a:gd name="T23" fmla="*/ 42 h 154"/>
                  <a:gd name="T24" fmla="*/ 28 w 68"/>
                  <a:gd name="T25" fmla="*/ 44 h 154"/>
                  <a:gd name="T26" fmla="*/ 24 w 68"/>
                  <a:gd name="T27" fmla="*/ 48 h 154"/>
                  <a:gd name="T28" fmla="*/ 18 w 68"/>
                  <a:gd name="T29" fmla="*/ 50 h 154"/>
                  <a:gd name="T30" fmla="*/ 14 w 68"/>
                  <a:gd name="T31" fmla="*/ 54 h 154"/>
                  <a:gd name="T32" fmla="*/ 10 w 68"/>
                  <a:gd name="T33" fmla="*/ 60 h 154"/>
                  <a:gd name="T34" fmla="*/ 6 w 68"/>
                  <a:gd name="T35" fmla="*/ 70 h 154"/>
                  <a:gd name="T36" fmla="*/ 6 w 68"/>
                  <a:gd name="T37" fmla="*/ 80 h 154"/>
                  <a:gd name="T38" fmla="*/ 8 w 68"/>
                  <a:gd name="T39" fmla="*/ 88 h 154"/>
                  <a:gd name="T40" fmla="*/ 12 w 68"/>
                  <a:gd name="T41" fmla="*/ 100 h 154"/>
                  <a:gd name="T42" fmla="*/ 14 w 68"/>
                  <a:gd name="T43" fmla="*/ 104 h 154"/>
                  <a:gd name="T44" fmla="*/ 16 w 68"/>
                  <a:gd name="T45" fmla="*/ 106 h 154"/>
                  <a:gd name="T46" fmla="*/ 16 w 68"/>
                  <a:gd name="T47" fmla="*/ 108 h 154"/>
                  <a:gd name="T48" fmla="*/ 18 w 68"/>
                  <a:gd name="T49" fmla="*/ 108 h 154"/>
                  <a:gd name="T50" fmla="*/ 18 w 68"/>
                  <a:gd name="T51" fmla="*/ 110 h 154"/>
                  <a:gd name="T52" fmla="*/ 16 w 68"/>
                  <a:gd name="T53" fmla="*/ 114 h 154"/>
                  <a:gd name="T54" fmla="*/ 14 w 68"/>
                  <a:gd name="T55" fmla="*/ 118 h 154"/>
                  <a:gd name="T56" fmla="*/ 12 w 68"/>
                  <a:gd name="T57" fmla="*/ 120 h 154"/>
                  <a:gd name="T58" fmla="*/ 8 w 68"/>
                  <a:gd name="T59" fmla="*/ 124 h 154"/>
                  <a:gd name="T60" fmla="*/ 4 w 68"/>
                  <a:gd name="T61" fmla="*/ 126 h 154"/>
                  <a:gd name="T62" fmla="*/ 0 w 68"/>
                  <a:gd name="T63" fmla="*/ 128 h 154"/>
                  <a:gd name="T64" fmla="*/ 0 w 68"/>
                  <a:gd name="T65" fmla="*/ 132 h 154"/>
                  <a:gd name="T66" fmla="*/ 0 w 68"/>
                  <a:gd name="T67" fmla="*/ 136 h 154"/>
                  <a:gd name="T68" fmla="*/ 2 w 68"/>
                  <a:gd name="T69" fmla="*/ 140 h 154"/>
                  <a:gd name="T70" fmla="*/ 8 w 68"/>
                  <a:gd name="T71" fmla="*/ 144 h 154"/>
                  <a:gd name="T72" fmla="*/ 12 w 68"/>
                  <a:gd name="T73" fmla="*/ 148 h 154"/>
                  <a:gd name="T74" fmla="*/ 18 w 68"/>
                  <a:gd name="T75" fmla="*/ 152 h 154"/>
                  <a:gd name="T76" fmla="*/ 24 w 68"/>
                  <a:gd name="T77" fmla="*/ 154 h 154"/>
                  <a:gd name="T78" fmla="*/ 28 w 68"/>
                  <a:gd name="T79" fmla="*/ 154 h 154"/>
                  <a:gd name="T80" fmla="*/ 38 w 68"/>
                  <a:gd name="T81" fmla="*/ 148 h 154"/>
                  <a:gd name="T82" fmla="*/ 44 w 68"/>
                  <a:gd name="T83" fmla="*/ 132 h 154"/>
                  <a:gd name="T84" fmla="*/ 48 w 68"/>
                  <a:gd name="T85" fmla="*/ 114 h 154"/>
                  <a:gd name="T86" fmla="*/ 50 w 68"/>
                  <a:gd name="T87" fmla="*/ 96 h 154"/>
                  <a:gd name="T88" fmla="*/ 54 w 68"/>
                  <a:gd name="T89" fmla="*/ 82 h 154"/>
                  <a:gd name="T90" fmla="*/ 56 w 68"/>
                  <a:gd name="T91" fmla="*/ 74 h 154"/>
                  <a:gd name="T92" fmla="*/ 60 w 68"/>
                  <a:gd name="T93" fmla="*/ 62 h 154"/>
                  <a:gd name="T94" fmla="*/ 62 w 68"/>
                  <a:gd name="T95" fmla="*/ 50 h 154"/>
                  <a:gd name="T96" fmla="*/ 66 w 68"/>
                  <a:gd name="T97" fmla="*/ 36 h 154"/>
                  <a:gd name="T98" fmla="*/ 66 w 68"/>
                  <a:gd name="T99" fmla="*/ 24 h 154"/>
                  <a:gd name="T100" fmla="*/ 64 w 68"/>
                  <a:gd name="T101" fmla="*/ 14 h 154"/>
                  <a:gd name="T102" fmla="*/ 60 w 68"/>
                  <a:gd name="T103" fmla="*/ 6 h 154"/>
                  <a:gd name="T104" fmla="*/ 52 w 68"/>
                  <a:gd name="T105" fmla="*/ 6 h 154"/>
                  <a:gd name="T106" fmla="*/ 38 w 68"/>
                  <a:gd name="T107" fmla="*/ 12 h 154"/>
                  <a:gd name="T108" fmla="*/ 68 w 68"/>
                  <a:gd name="T10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154">
                    <a:moveTo>
                      <a:pt x="68" y="0"/>
                    </a:moveTo>
                    <a:lnTo>
                      <a:pt x="64" y="2"/>
                    </a:lnTo>
                    <a:lnTo>
                      <a:pt x="60" y="4"/>
                    </a:lnTo>
                    <a:lnTo>
                      <a:pt x="56" y="8"/>
                    </a:lnTo>
                    <a:lnTo>
                      <a:pt x="50" y="12"/>
                    </a:lnTo>
                    <a:lnTo>
                      <a:pt x="46" y="16"/>
                    </a:lnTo>
                    <a:lnTo>
                      <a:pt x="44" y="20"/>
                    </a:lnTo>
                    <a:lnTo>
                      <a:pt x="44" y="24"/>
                    </a:lnTo>
                    <a:lnTo>
                      <a:pt x="42" y="30"/>
                    </a:lnTo>
                    <a:lnTo>
                      <a:pt x="42" y="34"/>
                    </a:lnTo>
                    <a:lnTo>
                      <a:pt x="40" y="36"/>
                    </a:lnTo>
                    <a:lnTo>
                      <a:pt x="34" y="42"/>
                    </a:lnTo>
                    <a:lnTo>
                      <a:pt x="28" y="44"/>
                    </a:lnTo>
                    <a:lnTo>
                      <a:pt x="24" y="48"/>
                    </a:lnTo>
                    <a:lnTo>
                      <a:pt x="18" y="50"/>
                    </a:lnTo>
                    <a:lnTo>
                      <a:pt x="14" y="54"/>
                    </a:lnTo>
                    <a:lnTo>
                      <a:pt x="10" y="60"/>
                    </a:lnTo>
                    <a:lnTo>
                      <a:pt x="6" y="70"/>
                    </a:lnTo>
                    <a:lnTo>
                      <a:pt x="6" y="80"/>
                    </a:lnTo>
                    <a:lnTo>
                      <a:pt x="8" y="88"/>
                    </a:lnTo>
                    <a:lnTo>
                      <a:pt x="12" y="100"/>
                    </a:lnTo>
                    <a:lnTo>
                      <a:pt x="14" y="104"/>
                    </a:lnTo>
                    <a:lnTo>
                      <a:pt x="16" y="106"/>
                    </a:lnTo>
                    <a:lnTo>
                      <a:pt x="16" y="108"/>
                    </a:lnTo>
                    <a:lnTo>
                      <a:pt x="18" y="108"/>
                    </a:lnTo>
                    <a:lnTo>
                      <a:pt x="18" y="110"/>
                    </a:lnTo>
                    <a:lnTo>
                      <a:pt x="16" y="114"/>
                    </a:lnTo>
                    <a:lnTo>
                      <a:pt x="14" y="118"/>
                    </a:lnTo>
                    <a:lnTo>
                      <a:pt x="12" y="120"/>
                    </a:lnTo>
                    <a:lnTo>
                      <a:pt x="8" y="124"/>
                    </a:lnTo>
                    <a:lnTo>
                      <a:pt x="4" y="126"/>
                    </a:lnTo>
                    <a:lnTo>
                      <a:pt x="0" y="128"/>
                    </a:lnTo>
                    <a:lnTo>
                      <a:pt x="0" y="132"/>
                    </a:lnTo>
                    <a:lnTo>
                      <a:pt x="0" y="136"/>
                    </a:lnTo>
                    <a:lnTo>
                      <a:pt x="2" y="140"/>
                    </a:lnTo>
                    <a:lnTo>
                      <a:pt x="8" y="144"/>
                    </a:lnTo>
                    <a:lnTo>
                      <a:pt x="12" y="148"/>
                    </a:lnTo>
                    <a:lnTo>
                      <a:pt x="18" y="152"/>
                    </a:lnTo>
                    <a:lnTo>
                      <a:pt x="24" y="154"/>
                    </a:lnTo>
                    <a:lnTo>
                      <a:pt x="28" y="154"/>
                    </a:lnTo>
                    <a:lnTo>
                      <a:pt x="38" y="148"/>
                    </a:lnTo>
                    <a:lnTo>
                      <a:pt x="44" y="132"/>
                    </a:lnTo>
                    <a:lnTo>
                      <a:pt x="48" y="114"/>
                    </a:lnTo>
                    <a:lnTo>
                      <a:pt x="50" y="96"/>
                    </a:lnTo>
                    <a:lnTo>
                      <a:pt x="54" y="82"/>
                    </a:lnTo>
                    <a:lnTo>
                      <a:pt x="56" y="74"/>
                    </a:lnTo>
                    <a:lnTo>
                      <a:pt x="60" y="62"/>
                    </a:lnTo>
                    <a:lnTo>
                      <a:pt x="62" y="50"/>
                    </a:lnTo>
                    <a:lnTo>
                      <a:pt x="66" y="36"/>
                    </a:lnTo>
                    <a:lnTo>
                      <a:pt x="66" y="24"/>
                    </a:lnTo>
                    <a:lnTo>
                      <a:pt x="64" y="14"/>
                    </a:lnTo>
                    <a:lnTo>
                      <a:pt x="60" y="6"/>
                    </a:lnTo>
                    <a:lnTo>
                      <a:pt x="52" y="6"/>
                    </a:lnTo>
                    <a:lnTo>
                      <a:pt x="38" y="12"/>
                    </a:lnTo>
                    <a:lnTo>
                      <a:pt x="68" y="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5" name="Freeform 51"/>
              <p:cNvSpPr>
                <a:spLocks noChangeArrowheads="1"/>
              </p:cNvSpPr>
              <p:nvPr/>
            </p:nvSpPr>
            <p:spPr bwMode="auto">
              <a:xfrm>
                <a:off x="1476" y="1185"/>
                <a:ext cx="67" cy="155"/>
              </a:xfrm>
              <a:custGeom>
                <a:avLst/>
                <a:gdLst>
                  <a:gd name="T0" fmla="*/ 68 w 68"/>
                  <a:gd name="T1" fmla="*/ 0 h 154"/>
                  <a:gd name="T2" fmla="*/ 64 w 68"/>
                  <a:gd name="T3" fmla="*/ 2 h 154"/>
                  <a:gd name="T4" fmla="*/ 60 w 68"/>
                  <a:gd name="T5" fmla="*/ 4 h 154"/>
                  <a:gd name="T6" fmla="*/ 56 w 68"/>
                  <a:gd name="T7" fmla="*/ 8 h 154"/>
                  <a:gd name="T8" fmla="*/ 50 w 68"/>
                  <a:gd name="T9" fmla="*/ 12 h 154"/>
                  <a:gd name="T10" fmla="*/ 46 w 68"/>
                  <a:gd name="T11" fmla="*/ 16 h 154"/>
                  <a:gd name="T12" fmla="*/ 44 w 68"/>
                  <a:gd name="T13" fmla="*/ 20 h 154"/>
                  <a:gd name="T14" fmla="*/ 44 w 68"/>
                  <a:gd name="T15" fmla="*/ 24 h 154"/>
                  <a:gd name="T16" fmla="*/ 42 w 68"/>
                  <a:gd name="T17" fmla="*/ 30 h 154"/>
                  <a:gd name="T18" fmla="*/ 42 w 68"/>
                  <a:gd name="T19" fmla="*/ 34 h 154"/>
                  <a:gd name="T20" fmla="*/ 40 w 68"/>
                  <a:gd name="T21" fmla="*/ 36 h 154"/>
                  <a:gd name="T22" fmla="*/ 34 w 68"/>
                  <a:gd name="T23" fmla="*/ 42 h 154"/>
                  <a:gd name="T24" fmla="*/ 28 w 68"/>
                  <a:gd name="T25" fmla="*/ 44 h 154"/>
                  <a:gd name="T26" fmla="*/ 24 w 68"/>
                  <a:gd name="T27" fmla="*/ 48 h 154"/>
                  <a:gd name="T28" fmla="*/ 18 w 68"/>
                  <a:gd name="T29" fmla="*/ 50 h 154"/>
                  <a:gd name="T30" fmla="*/ 14 w 68"/>
                  <a:gd name="T31" fmla="*/ 54 h 154"/>
                  <a:gd name="T32" fmla="*/ 10 w 68"/>
                  <a:gd name="T33" fmla="*/ 60 h 154"/>
                  <a:gd name="T34" fmla="*/ 6 w 68"/>
                  <a:gd name="T35" fmla="*/ 70 h 154"/>
                  <a:gd name="T36" fmla="*/ 6 w 68"/>
                  <a:gd name="T37" fmla="*/ 80 h 154"/>
                  <a:gd name="T38" fmla="*/ 8 w 68"/>
                  <a:gd name="T39" fmla="*/ 88 h 154"/>
                  <a:gd name="T40" fmla="*/ 12 w 68"/>
                  <a:gd name="T41" fmla="*/ 100 h 154"/>
                  <a:gd name="T42" fmla="*/ 14 w 68"/>
                  <a:gd name="T43" fmla="*/ 104 h 154"/>
                  <a:gd name="T44" fmla="*/ 16 w 68"/>
                  <a:gd name="T45" fmla="*/ 106 h 154"/>
                  <a:gd name="T46" fmla="*/ 16 w 68"/>
                  <a:gd name="T47" fmla="*/ 108 h 154"/>
                  <a:gd name="T48" fmla="*/ 18 w 68"/>
                  <a:gd name="T49" fmla="*/ 108 h 154"/>
                  <a:gd name="T50" fmla="*/ 18 w 68"/>
                  <a:gd name="T51" fmla="*/ 110 h 154"/>
                  <a:gd name="T52" fmla="*/ 16 w 68"/>
                  <a:gd name="T53" fmla="*/ 114 h 154"/>
                  <a:gd name="T54" fmla="*/ 14 w 68"/>
                  <a:gd name="T55" fmla="*/ 118 h 154"/>
                  <a:gd name="T56" fmla="*/ 12 w 68"/>
                  <a:gd name="T57" fmla="*/ 120 h 154"/>
                  <a:gd name="T58" fmla="*/ 8 w 68"/>
                  <a:gd name="T59" fmla="*/ 124 h 154"/>
                  <a:gd name="T60" fmla="*/ 4 w 68"/>
                  <a:gd name="T61" fmla="*/ 126 h 154"/>
                  <a:gd name="T62" fmla="*/ 0 w 68"/>
                  <a:gd name="T63" fmla="*/ 128 h 154"/>
                  <a:gd name="T64" fmla="*/ 0 w 68"/>
                  <a:gd name="T65" fmla="*/ 132 h 154"/>
                  <a:gd name="T66" fmla="*/ 0 w 68"/>
                  <a:gd name="T67" fmla="*/ 136 h 154"/>
                  <a:gd name="T68" fmla="*/ 2 w 68"/>
                  <a:gd name="T69" fmla="*/ 140 h 154"/>
                  <a:gd name="T70" fmla="*/ 8 w 68"/>
                  <a:gd name="T71" fmla="*/ 144 h 154"/>
                  <a:gd name="T72" fmla="*/ 12 w 68"/>
                  <a:gd name="T73" fmla="*/ 148 h 154"/>
                  <a:gd name="T74" fmla="*/ 18 w 68"/>
                  <a:gd name="T75" fmla="*/ 152 h 154"/>
                  <a:gd name="T76" fmla="*/ 24 w 68"/>
                  <a:gd name="T77" fmla="*/ 154 h 154"/>
                  <a:gd name="T78" fmla="*/ 28 w 68"/>
                  <a:gd name="T79" fmla="*/ 154 h 154"/>
                  <a:gd name="T80" fmla="*/ 38 w 68"/>
                  <a:gd name="T81" fmla="*/ 148 h 154"/>
                  <a:gd name="T82" fmla="*/ 44 w 68"/>
                  <a:gd name="T83" fmla="*/ 132 h 154"/>
                  <a:gd name="T84" fmla="*/ 48 w 68"/>
                  <a:gd name="T85" fmla="*/ 114 h 154"/>
                  <a:gd name="T86" fmla="*/ 50 w 68"/>
                  <a:gd name="T87" fmla="*/ 96 h 154"/>
                  <a:gd name="T88" fmla="*/ 54 w 68"/>
                  <a:gd name="T89" fmla="*/ 82 h 154"/>
                  <a:gd name="T90" fmla="*/ 56 w 68"/>
                  <a:gd name="T91" fmla="*/ 74 h 154"/>
                  <a:gd name="T92" fmla="*/ 60 w 68"/>
                  <a:gd name="T93" fmla="*/ 62 h 154"/>
                  <a:gd name="T94" fmla="*/ 62 w 68"/>
                  <a:gd name="T95" fmla="*/ 50 h 154"/>
                  <a:gd name="T96" fmla="*/ 66 w 68"/>
                  <a:gd name="T97" fmla="*/ 36 h 154"/>
                  <a:gd name="T98" fmla="*/ 66 w 68"/>
                  <a:gd name="T99" fmla="*/ 24 h 154"/>
                  <a:gd name="T100" fmla="*/ 64 w 68"/>
                  <a:gd name="T101" fmla="*/ 14 h 154"/>
                  <a:gd name="T102" fmla="*/ 60 w 68"/>
                  <a:gd name="T103" fmla="*/ 6 h 154"/>
                  <a:gd name="T104" fmla="*/ 52 w 68"/>
                  <a:gd name="T105" fmla="*/ 6 h 154"/>
                  <a:gd name="T106" fmla="*/ 38 w 68"/>
                  <a:gd name="T10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154">
                    <a:moveTo>
                      <a:pt x="68" y="0"/>
                    </a:moveTo>
                    <a:lnTo>
                      <a:pt x="64" y="2"/>
                    </a:lnTo>
                    <a:lnTo>
                      <a:pt x="60" y="4"/>
                    </a:lnTo>
                    <a:lnTo>
                      <a:pt x="56" y="8"/>
                    </a:lnTo>
                    <a:lnTo>
                      <a:pt x="50" y="12"/>
                    </a:lnTo>
                    <a:lnTo>
                      <a:pt x="46" y="16"/>
                    </a:lnTo>
                    <a:lnTo>
                      <a:pt x="44" y="20"/>
                    </a:lnTo>
                    <a:lnTo>
                      <a:pt x="44" y="24"/>
                    </a:lnTo>
                    <a:lnTo>
                      <a:pt x="42" y="30"/>
                    </a:lnTo>
                    <a:lnTo>
                      <a:pt x="42" y="34"/>
                    </a:lnTo>
                    <a:lnTo>
                      <a:pt x="40" y="36"/>
                    </a:lnTo>
                    <a:lnTo>
                      <a:pt x="34" y="42"/>
                    </a:lnTo>
                    <a:lnTo>
                      <a:pt x="28" y="44"/>
                    </a:lnTo>
                    <a:lnTo>
                      <a:pt x="24" y="48"/>
                    </a:lnTo>
                    <a:lnTo>
                      <a:pt x="18" y="50"/>
                    </a:lnTo>
                    <a:lnTo>
                      <a:pt x="14" y="54"/>
                    </a:lnTo>
                    <a:lnTo>
                      <a:pt x="10" y="60"/>
                    </a:lnTo>
                    <a:lnTo>
                      <a:pt x="6" y="70"/>
                    </a:lnTo>
                    <a:lnTo>
                      <a:pt x="6" y="80"/>
                    </a:lnTo>
                    <a:lnTo>
                      <a:pt x="8" y="88"/>
                    </a:lnTo>
                    <a:lnTo>
                      <a:pt x="12" y="100"/>
                    </a:lnTo>
                    <a:lnTo>
                      <a:pt x="14" y="104"/>
                    </a:lnTo>
                    <a:lnTo>
                      <a:pt x="16" y="106"/>
                    </a:lnTo>
                    <a:lnTo>
                      <a:pt x="16" y="108"/>
                    </a:lnTo>
                    <a:lnTo>
                      <a:pt x="18" y="108"/>
                    </a:lnTo>
                    <a:lnTo>
                      <a:pt x="18" y="110"/>
                    </a:lnTo>
                    <a:lnTo>
                      <a:pt x="16" y="114"/>
                    </a:lnTo>
                    <a:lnTo>
                      <a:pt x="14" y="118"/>
                    </a:lnTo>
                    <a:lnTo>
                      <a:pt x="12" y="120"/>
                    </a:lnTo>
                    <a:lnTo>
                      <a:pt x="8" y="124"/>
                    </a:lnTo>
                    <a:lnTo>
                      <a:pt x="4" y="126"/>
                    </a:lnTo>
                    <a:lnTo>
                      <a:pt x="0" y="128"/>
                    </a:lnTo>
                    <a:lnTo>
                      <a:pt x="0" y="132"/>
                    </a:lnTo>
                    <a:lnTo>
                      <a:pt x="0" y="136"/>
                    </a:lnTo>
                    <a:lnTo>
                      <a:pt x="2" y="140"/>
                    </a:lnTo>
                    <a:lnTo>
                      <a:pt x="8" y="144"/>
                    </a:lnTo>
                    <a:lnTo>
                      <a:pt x="12" y="148"/>
                    </a:lnTo>
                    <a:lnTo>
                      <a:pt x="18" y="152"/>
                    </a:lnTo>
                    <a:lnTo>
                      <a:pt x="24" y="154"/>
                    </a:lnTo>
                    <a:lnTo>
                      <a:pt x="28" y="154"/>
                    </a:lnTo>
                    <a:lnTo>
                      <a:pt x="38" y="148"/>
                    </a:lnTo>
                    <a:lnTo>
                      <a:pt x="44" y="132"/>
                    </a:lnTo>
                    <a:lnTo>
                      <a:pt x="48" y="114"/>
                    </a:lnTo>
                    <a:lnTo>
                      <a:pt x="50" y="96"/>
                    </a:lnTo>
                    <a:lnTo>
                      <a:pt x="54" y="82"/>
                    </a:lnTo>
                    <a:lnTo>
                      <a:pt x="56" y="74"/>
                    </a:lnTo>
                    <a:lnTo>
                      <a:pt x="60" y="62"/>
                    </a:lnTo>
                    <a:lnTo>
                      <a:pt x="62" y="50"/>
                    </a:lnTo>
                    <a:lnTo>
                      <a:pt x="66" y="36"/>
                    </a:lnTo>
                    <a:lnTo>
                      <a:pt x="66" y="24"/>
                    </a:lnTo>
                    <a:lnTo>
                      <a:pt x="64" y="14"/>
                    </a:lnTo>
                    <a:lnTo>
                      <a:pt x="60" y="6"/>
                    </a:lnTo>
                    <a:lnTo>
                      <a:pt x="52" y="6"/>
                    </a:lnTo>
                    <a:lnTo>
                      <a:pt x="38" y="1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6" name="Freeform 52"/>
              <p:cNvSpPr>
                <a:spLocks noChangeArrowheads="1"/>
              </p:cNvSpPr>
              <p:nvPr/>
            </p:nvSpPr>
            <p:spPr bwMode="auto">
              <a:xfrm>
                <a:off x="2591" y="1600"/>
                <a:ext cx="5" cy="7"/>
              </a:xfrm>
              <a:custGeom>
                <a:avLst/>
                <a:gdLst>
                  <a:gd name="T0" fmla="*/ 4 w 6"/>
                  <a:gd name="T1" fmla="*/ 8 h 8"/>
                  <a:gd name="T2" fmla="*/ 4 w 6"/>
                  <a:gd name="T3" fmla="*/ 4 h 8"/>
                  <a:gd name="T4" fmla="*/ 6 w 6"/>
                  <a:gd name="T5" fmla="*/ 0 h 8"/>
                  <a:gd name="T6" fmla="*/ 2 w 6"/>
                  <a:gd name="T7" fmla="*/ 4 h 8"/>
                  <a:gd name="T8" fmla="*/ 0 w 6"/>
                  <a:gd name="T9" fmla="*/ 6 h 8"/>
                  <a:gd name="T10" fmla="*/ 4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4" y="8"/>
                    </a:moveTo>
                    <a:lnTo>
                      <a:pt x="4" y="4"/>
                    </a:lnTo>
                    <a:lnTo>
                      <a:pt x="6" y="0"/>
                    </a:lnTo>
                    <a:lnTo>
                      <a:pt x="2" y="4"/>
                    </a:lnTo>
                    <a:lnTo>
                      <a:pt x="0" y="6"/>
                    </a:lnTo>
                    <a:lnTo>
                      <a:pt x="4" y="8"/>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7" name="Freeform 53"/>
              <p:cNvSpPr>
                <a:spLocks noChangeArrowheads="1"/>
              </p:cNvSpPr>
              <p:nvPr/>
            </p:nvSpPr>
            <p:spPr bwMode="auto">
              <a:xfrm>
                <a:off x="2591" y="1600"/>
                <a:ext cx="5" cy="7"/>
              </a:xfrm>
              <a:custGeom>
                <a:avLst/>
                <a:gdLst>
                  <a:gd name="T0" fmla="*/ 4 w 6"/>
                  <a:gd name="T1" fmla="*/ 8 h 8"/>
                  <a:gd name="T2" fmla="*/ 4 w 6"/>
                  <a:gd name="T3" fmla="*/ 4 h 8"/>
                  <a:gd name="T4" fmla="*/ 6 w 6"/>
                  <a:gd name="T5" fmla="*/ 0 h 8"/>
                  <a:gd name="T6" fmla="*/ 2 w 6"/>
                  <a:gd name="T7" fmla="*/ 4 h 8"/>
                  <a:gd name="T8" fmla="*/ 0 w 6"/>
                  <a:gd name="T9" fmla="*/ 6 h 8"/>
                  <a:gd name="T10" fmla="*/ 4 w 6"/>
                  <a:gd name="T11" fmla="*/ 8 h 8"/>
                </a:gdLst>
                <a:ahLst/>
                <a:cxnLst>
                  <a:cxn ang="0">
                    <a:pos x="T0" y="T1"/>
                  </a:cxn>
                  <a:cxn ang="0">
                    <a:pos x="T2" y="T3"/>
                  </a:cxn>
                  <a:cxn ang="0">
                    <a:pos x="T4" y="T5"/>
                  </a:cxn>
                  <a:cxn ang="0">
                    <a:pos x="T6" y="T7"/>
                  </a:cxn>
                  <a:cxn ang="0">
                    <a:pos x="T8" y="T9"/>
                  </a:cxn>
                  <a:cxn ang="0">
                    <a:pos x="T10" y="T11"/>
                  </a:cxn>
                </a:cxnLst>
                <a:rect l="0" t="0" r="r" b="b"/>
                <a:pathLst>
                  <a:path w="6" h="8">
                    <a:moveTo>
                      <a:pt x="4" y="8"/>
                    </a:moveTo>
                    <a:lnTo>
                      <a:pt x="4" y="4"/>
                    </a:lnTo>
                    <a:lnTo>
                      <a:pt x="6" y="0"/>
                    </a:lnTo>
                    <a:lnTo>
                      <a:pt x="2" y="4"/>
                    </a:lnTo>
                    <a:lnTo>
                      <a:pt x="0" y="6"/>
                    </a:lnTo>
                    <a:lnTo>
                      <a:pt x="4" y="8"/>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8" name="Freeform 54"/>
              <p:cNvSpPr>
                <a:spLocks noChangeArrowheads="1"/>
              </p:cNvSpPr>
              <p:nvPr/>
            </p:nvSpPr>
            <p:spPr bwMode="auto">
              <a:xfrm>
                <a:off x="2597" y="1441"/>
                <a:ext cx="70" cy="159"/>
              </a:xfrm>
              <a:custGeom>
                <a:avLst/>
                <a:gdLst>
                  <a:gd name="T0" fmla="*/ 68 w 68"/>
                  <a:gd name="T1" fmla="*/ 30 h 156"/>
                  <a:gd name="T2" fmla="*/ 54 w 68"/>
                  <a:gd name="T3" fmla="*/ 28 h 156"/>
                  <a:gd name="T4" fmla="*/ 46 w 68"/>
                  <a:gd name="T5" fmla="*/ 22 h 156"/>
                  <a:gd name="T6" fmla="*/ 40 w 68"/>
                  <a:gd name="T7" fmla="*/ 14 h 156"/>
                  <a:gd name="T8" fmla="*/ 36 w 68"/>
                  <a:gd name="T9" fmla="*/ 0 h 156"/>
                  <a:gd name="T10" fmla="*/ 32 w 68"/>
                  <a:gd name="T11" fmla="*/ 0 h 156"/>
                  <a:gd name="T12" fmla="*/ 26 w 68"/>
                  <a:gd name="T13" fmla="*/ 2 h 156"/>
                  <a:gd name="T14" fmla="*/ 22 w 68"/>
                  <a:gd name="T15" fmla="*/ 6 h 156"/>
                  <a:gd name="T16" fmla="*/ 28 w 68"/>
                  <a:gd name="T17" fmla="*/ 22 h 156"/>
                  <a:gd name="T18" fmla="*/ 28 w 68"/>
                  <a:gd name="T19" fmla="*/ 40 h 156"/>
                  <a:gd name="T20" fmla="*/ 24 w 68"/>
                  <a:gd name="T21" fmla="*/ 60 h 156"/>
                  <a:gd name="T22" fmla="*/ 18 w 68"/>
                  <a:gd name="T23" fmla="*/ 78 h 156"/>
                  <a:gd name="T24" fmla="*/ 14 w 68"/>
                  <a:gd name="T25" fmla="*/ 96 h 156"/>
                  <a:gd name="T26" fmla="*/ 8 w 68"/>
                  <a:gd name="T27" fmla="*/ 118 h 156"/>
                  <a:gd name="T28" fmla="*/ 4 w 68"/>
                  <a:gd name="T29" fmla="*/ 136 h 156"/>
                  <a:gd name="T30" fmla="*/ 0 w 68"/>
                  <a:gd name="T31" fmla="*/ 156 h 156"/>
                  <a:gd name="T32" fmla="*/ 12 w 68"/>
                  <a:gd name="T33" fmla="*/ 144 h 156"/>
                  <a:gd name="T34" fmla="*/ 24 w 68"/>
                  <a:gd name="T35" fmla="*/ 126 h 156"/>
                  <a:gd name="T36" fmla="*/ 38 w 68"/>
                  <a:gd name="T37" fmla="*/ 104 h 156"/>
                  <a:gd name="T38" fmla="*/ 50 w 68"/>
                  <a:gd name="T39" fmla="*/ 84 h 156"/>
                  <a:gd name="T40" fmla="*/ 60 w 68"/>
                  <a:gd name="T41" fmla="*/ 62 h 156"/>
                  <a:gd name="T42" fmla="*/ 66 w 68"/>
                  <a:gd name="T43" fmla="*/ 44 h 156"/>
                  <a:gd name="T44" fmla="*/ 68 w 68"/>
                  <a:gd name="T45" fmla="*/ 3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56">
                    <a:moveTo>
                      <a:pt x="68" y="30"/>
                    </a:moveTo>
                    <a:lnTo>
                      <a:pt x="54" y="28"/>
                    </a:lnTo>
                    <a:lnTo>
                      <a:pt x="46" y="22"/>
                    </a:lnTo>
                    <a:lnTo>
                      <a:pt x="40" y="14"/>
                    </a:lnTo>
                    <a:lnTo>
                      <a:pt x="36" y="0"/>
                    </a:lnTo>
                    <a:lnTo>
                      <a:pt x="32" y="0"/>
                    </a:lnTo>
                    <a:lnTo>
                      <a:pt x="26" y="2"/>
                    </a:lnTo>
                    <a:lnTo>
                      <a:pt x="22" y="6"/>
                    </a:lnTo>
                    <a:lnTo>
                      <a:pt x="28" y="22"/>
                    </a:lnTo>
                    <a:lnTo>
                      <a:pt x="28" y="40"/>
                    </a:lnTo>
                    <a:lnTo>
                      <a:pt x="24" y="60"/>
                    </a:lnTo>
                    <a:lnTo>
                      <a:pt x="18" y="78"/>
                    </a:lnTo>
                    <a:lnTo>
                      <a:pt x="14" y="96"/>
                    </a:lnTo>
                    <a:lnTo>
                      <a:pt x="8" y="118"/>
                    </a:lnTo>
                    <a:lnTo>
                      <a:pt x="4" y="136"/>
                    </a:lnTo>
                    <a:lnTo>
                      <a:pt x="0" y="156"/>
                    </a:lnTo>
                    <a:lnTo>
                      <a:pt x="12" y="144"/>
                    </a:lnTo>
                    <a:lnTo>
                      <a:pt x="24" y="126"/>
                    </a:lnTo>
                    <a:lnTo>
                      <a:pt x="38" y="104"/>
                    </a:lnTo>
                    <a:lnTo>
                      <a:pt x="50" y="84"/>
                    </a:lnTo>
                    <a:lnTo>
                      <a:pt x="60" y="62"/>
                    </a:lnTo>
                    <a:lnTo>
                      <a:pt x="66" y="44"/>
                    </a:lnTo>
                    <a:lnTo>
                      <a:pt x="68" y="30"/>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79" name="Freeform 55"/>
              <p:cNvSpPr>
                <a:spLocks noChangeArrowheads="1"/>
              </p:cNvSpPr>
              <p:nvPr/>
            </p:nvSpPr>
            <p:spPr bwMode="auto">
              <a:xfrm>
                <a:off x="2597" y="1441"/>
                <a:ext cx="70" cy="159"/>
              </a:xfrm>
              <a:custGeom>
                <a:avLst/>
                <a:gdLst>
                  <a:gd name="T0" fmla="*/ 68 w 68"/>
                  <a:gd name="T1" fmla="*/ 30 h 156"/>
                  <a:gd name="T2" fmla="*/ 54 w 68"/>
                  <a:gd name="T3" fmla="*/ 28 h 156"/>
                  <a:gd name="T4" fmla="*/ 46 w 68"/>
                  <a:gd name="T5" fmla="*/ 22 h 156"/>
                  <a:gd name="T6" fmla="*/ 40 w 68"/>
                  <a:gd name="T7" fmla="*/ 14 h 156"/>
                  <a:gd name="T8" fmla="*/ 36 w 68"/>
                  <a:gd name="T9" fmla="*/ 0 h 156"/>
                  <a:gd name="T10" fmla="*/ 32 w 68"/>
                  <a:gd name="T11" fmla="*/ 0 h 156"/>
                  <a:gd name="T12" fmla="*/ 26 w 68"/>
                  <a:gd name="T13" fmla="*/ 2 h 156"/>
                  <a:gd name="T14" fmla="*/ 22 w 68"/>
                  <a:gd name="T15" fmla="*/ 6 h 156"/>
                  <a:gd name="T16" fmla="*/ 28 w 68"/>
                  <a:gd name="T17" fmla="*/ 22 h 156"/>
                  <a:gd name="T18" fmla="*/ 28 w 68"/>
                  <a:gd name="T19" fmla="*/ 40 h 156"/>
                  <a:gd name="T20" fmla="*/ 24 w 68"/>
                  <a:gd name="T21" fmla="*/ 60 h 156"/>
                  <a:gd name="T22" fmla="*/ 18 w 68"/>
                  <a:gd name="T23" fmla="*/ 78 h 156"/>
                  <a:gd name="T24" fmla="*/ 14 w 68"/>
                  <a:gd name="T25" fmla="*/ 96 h 156"/>
                  <a:gd name="T26" fmla="*/ 8 w 68"/>
                  <a:gd name="T27" fmla="*/ 118 h 156"/>
                  <a:gd name="T28" fmla="*/ 4 w 68"/>
                  <a:gd name="T29" fmla="*/ 136 h 156"/>
                  <a:gd name="T30" fmla="*/ 0 w 68"/>
                  <a:gd name="T31" fmla="*/ 156 h 156"/>
                  <a:gd name="T32" fmla="*/ 12 w 68"/>
                  <a:gd name="T33" fmla="*/ 144 h 156"/>
                  <a:gd name="T34" fmla="*/ 24 w 68"/>
                  <a:gd name="T35" fmla="*/ 126 h 156"/>
                  <a:gd name="T36" fmla="*/ 38 w 68"/>
                  <a:gd name="T37" fmla="*/ 104 h 156"/>
                  <a:gd name="T38" fmla="*/ 50 w 68"/>
                  <a:gd name="T39" fmla="*/ 84 h 156"/>
                  <a:gd name="T40" fmla="*/ 60 w 68"/>
                  <a:gd name="T41" fmla="*/ 62 h 156"/>
                  <a:gd name="T42" fmla="*/ 66 w 68"/>
                  <a:gd name="T43" fmla="*/ 44 h 156"/>
                  <a:gd name="T44" fmla="*/ 68 w 68"/>
                  <a:gd name="T45" fmla="*/ 3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8" h="156">
                    <a:moveTo>
                      <a:pt x="68" y="30"/>
                    </a:moveTo>
                    <a:lnTo>
                      <a:pt x="54" y="28"/>
                    </a:lnTo>
                    <a:lnTo>
                      <a:pt x="46" y="22"/>
                    </a:lnTo>
                    <a:lnTo>
                      <a:pt x="40" y="14"/>
                    </a:lnTo>
                    <a:lnTo>
                      <a:pt x="36" y="0"/>
                    </a:lnTo>
                    <a:lnTo>
                      <a:pt x="32" y="0"/>
                    </a:lnTo>
                    <a:lnTo>
                      <a:pt x="26" y="2"/>
                    </a:lnTo>
                    <a:lnTo>
                      <a:pt x="22" y="6"/>
                    </a:lnTo>
                    <a:lnTo>
                      <a:pt x="28" y="22"/>
                    </a:lnTo>
                    <a:lnTo>
                      <a:pt x="28" y="40"/>
                    </a:lnTo>
                    <a:lnTo>
                      <a:pt x="24" y="60"/>
                    </a:lnTo>
                    <a:lnTo>
                      <a:pt x="18" y="78"/>
                    </a:lnTo>
                    <a:lnTo>
                      <a:pt x="14" y="96"/>
                    </a:lnTo>
                    <a:lnTo>
                      <a:pt x="8" y="118"/>
                    </a:lnTo>
                    <a:lnTo>
                      <a:pt x="4" y="136"/>
                    </a:lnTo>
                    <a:lnTo>
                      <a:pt x="0" y="156"/>
                    </a:lnTo>
                    <a:lnTo>
                      <a:pt x="12" y="144"/>
                    </a:lnTo>
                    <a:lnTo>
                      <a:pt x="24" y="126"/>
                    </a:lnTo>
                    <a:lnTo>
                      <a:pt x="38" y="104"/>
                    </a:lnTo>
                    <a:lnTo>
                      <a:pt x="50" y="84"/>
                    </a:lnTo>
                    <a:lnTo>
                      <a:pt x="60" y="62"/>
                    </a:lnTo>
                    <a:lnTo>
                      <a:pt x="66" y="44"/>
                    </a:lnTo>
                    <a:lnTo>
                      <a:pt x="68" y="30"/>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0" name="Freeform 56"/>
              <p:cNvSpPr>
                <a:spLocks noChangeArrowheads="1"/>
              </p:cNvSpPr>
              <p:nvPr/>
            </p:nvSpPr>
            <p:spPr bwMode="auto">
              <a:xfrm>
                <a:off x="521" y="510"/>
                <a:ext cx="11" cy="3"/>
              </a:xfrm>
              <a:custGeom>
                <a:avLst/>
                <a:gdLst>
                  <a:gd name="T0" fmla="*/ 10 w 10"/>
                  <a:gd name="T1" fmla="*/ 2 h 2"/>
                  <a:gd name="T2" fmla="*/ 4 w 10"/>
                  <a:gd name="T3" fmla="*/ 0 h 2"/>
                  <a:gd name="T4" fmla="*/ 0 w 10"/>
                  <a:gd name="T5" fmla="*/ 0 h 2"/>
                  <a:gd name="T6" fmla="*/ 10 w 10"/>
                  <a:gd name="T7" fmla="*/ 2 h 2"/>
                </a:gdLst>
                <a:ahLst/>
                <a:cxnLst>
                  <a:cxn ang="0">
                    <a:pos x="T0" y="T1"/>
                  </a:cxn>
                  <a:cxn ang="0">
                    <a:pos x="T2" y="T3"/>
                  </a:cxn>
                  <a:cxn ang="0">
                    <a:pos x="T4" y="T5"/>
                  </a:cxn>
                  <a:cxn ang="0">
                    <a:pos x="T6" y="T7"/>
                  </a:cxn>
                </a:cxnLst>
                <a:rect l="0" t="0" r="r" b="b"/>
                <a:pathLst>
                  <a:path w="10" h="2">
                    <a:moveTo>
                      <a:pt x="10" y="2"/>
                    </a:moveTo>
                    <a:lnTo>
                      <a:pt x="4" y="0"/>
                    </a:lnTo>
                    <a:lnTo>
                      <a:pt x="0" y="0"/>
                    </a:lnTo>
                    <a:lnTo>
                      <a:pt x="10" y="2"/>
                    </a:lnTo>
                    <a:close/>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81" name="Freeform 57"/>
              <p:cNvSpPr>
                <a:spLocks noChangeArrowheads="1"/>
              </p:cNvSpPr>
              <p:nvPr/>
            </p:nvSpPr>
            <p:spPr bwMode="auto">
              <a:xfrm>
                <a:off x="521" y="510"/>
                <a:ext cx="11" cy="3"/>
              </a:xfrm>
              <a:custGeom>
                <a:avLst/>
                <a:gdLst>
                  <a:gd name="T0" fmla="*/ 10 w 10"/>
                  <a:gd name="T1" fmla="*/ 2 h 2"/>
                  <a:gd name="T2" fmla="*/ 4 w 10"/>
                  <a:gd name="T3" fmla="*/ 0 h 2"/>
                  <a:gd name="T4" fmla="*/ 0 w 10"/>
                  <a:gd name="T5" fmla="*/ 0 h 2"/>
                  <a:gd name="T6" fmla="*/ 10 w 10"/>
                  <a:gd name="T7" fmla="*/ 2 h 2"/>
                </a:gdLst>
                <a:ahLst/>
                <a:cxnLst>
                  <a:cxn ang="0">
                    <a:pos x="T0" y="T1"/>
                  </a:cxn>
                  <a:cxn ang="0">
                    <a:pos x="T2" y="T3"/>
                  </a:cxn>
                  <a:cxn ang="0">
                    <a:pos x="T4" y="T5"/>
                  </a:cxn>
                  <a:cxn ang="0">
                    <a:pos x="T6" y="T7"/>
                  </a:cxn>
                </a:cxnLst>
                <a:rect l="0" t="0" r="r" b="b"/>
                <a:pathLst>
                  <a:path w="10" h="2">
                    <a:moveTo>
                      <a:pt x="10" y="2"/>
                    </a:moveTo>
                    <a:lnTo>
                      <a:pt x="4" y="0"/>
                    </a:lnTo>
                    <a:lnTo>
                      <a:pt x="0" y="0"/>
                    </a:lnTo>
                    <a:lnTo>
                      <a:pt x="10" y="2"/>
                    </a:lnTo>
                  </a:path>
                </a:pathLst>
              </a:cu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sp>
        <p:nvSpPr>
          <p:cNvPr id="1082" name="Rectangle 58"/>
          <p:cNvSpPr>
            <a:spLocks noGrp="1" noChangeArrowheads="1"/>
          </p:cNvSpPr>
          <p:nvPr>
            <p:ph type="title" idx="4294967295"/>
          </p:nvPr>
        </p:nvSpPr>
        <p:spPr bwMode="auto">
          <a:xfrm>
            <a:off x="457200" y="228600"/>
            <a:ext cx="76962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1" r:id="rId3"/>
    <p:sldLayoutId id="2147483670" r:id="rId4"/>
    <p:sldLayoutId id="2147483669" r:id="rId5"/>
    <p:sldLayoutId id="2147483668" r:id="rId6"/>
    <p:sldLayoutId id="2147483667" r:id="rId7"/>
    <p:sldLayoutId id="2147483666" r:id="rId8"/>
    <p:sldLayoutId id="2147483665" r:id="rId9"/>
    <p:sldLayoutId id="2147483664" r:id="rId10"/>
    <p:sldLayoutId id="2147483663" r:id="rId11"/>
    <p:sldLayoutId id="2147483662" r:id="rId12"/>
    <p:sldLayoutId id="2147483674" r:id="rId13"/>
  </p:sldLayoutIdLst>
  <p:transition/>
  <p:txStyles>
    <p:title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package" Target="../embeddings/Microsoft_Word___1.docx"/><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package" Target="../embeddings/Microsoft_Word___2.docx"/><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12.emf"/><Relationship Id="rId5" Type="http://schemas.openxmlformats.org/officeDocument/2006/relationships/package" Target="../embeddings/Microsoft_Word___3.docx"/><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15.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19.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6.xml"/><Relationship Id="rId5" Type="http://schemas.openxmlformats.org/officeDocument/2006/relationships/image" Target="../media/image20.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image" Target="../media/image29.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762000" y="1752600"/>
            <a:ext cx="7543800" cy="1470025"/>
          </a:xfrm>
        </p:spPr>
        <p:txBody>
          <a:bodyPr/>
          <a:lstStyle/>
          <a:p>
            <a:pPr eaLnBrk="1" hangingPunct="1">
              <a:defRPr/>
            </a:pPr>
            <a:r>
              <a:rPr lang="en-US" altLang="zh-CN" sz="4000" dirty="0" smtClean="0">
                <a:solidFill>
                  <a:schemeClr val="accent2">
                    <a:lumMod val="25000"/>
                  </a:schemeClr>
                </a:solidFill>
                <a:ea typeface="华文中宋" panose="02010600040101010101" pitchFamily="2" charset="-122"/>
              </a:rPr>
              <a:t>XNOR-NET</a:t>
            </a:r>
            <a:r>
              <a:rPr lang="zh-CN" altLang="en-US" sz="4000" dirty="0" smtClean="0">
                <a:solidFill>
                  <a:schemeClr val="accent2">
                    <a:lumMod val="25000"/>
                  </a:schemeClr>
                </a:solidFill>
                <a:ea typeface="华文中宋" panose="02010600040101010101" pitchFamily="2" charset="-122"/>
              </a:rPr>
              <a:t>研读</a:t>
            </a:r>
          </a:p>
        </p:txBody>
      </p:sp>
      <p:sp>
        <p:nvSpPr>
          <p:cNvPr id="2" name="Rectangle 3"/>
          <p:cNvSpPr>
            <a:spLocks noGrp="1" noChangeArrowheads="1"/>
          </p:cNvSpPr>
          <p:nvPr>
            <p:ph type="subTitle" idx="1"/>
          </p:nvPr>
        </p:nvSpPr>
        <p:spPr>
          <a:xfrm>
            <a:off x="3048040" y="3886188"/>
            <a:ext cx="3429000" cy="1295400"/>
          </a:xfrm>
        </p:spPr>
        <p:txBody>
          <a:bodyPr/>
          <a:lstStyle/>
          <a:p>
            <a:pPr eaLnBrk="1" hangingPunct="1">
              <a:lnSpc>
                <a:spcPct val="80000"/>
              </a:lnSpc>
            </a:pPr>
            <a:endParaRPr lang="en-US" altLang="zh-CN" sz="2800" dirty="0" smtClean="0">
              <a:latin typeface="华文中宋" pitchFamily="2" charset="-122"/>
              <a:ea typeface="华文中宋" pitchFamily="2" charset="-122"/>
            </a:endParaRPr>
          </a:p>
          <a:p>
            <a:pPr eaLnBrk="1" hangingPunct="1">
              <a:lnSpc>
                <a:spcPct val="80000"/>
              </a:lnSpc>
            </a:pPr>
            <a:r>
              <a:rPr lang="zh-CN" altLang="en-US" sz="2800" dirty="0" smtClean="0">
                <a:latin typeface="华文楷体" pitchFamily="2" charset="-122"/>
                <a:ea typeface="华文楷体" pitchFamily="2" charset="-122"/>
              </a:rPr>
              <a:t>报 告 人：</a:t>
            </a:r>
            <a:r>
              <a:rPr lang="zh-CN" altLang="en-US" sz="2800" dirty="0">
                <a:latin typeface="华文楷体" pitchFamily="2" charset="-122"/>
                <a:ea typeface="华文楷体" pitchFamily="2" charset="-122"/>
              </a:rPr>
              <a:t>马春</a:t>
            </a:r>
            <a:r>
              <a:rPr lang="zh-CN" altLang="en-US" sz="2800" dirty="0" smtClean="0">
                <a:latin typeface="华文楷体" pitchFamily="2" charset="-122"/>
                <a:ea typeface="华文楷体" pitchFamily="2" charset="-122"/>
              </a:rPr>
              <a:t>杰</a:t>
            </a:r>
          </a:p>
        </p:txBody>
      </p:sp>
    </p:spTree>
  </p:cSld>
  <p:clrMapOvr>
    <a:masterClrMapping/>
  </p:clrMapOvr>
  <p:transition advTm="10764"/>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10</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9" name="矩形 8"/>
          <p:cNvSpPr/>
          <p:nvPr/>
        </p:nvSpPr>
        <p:spPr>
          <a:xfrm>
            <a:off x="1066892" y="2057436"/>
            <a:ext cx="2817887" cy="507831"/>
          </a:xfrm>
          <a:prstGeom prst="rect">
            <a:avLst/>
          </a:prstGeom>
        </p:spPr>
        <p:txBody>
          <a:bodyPr wrap="none">
            <a:spAutoFit/>
          </a:bodyPr>
          <a:lstStyle/>
          <a:p>
            <a:pPr marL="285750" indent="-285750">
              <a:lnSpc>
                <a:spcPct val="150000"/>
              </a:lnSpc>
              <a:buFont typeface="Wingdings" pitchFamily="2" charset="2"/>
              <a:buChar char="Ø"/>
            </a:pPr>
            <a:r>
              <a:rPr lang="en-US" altLang="zh-CN" dirty="0" smtClean="0">
                <a:latin typeface="Cambria" pitchFamily="18" charset="0"/>
              </a:rPr>
              <a:t>1.2.1 Shallow  </a:t>
            </a:r>
            <a:r>
              <a:rPr lang="en-US" altLang="zh-CN" dirty="0">
                <a:latin typeface="Cambria" pitchFamily="18" charset="0"/>
              </a:rPr>
              <a:t>networks</a:t>
            </a:r>
          </a:p>
        </p:txBody>
      </p:sp>
      <p:sp>
        <p:nvSpPr>
          <p:cNvPr id="4" name="矩形 3"/>
          <p:cNvSpPr/>
          <p:nvPr/>
        </p:nvSpPr>
        <p:spPr>
          <a:xfrm>
            <a:off x="1535904" y="2743217"/>
            <a:ext cx="6113464" cy="646331"/>
          </a:xfrm>
          <a:prstGeom prst="rect">
            <a:avLst/>
          </a:prstGeom>
        </p:spPr>
        <p:txBody>
          <a:bodyPr wrap="square">
            <a:spAutoFit/>
          </a:bodyPr>
          <a:lstStyle/>
          <a:p>
            <a:pPr algn="just"/>
            <a:r>
              <a:rPr lang="en-US" altLang="zh-CN" dirty="0" smtClean="0">
                <a:latin typeface="Cambria" pitchFamily="18" charset="0"/>
              </a:rPr>
              <a:t>A </a:t>
            </a:r>
            <a:r>
              <a:rPr lang="en-US" altLang="zh-CN" dirty="0">
                <a:latin typeface="Cambria" pitchFamily="18" charset="0"/>
              </a:rPr>
              <a:t>network with a large enough single hidden layer of sigmoid units can approximate any decision </a:t>
            </a:r>
            <a:r>
              <a:rPr lang="en-US" altLang="zh-CN" dirty="0" smtClean="0">
                <a:latin typeface="Cambria" pitchFamily="18" charset="0"/>
              </a:rPr>
              <a:t>boundary</a:t>
            </a:r>
            <a:r>
              <a:rPr lang="en-US" altLang="zh-CN" dirty="0">
                <a:latin typeface="Cambria" pitchFamily="18" charset="0"/>
              </a:rPr>
              <a:t>.</a:t>
            </a:r>
            <a:endParaRPr lang="zh-CN" altLang="en-US" dirty="0">
              <a:latin typeface="Cambria" pitchFamily="18" charset="0"/>
            </a:endParaRPr>
          </a:p>
        </p:txBody>
      </p:sp>
      <p:sp>
        <p:nvSpPr>
          <p:cNvPr id="6" name="圆角矩形 5"/>
          <p:cNvSpPr/>
          <p:nvPr/>
        </p:nvSpPr>
        <p:spPr bwMode="auto">
          <a:xfrm>
            <a:off x="1752674" y="4038584"/>
            <a:ext cx="2209742" cy="68578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r>
              <a:rPr lang="en-US" altLang="zh-CN" dirty="0" smtClean="0">
                <a:latin typeface="Cambria" pitchFamily="18" charset="0"/>
              </a:rPr>
              <a:t>Training </a:t>
            </a:r>
            <a:r>
              <a:rPr lang="en-US" altLang="zh-CN" dirty="0">
                <a:latin typeface="Cambria" pitchFamily="18" charset="0"/>
              </a:rPr>
              <a:t>a state-of-the-art deep model</a:t>
            </a:r>
            <a:endParaRPr lang="zh-CN" altLang="en-US" dirty="0">
              <a:latin typeface="Cambria" pitchFamily="18" charset="0"/>
            </a:endParaRPr>
          </a:p>
        </p:txBody>
      </p:sp>
      <p:sp>
        <p:nvSpPr>
          <p:cNvPr id="12" name="圆角矩形 11"/>
          <p:cNvSpPr/>
          <p:nvPr/>
        </p:nvSpPr>
        <p:spPr bwMode="auto">
          <a:xfrm>
            <a:off x="4952990" y="4038584"/>
            <a:ext cx="2209742" cy="685782"/>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r>
              <a:rPr lang="en-US" altLang="zh-CN" dirty="0" smtClean="0">
                <a:latin typeface="Cambria" pitchFamily="18" charset="0"/>
              </a:rPr>
              <a:t>Training a shallow model to mimic it </a:t>
            </a:r>
            <a:endParaRPr lang="zh-CN" altLang="en-US" dirty="0">
              <a:latin typeface="Cambria" pitchFamily="18" charset="0"/>
            </a:endParaRPr>
          </a:p>
        </p:txBody>
      </p:sp>
      <p:cxnSp>
        <p:nvCxnSpPr>
          <p:cNvPr id="13" name="直接箭头连接符 12"/>
          <p:cNvCxnSpPr>
            <a:stCxn id="6" idx="3"/>
            <a:endCxn id="12" idx="1"/>
          </p:cNvCxnSpPr>
          <p:nvPr/>
        </p:nvCxnSpPr>
        <p:spPr bwMode="auto">
          <a:xfrm>
            <a:off x="3962416" y="4381475"/>
            <a:ext cx="990574" cy="0"/>
          </a:xfrm>
          <a:prstGeom prst="straightConnector1">
            <a:avLst/>
          </a:prstGeom>
          <a:ln>
            <a:headEnd type="none" w="med" len="me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515241"/>
      </p:ext>
    </p:extLst>
  </p:cSld>
  <p:clrMapOvr>
    <a:masterClrMapping/>
  </p:clrMapOvr>
  <p:transition advTm="23072"/>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11</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6" name="矩形 5"/>
          <p:cNvSpPr/>
          <p:nvPr/>
        </p:nvSpPr>
        <p:spPr>
          <a:xfrm>
            <a:off x="1066892" y="2057436"/>
            <a:ext cx="5134226" cy="507831"/>
          </a:xfrm>
          <a:prstGeom prst="rect">
            <a:avLst/>
          </a:prstGeom>
        </p:spPr>
        <p:txBody>
          <a:bodyPr wrap="none">
            <a:spAutoFit/>
          </a:bodyPr>
          <a:lstStyle/>
          <a:p>
            <a:pPr marL="285750" indent="-285750">
              <a:lnSpc>
                <a:spcPct val="150000"/>
              </a:lnSpc>
              <a:buFont typeface="Wingdings" pitchFamily="2" charset="2"/>
              <a:buChar char="Ø"/>
            </a:pPr>
            <a:r>
              <a:rPr lang="en-US" altLang="zh-CN" dirty="0" smtClean="0">
                <a:latin typeface="Cambria" pitchFamily="18" charset="0"/>
              </a:rPr>
              <a:t>1.2.2 Compressing  </a:t>
            </a:r>
            <a:r>
              <a:rPr lang="en-US" altLang="zh-CN" dirty="0">
                <a:latin typeface="Cambria" pitchFamily="18" charset="0"/>
              </a:rPr>
              <a:t>pre-trained  deep  networks</a:t>
            </a:r>
          </a:p>
        </p:txBody>
      </p:sp>
      <p:sp>
        <p:nvSpPr>
          <p:cNvPr id="2" name="TextBox 1"/>
          <p:cNvSpPr txBox="1"/>
          <p:nvPr/>
        </p:nvSpPr>
        <p:spPr>
          <a:xfrm>
            <a:off x="1676476" y="2819416"/>
            <a:ext cx="6400632" cy="369332"/>
          </a:xfrm>
          <a:prstGeom prst="rect">
            <a:avLst/>
          </a:prstGeom>
          <a:noFill/>
        </p:spPr>
        <p:txBody>
          <a:bodyPr wrap="square" rtlCol="0">
            <a:spAutoFit/>
          </a:bodyPr>
          <a:lstStyle/>
          <a:p>
            <a:r>
              <a:rPr lang="en-US" altLang="zh-CN" dirty="0">
                <a:latin typeface="Cambria" pitchFamily="18" charset="0"/>
              </a:rPr>
              <a:t>It can reduces the size of the network at inference </a:t>
            </a:r>
            <a:r>
              <a:rPr lang="en-US" altLang="zh-CN" dirty="0" smtClean="0">
                <a:latin typeface="Cambria" pitchFamily="18" charset="0"/>
              </a:rPr>
              <a:t>time</a:t>
            </a:r>
            <a:r>
              <a:rPr lang="en-US" altLang="zh-CN" dirty="0">
                <a:latin typeface="Cambria" pitchFamily="18" charset="0"/>
              </a:rPr>
              <a:t>.</a:t>
            </a:r>
            <a:endParaRPr lang="zh-CN" altLang="en-US" dirty="0">
              <a:latin typeface="Cambria" pitchFamily="18" charset="0"/>
            </a:endParaRPr>
          </a:p>
        </p:txBody>
      </p:sp>
      <p:sp>
        <p:nvSpPr>
          <p:cNvPr id="4" name="TextBox 3"/>
          <p:cNvSpPr txBox="1"/>
          <p:nvPr/>
        </p:nvSpPr>
        <p:spPr>
          <a:xfrm>
            <a:off x="1676476" y="3505198"/>
            <a:ext cx="6934018" cy="2308324"/>
          </a:xfrm>
          <a:prstGeom prst="rect">
            <a:avLst/>
          </a:prstGeom>
          <a:noFill/>
        </p:spPr>
        <p:txBody>
          <a:bodyPr wrap="square" rtlCol="0">
            <a:spAutoFit/>
          </a:bodyPr>
          <a:lstStyle/>
          <a:p>
            <a:pPr marL="285750" indent="-285750">
              <a:lnSpc>
                <a:spcPct val="200000"/>
              </a:lnSpc>
              <a:buFont typeface="Arial" pitchFamily="34" charset="0"/>
              <a:buChar char="•"/>
            </a:pPr>
            <a:r>
              <a:rPr lang="en-US" altLang="zh-CN" dirty="0">
                <a:latin typeface="Cambria" pitchFamily="18" charset="0"/>
              </a:rPr>
              <a:t>Hessian of the loss function. (an order of magnitude)</a:t>
            </a:r>
          </a:p>
          <a:p>
            <a:pPr marL="285750" indent="-285750">
              <a:lnSpc>
                <a:spcPct val="200000"/>
              </a:lnSpc>
              <a:buFont typeface="Arial" pitchFamily="34" charset="0"/>
              <a:buChar char="•"/>
            </a:pPr>
            <a:r>
              <a:rPr lang="en-US" altLang="zh-CN" dirty="0">
                <a:latin typeface="Cambria" pitchFamily="18" charset="0"/>
              </a:rPr>
              <a:t>Reduce the number of activations</a:t>
            </a:r>
          </a:p>
          <a:p>
            <a:pPr marL="285750" indent="-285750">
              <a:lnSpc>
                <a:spcPct val="200000"/>
              </a:lnSpc>
              <a:buFont typeface="Arial" pitchFamily="34" charset="0"/>
              <a:buChar char="•"/>
            </a:pPr>
            <a:r>
              <a:rPr lang="en-US" altLang="zh-CN" dirty="0">
                <a:latin typeface="Cambria" pitchFamily="18" charset="0"/>
              </a:rPr>
              <a:t>Deep compression</a:t>
            </a:r>
          </a:p>
          <a:p>
            <a:pPr marL="285750" indent="-285750">
              <a:lnSpc>
                <a:spcPct val="200000"/>
              </a:lnSpc>
              <a:buFont typeface="Arial" pitchFamily="34" charset="0"/>
              <a:buChar char="•"/>
            </a:pPr>
            <a:r>
              <a:rPr lang="en-US" altLang="zh-CN" dirty="0">
                <a:latin typeface="Cambria" pitchFamily="18" charset="0"/>
              </a:rPr>
              <a:t>HashedNets</a:t>
            </a:r>
            <a:endParaRPr lang="zh-CN" altLang="en-US" dirty="0">
              <a:latin typeface="Cambria" pitchFamily="18" charset="0"/>
            </a:endParaRPr>
          </a:p>
        </p:txBody>
      </p:sp>
    </p:spTree>
    <p:extLst>
      <p:ext uri="{BB962C8B-B14F-4D97-AF65-F5344CB8AC3E}">
        <p14:creationId xmlns:p14="http://schemas.microsoft.com/office/powerpoint/2010/main" val="3117813305"/>
      </p:ext>
    </p:extLst>
  </p:cSld>
  <p:clrMapOvr>
    <a:masterClrMapping/>
  </p:clrMapOvr>
  <p:transition advTm="23072"/>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12</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6" name="矩形 5"/>
          <p:cNvSpPr/>
          <p:nvPr/>
        </p:nvSpPr>
        <p:spPr>
          <a:xfrm>
            <a:off x="1066892" y="2057436"/>
            <a:ext cx="3612527" cy="507831"/>
          </a:xfrm>
          <a:prstGeom prst="rect">
            <a:avLst/>
          </a:prstGeom>
        </p:spPr>
        <p:txBody>
          <a:bodyPr wrap="none">
            <a:spAutoFit/>
          </a:bodyPr>
          <a:lstStyle/>
          <a:p>
            <a:pPr marL="285750" indent="-285750">
              <a:lnSpc>
                <a:spcPct val="150000"/>
              </a:lnSpc>
              <a:buFont typeface="Wingdings" pitchFamily="2" charset="2"/>
              <a:buChar char="Ø"/>
            </a:pPr>
            <a:r>
              <a:rPr lang="en-US" altLang="zh-CN" dirty="0" smtClean="0">
                <a:latin typeface="Cambria" pitchFamily="18" charset="0"/>
              </a:rPr>
              <a:t>1.2.3 Designing  </a:t>
            </a:r>
            <a:r>
              <a:rPr lang="en-US" altLang="zh-CN" dirty="0">
                <a:latin typeface="Cambria" pitchFamily="18" charset="0"/>
              </a:rPr>
              <a:t>compact  layers</a:t>
            </a:r>
          </a:p>
        </p:txBody>
      </p:sp>
      <p:sp>
        <p:nvSpPr>
          <p:cNvPr id="2" name="矩形 1"/>
          <p:cNvSpPr/>
          <p:nvPr/>
        </p:nvSpPr>
        <p:spPr>
          <a:xfrm>
            <a:off x="1832556" y="2998383"/>
            <a:ext cx="7315008" cy="1702967"/>
          </a:xfrm>
          <a:prstGeom prst="rect">
            <a:avLst/>
          </a:prstGeom>
        </p:spPr>
        <p:txBody>
          <a:bodyPr wrap="square">
            <a:spAutoFit/>
          </a:bodyPr>
          <a:lstStyle/>
          <a:p>
            <a:pPr marL="285750" indent="-285750">
              <a:lnSpc>
                <a:spcPct val="150000"/>
              </a:lnSpc>
              <a:buFont typeface="Arial" pitchFamily="34" charset="0"/>
              <a:buChar char="•"/>
            </a:pPr>
            <a:r>
              <a:rPr lang="en-US" altLang="zh-CN" dirty="0">
                <a:latin typeface="Cambria" pitchFamily="18" charset="0"/>
              </a:rPr>
              <a:t>Decomposing </a:t>
            </a:r>
            <a:r>
              <a:rPr lang="en-US" altLang="zh-CN" dirty="0" smtClean="0">
                <a:latin typeface="Cambria" pitchFamily="18" charset="0"/>
              </a:rPr>
              <a:t>3 x 3 convolutions with </a:t>
            </a:r>
            <a:r>
              <a:rPr lang="en-US" altLang="zh-CN" dirty="0">
                <a:latin typeface="Cambria" pitchFamily="18" charset="0"/>
              </a:rPr>
              <a:t>two </a:t>
            </a:r>
            <a:r>
              <a:rPr lang="en-US" altLang="zh-CN" dirty="0" smtClean="0">
                <a:latin typeface="Cambria" pitchFamily="18" charset="0"/>
              </a:rPr>
              <a:t>1 x 1.</a:t>
            </a:r>
          </a:p>
          <a:p>
            <a:pPr marL="285750" indent="-285750">
              <a:lnSpc>
                <a:spcPct val="150000"/>
              </a:lnSpc>
              <a:buFont typeface="Arial" pitchFamily="34" charset="0"/>
              <a:buChar char="•"/>
            </a:pPr>
            <a:r>
              <a:rPr lang="en-US" altLang="zh-CN" dirty="0">
                <a:latin typeface="Cambria" pitchFamily="18" charset="0"/>
              </a:rPr>
              <a:t>Replacing </a:t>
            </a:r>
            <a:r>
              <a:rPr lang="en-US" altLang="zh-CN" dirty="0" smtClean="0">
                <a:latin typeface="Cambria" pitchFamily="18" charset="0"/>
              </a:rPr>
              <a:t>3 x 3 </a:t>
            </a:r>
            <a:r>
              <a:rPr lang="en-US" altLang="zh-CN" dirty="0">
                <a:latin typeface="Cambria" pitchFamily="18" charset="0"/>
              </a:rPr>
              <a:t>convolutions with </a:t>
            </a:r>
            <a:r>
              <a:rPr lang="en-US" altLang="zh-CN" dirty="0" smtClean="0">
                <a:latin typeface="Cambria" pitchFamily="18" charset="0"/>
              </a:rPr>
              <a:t>1 x 1 convolutions(~50x)</a:t>
            </a:r>
            <a:endParaRPr lang="en-US" altLang="zh-CN" dirty="0">
              <a:latin typeface="Cambria" pitchFamily="18" charset="0"/>
            </a:endParaRPr>
          </a:p>
          <a:p>
            <a:pPr marL="285750" indent="-285750">
              <a:lnSpc>
                <a:spcPct val="150000"/>
              </a:lnSpc>
              <a:buFont typeface="Arial" pitchFamily="34" charset="0"/>
              <a:buChar char="•"/>
            </a:pPr>
            <a:r>
              <a:rPr lang="en-US" altLang="zh-CN" dirty="0" smtClean="0">
                <a:latin typeface="Cambria" pitchFamily="18" charset="0"/>
              </a:rPr>
              <a:t>This article </a:t>
            </a:r>
            <a:r>
              <a:rPr lang="en-US" altLang="zh-CN" dirty="0">
                <a:latin typeface="Cambria" pitchFamily="18" charset="0"/>
              </a:rPr>
              <a:t>use the full network (not the compact version) but with </a:t>
            </a:r>
            <a:r>
              <a:rPr lang="en-US" altLang="zh-CN" dirty="0" smtClean="0">
                <a:latin typeface="Cambria" pitchFamily="18" charset="0"/>
              </a:rPr>
              <a:t>binary parameters</a:t>
            </a:r>
            <a:endParaRPr lang="zh-CN" altLang="en-US" dirty="0">
              <a:latin typeface="Cambria" pitchFamily="18" charset="0"/>
            </a:endParaRPr>
          </a:p>
        </p:txBody>
      </p:sp>
    </p:spTree>
    <p:extLst>
      <p:ext uri="{BB962C8B-B14F-4D97-AF65-F5344CB8AC3E}">
        <p14:creationId xmlns:p14="http://schemas.microsoft.com/office/powerpoint/2010/main" val="3117813305"/>
      </p:ext>
    </p:extLst>
  </p:cSld>
  <p:clrMapOvr>
    <a:masterClrMapping/>
  </p:clrMapOvr>
  <p:transition advTm="23072"/>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13</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6" name="矩形 5"/>
          <p:cNvSpPr/>
          <p:nvPr/>
        </p:nvSpPr>
        <p:spPr>
          <a:xfrm>
            <a:off x="1066892" y="2057436"/>
            <a:ext cx="3314112" cy="507831"/>
          </a:xfrm>
          <a:prstGeom prst="rect">
            <a:avLst/>
          </a:prstGeom>
        </p:spPr>
        <p:txBody>
          <a:bodyPr wrap="none">
            <a:spAutoFit/>
          </a:bodyPr>
          <a:lstStyle/>
          <a:p>
            <a:pPr marL="285750" indent="-285750">
              <a:lnSpc>
                <a:spcPct val="150000"/>
              </a:lnSpc>
              <a:buFont typeface="Wingdings" pitchFamily="2" charset="2"/>
              <a:buChar char="Ø"/>
            </a:pPr>
            <a:r>
              <a:rPr lang="en-US" altLang="zh-CN" dirty="0" smtClean="0">
                <a:latin typeface="Cambria" pitchFamily="18" charset="0"/>
              </a:rPr>
              <a:t>1.2.4 Quantizing  </a:t>
            </a:r>
            <a:r>
              <a:rPr lang="en-US" altLang="zh-CN" dirty="0">
                <a:latin typeface="Cambria" pitchFamily="18" charset="0"/>
              </a:rPr>
              <a:t>parameters</a:t>
            </a:r>
          </a:p>
        </p:txBody>
      </p:sp>
      <p:sp>
        <p:nvSpPr>
          <p:cNvPr id="2" name="矩形 1"/>
          <p:cNvSpPr/>
          <p:nvPr/>
        </p:nvSpPr>
        <p:spPr>
          <a:xfrm>
            <a:off x="1741261" y="2819416"/>
            <a:ext cx="6412139" cy="3462486"/>
          </a:xfrm>
          <a:prstGeom prst="rect">
            <a:avLst/>
          </a:prstGeom>
        </p:spPr>
        <p:txBody>
          <a:bodyPr wrap="square">
            <a:spAutoFit/>
          </a:bodyPr>
          <a:lstStyle/>
          <a:p>
            <a:pPr marL="285750" indent="-285750" algn="just">
              <a:lnSpc>
                <a:spcPct val="150000"/>
              </a:lnSpc>
              <a:spcBef>
                <a:spcPts val="600"/>
              </a:spcBef>
              <a:spcAft>
                <a:spcPts val="600"/>
              </a:spcAft>
              <a:buFont typeface="Arial" pitchFamily="34" charset="0"/>
              <a:buChar char="•"/>
            </a:pPr>
            <a:r>
              <a:rPr lang="en-US" altLang="zh-CN" dirty="0" smtClean="0">
                <a:latin typeface="Cambria" pitchFamily="18" charset="0"/>
              </a:rPr>
              <a:t>Vector </a:t>
            </a:r>
            <a:r>
              <a:rPr lang="en-US" altLang="zh-CN" dirty="0">
                <a:latin typeface="Cambria" pitchFamily="18" charset="0"/>
              </a:rPr>
              <a:t>quantization </a:t>
            </a:r>
            <a:r>
              <a:rPr lang="en-US" altLang="zh-CN" dirty="0" smtClean="0">
                <a:latin typeface="Cambria" pitchFamily="18" charset="0"/>
              </a:rPr>
              <a:t>techniques, decreases </a:t>
            </a:r>
            <a:r>
              <a:rPr lang="en-US" altLang="zh-CN" dirty="0">
                <a:latin typeface="Cambria" pitchFamily="18" charset="0"/>
              </a:rPr>
              <a:t>the top-1 accuracy on </a:t>
            </a:r>
            <a:r>
              <a:rPr lang="en-US" altLang="zh-CN" dirty="0" smtClean="0">
                <a:latin typeface="Cambria" pitchFamily="18" charset="0"/>
              </a:rPr>
              <a:t>ILSVRC2012 by </a:t>
            </a:r>
            <a:r>
              <a:rPr lang="en-US" altLang="zh-CN" dirty="0">
                <a:latin typeface="Cambria" pitchFamily="18" charset="0"/>
              </a:rPr>
              <a:t>less than %10</a:t>
            </a:r>
            <a:r>
              <a:rPr lang="en-US" altLang="zh-CN" dirty="0" smtClean="0">
                <a:latin typeface="Cambria" pitchFamily="18" charset="0"/>
              </a:rPr>
              <a:t>.</a:t>
            </a:r>
          </a:p>
          <a:p>
            <a:pPr marL="285750" indent="-285750" algn="just">
              <a:lnSpc>
                <a:spcPct val="150000"/>
              </a:lnSpc>
              <a:spcBef>
                <a:spcPts val="600"/>
              </a:spcBef>
              <a:spcAft>
                <a:spcPts val="600"/>
              </a:spcAft>
              <a:buFont typeface="Arial" pitchFamily="34" charset="0"/>
              <a:buChar char="•"/>
            </a:pPr>
            <a:r>
              <a:rPr lang="en-US" altLang="zh-CN" dirty="0" smtClean="0">
                <a:latin typeface="Cambria" pitchFamily="18" charset="0"/>
              </a:rPr>
              <a:t>A </a:t>
            </a:r>
            <a:r>
              <a:rPr lang="en-US" altLang="zh-CN" dirty="0">
                <a:latin typeface="Cambria" pitchFamily="18" charset="0"/>
              </a:rPr>
              <a:t>provably polynomial time algorithm for training </a:t>
            </a:r>
            <a:r>
              <a:rPr lang="en-US" altLang="zh-CN" dirty="0" smtClean="0">
                <a:latin typeface="Cambria" pitchFamily="18" charset="0"/>
              </a:rPr>
              <a:t>a sparse </a:t>
            </a:r>
            <a:r>
              <a:rPr lang="en-US" altLang="zh-CN" dirty="0">
                <a:latin typeface="Cambria" pitchFamily="18" charset="0"/>
              </a:rPr>
              <a:t>networks with +1/0/-1 weights</a:t>
            </a:r>
            <a:r>
              <a:rPr lang="en-US" altLang="zh-CN" dirty="0" smtClean="0">
                <a:latin typeface="Cambria" pitchFamily="18" charset="0"/>
              </a:rPr>
              <a:t>.</a:t>
            </a:r>
          </a:p>
          <a:p>
            <a:pPr marL="285750" indent="-285750" algn="just">
              <a:lnSpc>
                <a:spcPct val="150000"/>
              </a:lnSpc>
              <a:spcBef>
                <a:spcPts val="600"/>
              </a:spcBef>
              <a:spcAft>
                <a:spcPts val="600"/>
              </a:spcAft>
              <a:buFont typeface="Arial" pitchFamily="34" charset="0"/>
              <a:buChar char="•"/>
            </a:pPr>
            <a:r>
              <a:rPr lang="en-US" altLang="zh-CN" dirty="0" smtClean="0">
                <a:latin typeface="Cambria" pitchFamily="18" charset="0"/>
              </a:rPr>
              <a:t>Convert </a:t>
            </a:r>
            <a:r>
              <a:rPr lang="en-US" altLang="zh-CN" dirty="0">
                <a:latin typeface="Cambria" pitchFamily="18" charset="0"/>
              </a:rPr>
              <a:t>some of the remaining multiplications </a:t>
            </a:r>
            <a:r>
              <a:rPr lang="en-US" altLang="zh-CN" dirty="0" smtClean="0">
                <a:latin typeface="Cambria" pitchFamily="18" charset="0"/>
              </a:rPr>
              <a:t>into binary shifts.</a:t>
            </a:r>
          </a:p>
          <a:p>
            <a:pPr marL="285750" indent="-285750" algn="just">
              <a:lnSpc>
                <a:spcPct val="150000"/>
              </a:lnSpc>
              <a:spcBef>
                <a:spcPts val="600"/>
              </a:spcBef>
              <a:spcAft>
                <a:spcPts val="600"/>
              </a:spcAft>
              <a:buFont typeface="Arial" pitchFamily="34" charset="0"/>
              <a:buChar char="•"/>
            </a:pPr>
            <a:r>
              <a:rPr lang="en-US" altLang="zh-CN" dirty="0" smtClean="0">
                <a:latin typeface="Cambria" pitchFamily="18" charset="0"/>
              </a:rPr>
              <a:t>In this article , only 1 and -1.</a:t>
            </a:r>
            <a:endParaRPr lang="zh-CN" altLang="en-US" dirty="0">
              <a:latin typeface="Cambria" pitchFamily="18" charset="0"/>
            </a:endParaRPr>
          </a:p>
        </p:txBody>
      </p:sp>
    </p:spTree>
    <p:extLst>
      <p:ext uri="{BB962C8B-B14F-4D97-AF65-F5344CB8AC3E}">
        <p14:creationId xmlns:p14="http://schemas.microsoft.com/office/powerpoint/2010/main" val="2184180873"/>
      </p:ext>
    </p:extLst>
  </p:cSld>
  <p:clrMapOvr>
    <a:masterClrMapping/>
  </p:clrMapOvr>
  <p:transition advTm="23072"/>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14</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6" name="矩形 5"/>
          <p:cNvSpPr/>
          <p:nvPr/>
        </p:nvSpPr>
        <p:spPr>
          <a:xfrm>
            <a:off x="1066892" y="2057436"/>
            <a:ext cx="2690865" cy="456472"/>
          </a:xfrm>
          <a:prstGeom prst="rect">
            <a:avLst/>
          </a:prstGeom>
        </p:spPr>
        <p:txBody>
          <a:bodyPr wrap="none">
            <a:spAutoFit/>
          </a:bodyPr>
          <a:lstStyle/>
          <a:p>
            <a:pPr marL="285750" indent="-285750">
              <a:lnSpc>
                <a:spcPct val="150000"/>
              </a:lnSpc>
              <a:buFont typeface="Wingdings" pitchFamily="2" charset="2"/>
              <a:buChar char="Ø"/>
            </a:pPr>
            <a:r>
              <a:rPr lang="en-US" altLang="zh-CN" dirty="0">
                <a:latin typeface="Cambria" pitchFamily="18" charset="0"/>
              </a:rPr>
              <a:t>Network  binarization </a:t>
            </a:r>
          </a:p>
        </p:txBody>
      </p:sp>
    </p:spTree>
    <p:extLst>
      <p:ext uri="{BB962C8B-B14F-4D97-AF65-F5344CB8AC3E}">
        <p14:creationId xmlns:p14="http://schemas.microsoft.com/office/powerpoint/2010/main" val="2184180873"/>
      </p:ext>
    </p:extLst>
  </p:cSld>
  <p:clrMapOvr>
    <a:masterClrMapping/>
  </p:clrMapOvr>
  <p:transition advTm="23072"/>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0B910C4F-B720-46E9-96D0-AD5767E121A0}" type="slidenum">
              <a:rPr lang="zh-CN" altLang="en-US"/>
              <a:pPr algn="r"/>
              <a:t>15</a:t>
            </a:fld>
            <a:endParaRPr lang="zh-CN" alt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4475"/>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人脸识别的优势</a:t>
            </a:r>
          </a:p>
        </p:txBody>
      </p:sp>
      <p:sp>
        <p:nvSpPr>
          <p:cNvPr id="16388" name="文本框 5"/>
          <p:cNvSpPr txBox="1">
            <a:spLocks noChangeArrowheads="1"/>
          </p:cNvSpPr>
          <p:nvPr/>
        </p:nvSpPr>
        <p:spPr bwMode="auto">
          <a:xfrm>
            <a:off x="157163" y="1433513"/>
            <a:ext cx="868362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30000"/>
              </a:lnSpc>
            </a:pPr>
            <a:r>
              <a:rPr lang="en-US" altLang="zh-CN"/>
              <a:t>        </a:t>
            </a:r>
            <a:r>
              <a:rPr lang="zh-CN" altLang="en-US"/>
              <a:t>人脸识别作为一种新兴的生物特征识别技术，与虹膜识别、指纹扫描、掌形扫描等技术相比，人脸识别技术在应用方面具有独到的</a:t>
            </a:r>
            <a:r>
              <a:rPr lang="zh-CN" altLang="en-US" b="1">
                <a:solidFill>
                  <a:srgbClr val="FF0000"/>
                </a:solidFill>
              </a:rPr>
              <a:t>优势</a:t>
            </a:r>
            <a:r>
              <a:rPr lang="zh-CN" altLang="en-US"/>
              <a:t>：</a:t>
            </a:r>
          </a:p>
          <a:p>
            <a:pPr>
              <a:lnSpc>
                <a:spcPct val="130000"/>
              </a:lnSpc>
            </a:pPr>
            <a:endParaRPr lang="zh-CN" altLang="en-US" sz="1000"/>
          </a:p>
          <a:p>
            <a:pPr>
              <a:lnSpc>
                <a:spcPct val="130000"/>
              </a:lnSpc>
            </a:pPr>
            <a:r>
              <a:rPr lang="zh-CN" altLang="en-US"/>
              <a:t>   1.人脸识别使用方便，用户接受度高。</a:t>
            </a:r>
          </a:p>
          <a:p>
            <a:pPr>
              <a:lnSpc>
                <a:spcPct val="130000"/>
              </a:lnSpc>
            </a:pPr>
            <a:r>
              <a:rPr lang="zh-CN" altLang="en-US"/>
              <a:t>   2.直观性突出，依据是人的面部图像。</a:t>
            </a:r>
          </a:p>
          <a:p>
            <a:pPr>
              <a:lnSpc>
                <a:spcPct val="130000"/>
              </a:lnSpc>
            </a:pPr>
            <a:r>
              <a:rPr lang="zh-CN" altLang="en-US"/>
              <a:t>   3.识别精确度高，速度快。</a:t>
            </a:r>
          </a:p>
          <a:p>
            <a:pPr>
              <a:lnSpc>
                <a:spcPct val="130000"/>
              </a:lnSpc>
            </a:pPr>
            <a:r>
              <a:rPr lang="zh-CN" altLang="en-US"/>
              <a:t>   4.不易仿冒。</a:t>
            </a:r>
          </a:p>
          <a:p>
            <a:pPr>
              <a:lnSpc>
                <a:spcPct val="130000"/>
              </a:lnSpc>
            </a:pPr>
            <a:r>
              <a:rPr lang="zh-CN" altLang="en-US"/>
              <a:t>   5.使用通用性设备。</a:t>
            </a:r>
          </a:p>
          <a:p>
            <a:pPr>
              <a:lnSpc>
                <a:spcPct val="130000"/>
              </a:lnSpc>
            </a:pPr>
            <a:r>
              <a:rPr lang="zh-CN" altLang="en-US"/>
              <a:t>   6.基础资料易于获得。</a:t>
            </a:r>
          </a:p>
          <a:p>
            <a:pPr>
              <a:lnSpc>
                <a:spcPct val="130000"/>
              </a:lnSpc>
            </a:pPr>
            <a:r>
              <a:rPr lang="zh-CN" altLang="en-US"/>
              <a:t>   7.成本较低，易于推广使用。</a:t>
            </a:r>
          </a:p>
        </p:txBody>
      </p:sp>
      <p:sp>
        <p:nvSpPr>
          <p:cNvPr id="5" name="文本框 4"/>
          <p:cNvSpPr txBox="1">
            <a:spLocks noChangeArrowheads="1"/>
          </p:cNvSpPr>
          <p:nvPr/>
        </p:nvSpPr>
        <p:spPr bwMode="auto">
          <a:xfrm>
            <a:off x="303213" y="5138738"/>
            <a:ext cx="80438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a:t>       </a:t>
            </a:r>
            <a:r>
              <a:rPr lang="zh-CN" altLang="en-US"/>
              <a:t>人脸识别技术是一种高精度、易于使用、稳定性高、难仿冒、性价比高的生物特征识别技术，具有极其广阔的市场应用前景。</a:t>
            </a:r>
          </a:p>
        </p:txBody>
      </p:sp>
    </p:spTree>
    <p:custDataLst>
      <p:tags r:id="rId1"/>
    </p:custDataLst>
  </p:cSld>
  <p:clrMapOvr>
    <a:masterClrMapping/>
  </p:clrMapOvr>
  <p:transition advTm="2663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507B8575-ABC6-4269-9120-28159A4EA9B9}" type="slidenum">
              <a:rPr lang="zh-CN" altLang="en-US"/>
              <a:pPr algn="r"/>
              <a:t>16</a:t>
            </a:fld>
            <a:endParaRPr lang="zh-CN" altLang="en-US"/>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人脸识别</a:t>
            </a:r>
          </a:p>
        </p:txBody>
      </p:sp>
      <p:sp>
        <p:nvSpPr>
          <p:cNvPr id="5" name="文本框 4"/>
          <p:cNvSpPr txBox="1"/>
          <p:nvPr/>
        </p:nvSpPr>
        <p:spPr>
          <a:xfrm>
            <a:off x="487680" y="1393190"/>
            <a:ext cx="8377555" cy="1310640"/>
          </a:xfrm>
          <a:prstGeom prst="rect">
            <a:avLst/>
          </a:prstGeom>
          <a:noFill/>
        </p:spPr>
        <p:txBody>
          <a:bodyPr>
            <a:spAutoFit/>
          </a:bodyPr>
          <a:lstStyle/>
          <a:p>
            <a:r>
              <a:rPr lang="zh-CN" altLang="en-US" sz="2400" noProof="1">
                <a:ln/>
                <a:solidFill>
                  <a:schemeClr val="accent1"/>
                </a:solidFill>
                <a:effectLst>
                  <a:outerShdw blurRad="38100" dist="25400" dir="5400000" algn="ctr" rotWithShape="0">
                    <a:srgbClr val="6E747A">
                      <a:alpha val="43000"/>
                    </a:srgbClr>
                  </a:outerShdw>
                </a:effectLst>
                <a:cs typeface="+mn-ea"/>
              </a:rPr>
              <a:t>如何来用人脸识别？</a:t>
            </a:r>
            <a:endParaRPr lang="zh-CN" altLang="en-US" sz="2400" noProof="1">
              <a:ln/>
              <a:solidFill>
                <a:schemeClr val="accent1"/>
              </a:solidFill>
              <a:effectLst>
                <a:outerShdw blurRad="38100" dist="25400" dir="5400000" algn="ctr" rotWithShape="0">
                  <a:srgbClr val="6E747A">
                    <a:alpha val="43000"/>
                  </a:srgbClr>
                </a:outerShdw>
              </a:effectLst>
            </a:endParaRPr>
          </a:p>
          <a:p>
            <a:endParaRPr lang="zh-CN" altLang="en-US" noProof="1"/>
          </a:p>
          <a:p>
            <a:r>
              <a:rPr lang="zh-CN" altLang="en-US" noProof="1">
                <a:cs typeface="+mn-ea"/>
              </a:rPr>
              <a:t>首先人脸识别大致可分为两种：</a:t>
            </a:r>
            <a:r>
              <a:rPr lang="zh-CN" altLang="en-US" sz="2000" noProof="1">
                <a:solidFill>
                  <a:srgbClr val="FF0000"/>
                </a:solidFill>
                <a:cs typeface="+mn-ea"/>
              </a:rPr>
              <a:t>“1:1” 和“ 1：N”</a:t>
            </a:r>
            <a:endParaRPr lang="zh-CN" altLang="en-US" sz="2000" noProof="1">
              <a:solidFill>
                <a:srgbClr val="FF0000"/>
              </a:solidFill>
            </a:endParaRPr>
          </a:p>
          <a:p>
            <a:r>
              <a:rPr lang="zh-CN" altLang="en-US" noProof="1">
                <a:cs typeface="+mn-ea"/>
              </a:rPr>
              <a:t>1:1 笼统讲就是一对一的人脸“核对”，而 1：N 则是从众多人脸中找出目标对象</a:t>
            </a:r>
            <a:endParaRPr lang="zh-CN" altLang="en-US" noProof="1"/>
          </a:p>
        </p:txBody>
      </p:sp>
      <p:pic>
        <p:nvPicPr>
          <p:cNvPr id="1741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2822575"/>
            <a:ext cx="65151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393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435" name="Group 4"/>
          <p:cNvGrpSpPr>
            <a:grpSpLocks/>
          </p:cNvGrpSpPr>
          <p:nvPr/>
        </p:nvGrpSpPr>
        <p:grpSpPr bwMode="auto">
          <a:xfrm>
            <a:off x="1905000" y="1524000"/>
            <a:ext cx="5410200" cy="665163"/>
            <a:chOff x="0" y="0"/>
            <a:chExt cx="3408" cy="419"/>
          </a:xfrm>
        </p:grpSpPr>
        <p:grpSp>
          <p:nvGrpSpPr>
            <p:cNvPr id="18436" name="Group 5"/>
            <p:cNvGrpSpPr>
              <a:grpSpLocks/>
            </p:cNvGrpSpPr>
            <p:nvPr/>
          </p:nvGrpSpPr>
          <p:grpSpPr bwMode="auto">
            <a:xfrm>
              <a:off x="0" y="0"/>
              <a:ext cx="480" cy="419"/>
              <a:chOff x="0" y="0"/>
              <a:chExt cx="1549" cy="1351"/>
            </a:xfrm>
          </p:grpSpPr>
          <p:sp>
            <p:nvSpPr>
              <p:cNvPr id="18437"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18438"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4140" name="AutoShape 11"/>
              <p:cNvSpPr>
                <a:spLocks noChangeArrowheads="1"/>
              </p:cNvSpPr>
              <p:nvPr/>
            </p:nvSpPr>
            <p:spPr bwMode="auto">
              <a:xfrm>
                <a:off x="90" y="81"/>
                <a:ext cx="1349" cy="1167"/>
              </a:xfrm>
              <a:prstGeom prst="hexagon">
                <a:avLst>
                  <a:gd name="adj" fmla="val 28896"/>
                  <a:gd name="vf" fmla="val 115470"/>
                </a:avLst>
              </a:prstGeom>
              <a:solidFill>
                <a:srgbClr val="92D050"/>
              </a:solidFill>
              <a:ln w="9525">
                <a:solidFill>
                  <a:schemeClr val="bg1"/>
                </a:solidFill>
                <a:miter lim="800000"/>
              </a:ln>
            </p:spPr>
            <p:txBody>
              <a:bodyPr wrap="none" anchor="ctr"/>
              <a:lstStyle/>
              <a:p>
                <a:pPr>
                  <a:buFontTx/>
                  <a:buNone/>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endParaRPr>
              </a:p>
            </p:txBody>
          </p:sp>
        </p:grpSp>
        <p:sp>
          <p:nvSpPr>
            <p:cNvPr id="18440" name="Line 16"/>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41" name="Text Box 17"/>
            <p:cNvSpPr txBox="1">
              <a:spLocks noChangeArrowheads="1"/>
            </p:cNvSpPr>
            <p:nvPr/>
          </p:nvSpPr>
          <p:spPr bwMode="auto">
            <a:xfrm>
              <a:off x="864" y="96"/>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研究背景</a:t>
              </a:r>
            </a:p>
          </p:txBody>
        </p:sp>
        <p:sp>
          <p:nvSpPr>
            <p:cNvPr id="18442" name="Text Box 18"/>
            <p:cNvSpPr txBox="1">
              <a:spLocks noChangeArrowheads="1"/>
            </p:cNvSpPr>
            <p:nvPr/>
          </p:nvSpPr>
          <p:spPr bwMode="auto">
            <a:xfrm>
              <a:off x="124" y="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1</a:t>
              </a:r>
            </a:p>
          </p:txBody>
        </p:sp>
      </p:grpSp>
      <p:grpSp>
        <p:nvGrpSpPr>
          <p:cNvPr id="18443" name="Group 20"/>
          <p:cNvGrpSpPr>
            <a:grpSpLocks/>
          </p:cNvGrpSpPr>
          <p:nvPr/>
        </p:nvGrpSpPr>
        <p:grpSpPr bwMode="auto">
          <a:xfrm>
            <a:off x="1943100" y="2644775"/>
            <a:ext cx="5410200" cy="665163"/>
            <a:chOff x="0" y="0"/>
            <a:chExt cx="3408" cy="419"/>
          </a:xfrm>
        </p:grpSpPr>
        <p:grpSp>
          <p:nvGrpSpPr>
            <p:cNvPr id="18444" name="Group 21"/>
            <p:cNvGrpSpPr>
              <a:grpSpLocks/>
            </p:cNvGrpSpPr>
            <p:nvPr/>
          </p:nvGrpSpPr>
          <p:grpSpPr bwMode="auto">
            <a:xfrm>
              <a:off x="0" y="0"/>
              <a:ext cx="480" cy="419"/>
              <a:chOff x="0" y="0"/>
              <a:chExt cx="1549" cy="1351"/>
            </a:xfrm>
          </p:grpSpPr>
          <p:sp>
            <p:nvSpPr>
              <p:cNvPr id="18445"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18446"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18447" name="AutoShape 25"/>
              <p:cNvSpPr>
                <a:spLocks noChangeArrowheads="1"/>
              </p:cNvSpPr>
              <p:nvPr/>
            </p:nvSpPr>
            <p:spPr bwMode="auto">
              <a:xfrm>
                <a:off x="90" y="80"/>
                <a:ext cx="1350" cy="1168"/>
              </a:xfrm>
              <a:prstGeom prst="hexagon">
                <a:avLst>
                  <a:gd name="adj" fmla="val 28896"/>
                  <a:gd name="vf" fmla="val 115470"/>
                </a:avLst>
              </a:prstGeom>
              <a:solidFill>
                <a:srgbClr val="00B0F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18448"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49"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2</a:t>
              </a:r>
            </a:p>
          </p:txBody>
        </p:sp>
      </p:grpSp>
      <p:grpSp>
        <p:nvGrpSpPr>
          <p:cNvPr id="18450" name="Group 28"/>
          <p:cNvGrpSpPr>
            <a:grpSpLocks/>
          </p:cNvGrpSpPr>
          <p:nvPr/>
        </p:nvGrpSpPr>
        <p:grpSpPr bwMode="auto">
          <a:xfrm>
            <a:off x="1911350" y="3813175"/>
            <a:ext cx="5861050" cy="1722438"/>
            <a:chOff x="0" y="0"/>
            <a:chExt cx="3692" cy="1085"/>
          </a:xfrm>
        </p:grpSpPr>
        <p:grpSp>
          <p:nvGrpSpPr>
            <p:cNvPr id="18451" name="Group 29"/>
            <p:cNvGrpSpPr>
              <a:grpSpLocks/>
            </p:cNvGrpSpPr>
            <p:nvPr/>
          </p:nvGrpSpPr>
          <p:grpSpPr bwMode="auto">
            <a:xfrm>
              <a:off x="0" y="0"/>
              <a:ext cx="480" cy="419"/>
              <a:chOff x="0" y="0"/>
              <a:chExt cx="1549" cy="1351"/>
            </a:xfrm>
          </p:grpSpPr>
          <p:sp>
            <p:nvSpPr>
              <p:cNvPr id="18452" name="AutoShape 2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18453" name="AutoShape 2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18454" name="AutoShape 29"/>
              <p:cNvSpPr>
                <a:spLocks noChangeArrowheads="1"/>
              </p:cNvSpPr>
              <p:nvPr/>
            </p:nvSpPr>
            <p:spPr bwMode="auto">
              <a:xfrm>
                <a:off x="90" y="81"/>
                <a:ext cx="1349" cy="1167"/>
              </a:xfrm>
              <a:prstGeom prst="hexagon">
                <a:avLst>
                  <a:gd name="adj" fmla="val 28894"/>
                  <a:gd name="vf" fmla="val 115470"/>
                </a:avLst>
              </a:prstGeom>
              <a:solidFill>
                <a:srgbClr val="C000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18455" name="Line 33"/>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56" name="Text Box 34"/>
            <p:cNvSpPr txBox="1">
              <a:spLocks noChangeArrowheads="1"/>
            </p:cNvSpPr>
            <p:nvPr/>
          </p:nvSpPr>
          <p:spPr bwMode="auto">
            <a:xfrm>
              <a:off x="1004" y="797"/>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技术应用</a:t>
              </a:r>
            </a:p>
          </p:txBody>
        </p:sp>
        <p:sp>
          <p:nvSpPr>
            <p:cNvPr id="18457" name="Text Box 35"/>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3</a:t>
              </a:r>
            </a:p>
          </p:txBody>
        </p:sp>
      </p:grpSp>
      <p:grpSp>
        <p:nvGrpSpPr>
          <p:cNvPr id="18458" name="Group 36"/>
          <p:cNvGrpSpPr>
            <a:grpSpLocks/>
          </p:cNvGrpSpPr>
          <p:nvPr/>
        </p:nvGrpSpPr>
        <p:grpSpPr bwMode="auto">
          <a:xfrm>
            <a:off x="1905000" y="4979988"/>
            <a:ext cx="5410200" cy="666750"/>
            <a:chOff x="0" y="0"/>
            <a:chExt cx="3408" cy="419"/>
          </a:xfrm>
        </p:grpSpPr>
        <p:grpSp>
          <p:nvGrpSpPr>
            <p:cNvPr id="18459" name="Group 37"/>
            <p:cNvGrpSpPr>
              <a:grpSpLocks/>
            </p:cNvGrpSpPr>
            <p:nvPr/>
          </p:nvGrpSpPr>
          <p:grpSpPr bwMode="auto">
            <a:xfrm>
              <a:off x="0" y="0"/>
              <a:ext cx="480" cy="419"/>
              <a:chOff x="0" y="0"/>
              <a:chExt cx="1549" cy="1351"/>
            </a:xfrm>
          </p:grpSpPr>
          <p:sp>
            <p:nvSpPr>
              <p:cNvPr id="18460"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18461"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18462" name="AutoShape 25"/>
              <p:cNvSpPr>
                <a:spLocks noChangeArrowheads="1"/>
              </p:cNvSpPr>
              <p:nvPr/>
            </p:nvSpPr>
            <p:spPr bwMode="auto">
              <a:xfrm>
                <a:off x="90" y="80"/>
                <a:ext cx="1350" cy="1168"/>
              </a:xfrm>
              <a:prstGeom prst="hexagon">
                <a:avLst>
                  <a:gd name="adj" fmla="val 28896"/>
                  <a:gd name="vf" fmla="val 115470"/>
                </a:avLst>
              </a:prstGeom>
              <a:solidFill>
                <a:srgbClr val="F6BB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18463"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8464"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4</a:t>
              </a:r>
            </a:p>
          </p:txBody>
        </p:sp>
      </p:grpSp>
      <p:sp>
        <p:nvSpPr>
          <p:cNvPr id="18465"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3CCF33D7-0A21-4C38-8878-DA8BEF2FF0E1}" type="slidenum">
              <a:rPr lang="en-US" altLang="zh-CN"/>
              <a:pPr>
                <a:buFont typeface="Arial" pitchFamily="34" charset="0"/>
                <a:buNone/>
              </a:pPr>
              <a:t>17</a:t>
            </a:fld>
            <a:endParaRPr lang="en-US" altLang="zh-CN"/>
          </a:p>
        </p:txBody>
      </p:sp>
      <p:sp>
        <p:nvSpPr>
          <p:cNvPr id="18466" name="Text Box 17"/>
          <p:cNvSpPr txBox="1">
            <a:spLocks noChangeArrowheads="1"/>
          </p:cNvSpPr>
          <p:nvPr/>
        </p:nvSpPr>
        <p:spPr bwMode="auto">
          <a:xfrm>
            <a:off x="3200400" y="2684463"/>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3200" b="1">
                <a:solidFill>
                  <a:schemeClr val="tx2"/>
                </a:solidFill>
                <a:latin typeface="Times New Roman" pitchFamily="18" charset="0"/>
              </a:rPr>
              <a:t>识别过程</a:t>
            </a:r>
          </a:p>
        </p:txBody>
      </p:sp>
      <p:sp>
        <p:nvSpPr>
          <p:cNvPr id="18467" name="Text Box 34"/>
          <p:cNvSpPr txBox="1">
            <a:spLocks noChangeArrowheads="1"/>
          </p:cNvSpPr>
          <p:nvPr/>
        </p:nvSpPr>
        <p:spPr bwMode="auto">
          <a:xfrm>
            <a:off x="3276600" y="3922713"/>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a:latin typeface="Times New Roman" pitchFamily="18" charset="0"/>
              </a:rPr>
              <a:t>DeepFace</a:t>
            </a:r>
            <a:r>
              <a:rPr lang="zh-CN" altLang="en-US" sz="2400">
                <a:latin typeface="Times New Roman" pitchFamily="18" charset="0"/>
              </a:rPr>
              <a:t>网络架构</a:t>
            </a:r>
          </a:p>
        </p:txBody>
      </p:sp>
    </p:spTree>
  </p:cSld>
  <p:clrMapOvr>
    <a:masterClrMapping/>
  </p:clrMapOvr>
  <p:transition advTm="2668"/>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41EDDF4B-DC5A-4414-906A-62826CA84177}" type="slidenum">
              <a:rPr lang="zh-CN" altLang="en-US"/>
              <a:pPr algn="r"/>
              <a:t>18</a:t>
            </a:fld>
            <a:endParaRPr lang="zh-CN" alt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识别过程</a:t>
            </a:r>
          </a:p>
        </p:txBody>
      </p:sp>
      <p:pic>
        <p:nvPicPr>
          <p:cNvPr id="20484" name="图片 1" descr="C:\Users\jijiayu\Desktop\53853a0ff2747.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2900" y="2279650"/>
            <a:ext cx="5984875" cy="348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文本框 6"/>
          <p:cNvSpPr txBox="1">
            <a:spLocks noChangeArrowheads="1"/>
          </p:cNvSpPr>
          <p:nvPr/>
        </p:nvSpPr>
        <p:spPr bwMode="auto">
          <a:xfrm>
            <a:off x="230188" y="1363663"/>
            <a:ext cx="8304212"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t>当今的人脸识别系统虽然包含无数细节和各种工程技巧，但大的系统框架不外乎如下图所示的流程：</a:t>
            </a:r>
          </a:p>
          <a:p>
            <a:endParaRPr lang="zh-CN" altLang="en-US"/>
          </a:p>
        </p:txBody>
      </p:sp>
    </p:spTree>
  </p:cSld>
  <p:clrMapOvr>
    <a:masterClrMapping/>
  </p:clrMapOvr>
  <p:transition advTm="1970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F0EA5BFD-5B77-440D-ACF1-A4FEB269AAB1}" type="slidenum">
              <a:rPr lang="zh-CN" altLang="en-US"/>
              <a:pPr algn="r"/>
              <a:t>19</a:t>
            </a:fld>
            <a:endParaRPr lang="zh-CN" altLang="en-US"/>
          </a:p>
        </p:txBody>
      </p:sp>
      <p:pic>
        <p:nvPicPr>
          <p:cNvPr id="2253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识别过程</a:t>
            </a:r>
          </a:p>
        </p:txBody>
      </p:sp>
      <p:sp>
        <p:nvSpPr>
          <p:cNvPr id="4" name="TextBox 4"/>
          <p:cNvSpPr txBox="1"/>
          <p:nvPr/>
        </p:nvSpPr>
        <p:spPr>
          <a:xfrm>
            <a:off x="685800" y="1219200"/>
            <a:ext cx="3009900" cy="457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solidFill>
                  <a:srgbClr val="000000"/>
                </a:solidFill>
              </a:rPr>
              <a:t>  第一步：人脸检测</a:t>
            </a:r>
          </a:p>
        </p:txBody>
      </p:sp>
      <p:sp>
        <p:nvSpPr>
          <p:cNvPr id="22533" name="文本框 5"/>
          <p:cNvSpPr txBox="1">
            <a:spLocks noChangeArrowheads="1"/>
          </p:cNvSpPr>
          <p:nvPr/>
        </p:nvSpPr>
        <p:spPr bwMode="auto">
          <a:xfrm>
            <a:off x="517525" y="1962150"/>
            <a:ext cx="345122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r>
              <a:rPr lang="zh-CN" altLang="en-US" sz="2000"/>
              <a:t>人脸检测：人脸检测在实际中主要用于人脸识别的预处理，即在图像中准确标定出人脸的位置和大小。</a:t>
            </a:r>
          </a:p>
          <a:p>
            <a:pPr>
              <a:lnSpc>
                <a:spcPct val="80000"/>
              </a:lnSpc>
            </a:pPr>
            <a:r>
              <a:rPr lang="zh-CN" altLang="en-US" sz="2000"/>
              <a:t>人脸图像中包含的模式特征十分丰富，如直方图特征、颜色特征、模板特征、结构特征以及深度特征。</a:t>
            </a:r>
          </a:p>
          <a:p>
            <a:pPr>
              <a:lnSpc>
                <a:spcPct val="80000"/>
              </a:lnSpc>
            </a:pPr>
            <a:endParaRPr lang="zh-CN" altLang="en-US" sz="2000"/>
          </a:p>
          <a:p>
            <a:pPr>
              <a:lnSpc>
                <a:spcPct val="80000"/>
              </a:lnSpc>
            </a:pPr>
            <a:r>
              <a:rPr lang="zh-CN" altLang="en-US" sz="2000"/>
              <a:t>人脸检测就是把这其中有用的信息挑出来，并利用这些特征实现人脸识别。</a:t>
            </a:r>
          </a:p>
        </p:txBody>
      </p:sp>
      <p:graphicFrame>
        <p:nvGraphicFramePr>
          <p:cNvPr id="22534" name="对象 10"/>
          <p:cNvGraphicFramePr>
            <a:graphicFrameLocks/>
          </p:cNvGraphicFramePr>
          <p:nvPr/>
        </p:nvGraphicFramePr>
        <p:xfrm>
          <a:off x="4337050" y="2238375"/>
          <a:ext cx="4397375" cy="8010525"/>
        </p:xfrm>
        <a:graphic>
          <a:graphicData uri="http://schemas.openxmlformats.org/presentationml/2006/ole">
            <mc:AlternateContent xmlns:mc="http://schemas.openxmlformats.org/markup-compatibility/2006">
              <mc:Choice xmlns:v="urn:schemas-microsoft-com:vml" Requires="v">
                <p:oleObj spid="_x0000_s22575" name="文档" r:id="rId5" imgW="1870200" imgH="5025240" progId="Word.Document.12">
                  <p:embed/>
                </p:oleObj>
              </mc:Choice>
              <mc:Fallback>
                <p:oleObj name="文档" r:id="rId5" imgW="1870200" imgH="5025240" progId="Word.Document.12">
                  <p:embed/>
                  <p:pic>
                    <p:nvPicPr>
                      <p:cNvPr id="0" name="对象 10"/>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37050" y="2238375"/>
                        <a:ext cx="4397375" cy="801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Tm="33181"/>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5"/>
          <p:cNvGrpSpPr>
            <a:grpSpLocks/>
          </p:cNvGrpSpPr>
          <p:nvPr/>
        </p:nvGrpSpPr>
        <p:grpSpPr bwMode="auto">
          <a:xfrm>
            <a:off x="1905000" y="1524000"/>
            <a:ext cx="762000" cy="665163"/>
            <a:chOff x="0" y="0"/>
            <a:chExt cx="1549" cy="1351"/>
          </a:xfrm>
        </p:grpSpPr>
        <p:sp>
          <p:nvSpPr>
            <p:cNvPr id="8197"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198"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4140" name="AutoShape 11"/>
            <p:cNvSpPr>
              <a:spLocks noChangeArrowheads="1"/>
            </p:cNvSpPr>
            <p:nvPr/>
          </p:nvSpPr>
          <p:spPr bwMode="auto">
            <a:xfrm>
              <a:off x="90" y="81"/>
              <a:ext cx="1349" cy="1167"/>
            </a:xfrm>
            <a:prstGeom prst="hexagon">
              <a:avLst>
                <a:gd name="adj" fmla="val 28896"/>
                <a:gd name="vf" fmla="val 115470"/>
              </a:avLst>
            </a:prstGeom>
            <a:solidFill>
              <a:srgbClr val="92D050"/>
            </a:solidFill>
            <a:ln w="9525">
              <a:solidFill>
                <a:schemeClr val="bg1"/>
              </a:solidFill>
              <a:miter lim="800000"/>
            </a:ln>
          </p:spPr>
          <p:txBody>
            <a:bodyPr wrap="none" anchor="ctr"/>
            <a:lstStyle/>
            <a:p>
              <a:pPr>
                <a:buFontTx/>
                <a:buNone/>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endParaRPr>
            </a:p>
          </p:txBody>
        </p:sp>
      </p:grpSp>
      <p:sp>
        <p:nvSpPr>
          <p:cNvPr id="8200" name="Line 16"/>
          <p:cNvSpPr>
            <a:spLocks noChangeShapeType="1"/>
          </p:cNvSpPr>
          <p:nvPr/>
        </p:nvSpPr>
        <p:spPr bwMode="auto">
          <a:xfrm>
            <a:off x="2514600" y="2133600"/>
            <a:ext cx="510532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1" name="Text Box 17"/>
          <p:cNvSpPr txBox="1">
            <a:spLocks noChangeArrowheads="1"/>
          </p:cNvSpPr>
          <p:nvPr/>
        </p:nvSpPr>
        <p:spPr bwMode="auto">
          <a:xfrm>
            <a:off x="2755900" y="1676400"/>
            <a:ext cx="433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Introduction and Related Work</a:t>
            </a:r>
            <a:endParaRPr lang="zh-CN" altLang="en-US" sz="2400" dirty="0">
              <a:latin typeface="Times New Roman" pitchFamily="18" charset="0"/>
            </a:endParaRPr>
          </a:p>
        </p:txBody>
      </p:sp>
      <p:sp>
        <p:nvSpPr>
          <p:cNvPr id="8202" name="Text Box 18"/>
          <p:cNvSpPr txBox="1">
            <a:spLocks noChangeArrowheads="1"/>
          </p:cNvSpPr>
          <p:nvPr/>
        </p:nvSpPr>
        <p:spPr bwMode="auto">
          <a:xfrm>
            <a:off x="2101850" y="162242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1</a:t>
            </a:r>
          </a:p>
        </p:txBody>
      </p:sp>
      <p:grpSp>
        <p:nvGrpSpPr>
          <p:cNvPr id="8204" name="Group 21"/>
          <p:cNvGrpSpPr>
            <a:grpSpLocks/>
          </p:cNvGrpSpPr>
          <p:nvPr/>
        </p:nvGrpSpPr>
        <p:grpSpPr bwMode="auto">
          <a:xfrm>
            <a:off x="1949450" y="2646363"/>
            <a:ext cx="762000" cy="665162"/>
            <a:chOff x="0" y="0"/>
            <a:chExt cx="1549" cy="1351"/>
          </a:xfrm>
        </p:grpSpPr>
        <p:sp>
          <p:nvSpPr>
            <p:cNvPr id="8205"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06"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07" name="AutoShape 25"/>
            <p:cNvSpPr>
              <a:spLocks noChangeArrowheads="1"/>
            </p:cNvSpPr>
            <p:nvPr/>
          </p:nvSpPr>
          <p:spPr bwMode="auto">
            <a:xfrm>
              <a:off x="90" y="80"/>
              <a:ext cx="1350" cy="1168"/>
            </a:xfrm>
            <a:prstGeom prst="hexagon">
              <a:avLst>
                <a:gd name="adj" fmla="val 28896"/>
                <a:gd name="vf" fmla="val 115470"/>
              </a:avLst>
            </a:prstGeom>
            <a:solidFill>
              <a:srgbClr val="00B0F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08" name="Line 30"/>
          <p:cNvSpPr>
            <a:spLocks noChangeShapeType="1"/>
          </p:cNvSpPr>
          <p:nvPr/>
        </p:nvSpPr>
        <p:spPr bwMode="auto">
          <a:xfrm>
            <a:off x="2559050" y="3255963"/>
            <a:ext cx="506087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9" name="Text Box 31"/>
          <p:cNvSpPr txBox="1">
            <a:spLocks noChangeArrowheads="1"/>
          </p:cNvSpPr>
          <p:nvPr/>
        </p:nvSpPr>
        <p:spPr bwMode="auto">
          <a:xfrm>
            <a:off x="2731283" y="2798763"/>
            <a:ext cx="5486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Binary Convolutional Neural Network</a:t>
            </a:r>
            <a:endParaRPr lang="zh-CN" altLang="en-US" sz="2400" dirty="0">
              <a:latin typeface="Times New Roman" pitchFamily="18" charset="0"/>
            </a:endParaRPr>
          </a:p>
        </p:txBody>
      </p:sp>
      <p:sp>
        <p:nvSpPr>
          <p:cNvPr id="8210" name="Text Box 32"/>
          <p:cNvSpPr txBox="1">
            <a:spLocks noChangeArrowheads="1"/>
          </p:cNvSpPr>
          <p:nvPr/>
        </p:nvSpPr>
        <p:spPr bwMode="auto">
          <a:xfrm>
            <a:off x="2166938" y="2744788"/>
            <a:ext cx="296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2</a:t>
            </a:r>
          </a:p>
        </p:txBody>
      </p:sp>
      <p:grpSp>
        <p:nvGrpSpPr>
          <p:cNvPr id="8212" name="Group 29"/>
          <p:cNvGrpSpPr>
            <a:grpSpLocks/>
          </p:cNvGrpSpPr>
          <p:nvPr/>
        </p:nvGrpSpPr>
        <p:grpSpPr bwMode="auto">
          <a:xfrm>
            <a:off x="1911350" y="3813175"/>
            <a:ext cx="762000" cy="665163"/>
            <a:chOff x="0" y="0"/>
            <a:chExt cx="1549" cy="1351"/>
          </a:xfrm>
        </p:grpSpPr>
        <p:sp>
          <p:nvSpPr>
            <p:cNvPr id="8213" name="AutoShape 2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14" name="AutoShape 2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15" name="AutoShape 29"/>
            <p:cNvSpPr>
              <a:spLocks noChangeArrowheads="1"/>
            </p:cNvSpPr>
            <p:nvPr/>
          </p:nvSpPr>
          <p:spPr bwMode="auto">
            <a:xfrm>
              <a:off x="90" y="81"/>
              <a:ext cx="1349" cy="1167"/>
            </a:xfrm>
            <a:prstGeom prst="hexagon">
              <a:avLst>
                <a:gd name="adj" fmla="val 28894"/>
                <a:gd name="vf" fmla="val 115470"/>
              </a:avLst>
            </a:prstGeom>
            <a:solidFill>
              <a:srgbClr val="C000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16" name="Line 33"/>
          <p:cNvSpPr>
            <a:spLocks noChangeShapeType="1"/>
          </p:cNvSpPr>
          <p:nvPr/>
        </p:nvSpPr>
        <p:spPr bwMode="auto">
          <a:xfrm>
            <a:off x="2520950" y="4422775"/>
            <a:ext cx="509897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17" name="Text Box 34"/>
          <p:cNvSpPr txBox="1">
            <a:spLocks noChangeArrowheads="1"/>
          </p:cNvSpPr>
          <p:nvPr/>
        </p:nvSpPr>
        <p:spPr bwMode="auto">
          <a:xfrm>
            <a:off x="2711450" y="5158714"/>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Conclusion</a:t>
            </a:r>
            <a:endParaRPr lang="zh-CN" altLang="en-US" sz="2400" dirty="0">
              <a:latin typeface="Times New Roman" pitchFamily="18" charset="0"/>
            </a:endParaRPr>
          </a:p>
        </p:txBody>
      </p:sp>
      <p:sp>
        <p:nvSpPr>
          <p:cNvPr id="8218" name="Text Box 35"/>
          <p:cNvSpPr txBox="1">
            <a:spLocks noChangeArrowheads="1"/>
          </p:cNvSpPr>
          <p:nvPr/>
        </p:nvSpPr>
        <p:spPr bwMode="auto">
          <a:xfrm>
            <a:off x="2128838" y="3911600"/>
            <a:ext cx="296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3</a:t>
            </a:r>
          </a:p>
        </p:txBody>
      </p:sp>
      <p:grpSp>
        <p:nvGrpSpPr>
          <p:cNvPr id="8220" name="Group 37"/>
          <p:cNvGrpSpPr>
            <a:grpSpLocks/>
          </p:cNvGrpSpPr>
          <p:nvPr/>
        </p:nvGrpSpPr>
        <p:grpSpPr bwMode="auto">
          <a:xfrm>
            <a:off x="1905000" y="4979988"/>
            <a:ext cx="762000" cy="666750"/>
            <a:chOff x="0" y="0"/>
            <a:chExt cx="1549" cy="1351"/>
          </a:xfrm>
        </p:grpSpPr>
        <p:sp>
          <p:nvSpPr>
            <p:cNvPr id="8221"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22"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23" name="AutoShape 25"/>
            <p:cNvSpPr>
              <a:spLocks noChangeArrowheads="1"/>
            </p:cNvSpPr>
            <p:nvPr/>
          </p:nvSpPr>
          <p:spPr bwMode="auto">
            <a:xfrm>
              <a:off x="90" y="80"/>
              <a:ext cx="1350" cy="1168"/>
            </a:xfrm>
            <a:prstGeom prst="hexagon">
              <a:avLst>
                <a:gd name="adj" fmla="val 28896"/>
                <a:gd name="vf" fmla="val 115470"/>
              </a:avLst>
            </a:prstGeom>
            <a:solidFill>
              <a:srgbClr val="F6BB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24" name="Line 30"/>
          <p:cNvSpPr>
            <a:spLocks noChangeShapeType="1"/>
          </p:cNvSpPr>
          <p:nvPr/>
        </p:nvSpPr>
        <p:spPr bwMode="auto">
          <a:xfrm>
            <a:off x="2514600" y="5591043"/>
            <a:ext cx="510532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26" name="Text Box 32"/>
          <p:cNvSpPr txBox="1">
            <a:spLocks noChangeArrowheads="1"/>
          </p:cNvSpPr>
          <p:nvPr/>
        </p:nvSpPr>
        <p:spPr bwMode="auto">
          <a:xfrm>
            <a:off x="2122488" y="5078648"/>
            <a:ext cx="296863" cy="36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4</a:t>
            </a:r>
          </a:p>
        </p:txBody>
      </p:sp>
      <p:sp>
        <p:nvSpPr>
          <p:cNvPr id="8227"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3E3A8D3A-2405-455D-82CD-1DF467CD235A}" type="slidenum">
              <a:rPr lang="en-US" altLang="zh-CN"/>
              <a:pPr>
                <a:buFont typeface="Arial" pitchFamily="34" charset="0"/>
                <a:buNone/>
              </a:pPr>
              <a:t>2</a:t>
            </a:fld>
            <a:endParaRPr lang="en-US" altLang="zh-CN"/>
          </a:p>
        </p:txBody>
      </p:sp>
      <p:sp>
        <p:nvSpPr>
          <p:cNvPr id="8228" name="Text Box 34"/>
          <p:cNvSpPr txBox="1">
            <a:spLocks noChangeArrowheads="1"/>
          </p:cNvSpPr>
          <p:nvPr/>
        </p:nvSpPr>
        <p:spPr bwMode="auto">
          <a:xfrm>
            <a:off x="2727657" y="3911424"/>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Experiments</a:t>
            </a:r>
            <a:endParaRPr lang="zh-CN" altLang="en-US" sz="2400" dirty="0">
              <a:latin typeface="Times New Roman" pitchFamily="18" charset="0"/>
            </a:endParaRPr>
          </a:p>
        </p:txBody>
      </p:sp>
    </p:spTree>
  </p:cSld>
  <p:clrMapOvr>
    <a:masterClrMapping/>
  </p:clrMapOvr>
  <p:transition advTm="7816"/>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0C1ED379-A448-4E22-8371-E2EB6ABFFCA4}" type="slidenum">
              <a:rPr lang="zh-CN" altLang="en-US"/>
              <a:pPr algn="r"/>
              <a:t>20</a:t>
            </a:fld>
            <a:endParaRPr lang="zh-CN" altLang="en-US"/>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识别过程</a:t>
            </a:r>
          </a:p>
        </p:txBody>
      </p:sp>
      <p:sp>
        <p:nvSpPr>
          <p:cNvPr id="4" name="TextBox 4"/>
          <p:cNvSpPr txBox="1"/>
          <p:nvPr/>
        </p:nvSpPr>
        <p:spPr>
          <a:xfrm>
            <a:off x="685800" y="1219200"/>
            <a:ext cx="3735388" cy="457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solidFill>
                  <a:srgbClr val="000000"/>
                </a:solidFill>
              </a:rPr>
              <a:t>  第二步：人脸关键点检测</a:t>
            </a:r>
          </a:p>
        </p:txBody>
      </p:sp>
      <p:sp>
        <p:nvSpPr>
          <p:cNvPr id="6" name="文本框 5"/>
          <p:cNvSpPr txBox="1"/>
          <p:nvPr/>
        </p:nvSpPr>
        <p:spPr>
          <a:xfrm>
            <a:off x="454025" y="2016125"/>
            <a:ext cx="3871913" cy="3046413"/>
          </a:xfrm>
          <a:prstGeom prst="rect">
            <a:avLst/>
          </a:prstGeom>
          <a:noFill/>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r>
              <a:rPr lang="zh-CN" altLang="en-US" sz="2000">
                <a:solidFill>
                  <a:srgbClr val="000000"/>
                </a:solidFill>
              </a:rPr>
              <a:t>关键点检测：</a:t>
            </a:r>
            <a:r>
              <a:rPr lang="zh-CN" altLang="en-US" sz="2000"/>
              <a:t>在第一步的基础上定位人脸关键点的位置，每个系统关键提取的数量相差很大，有的只有左右眼睛中心两个点，有的包含眼睛、鼻子、嘴角五个点，有的可能多达近百个点。</a:t>
            </a:r>
          </a:p>
          <a:p>
            <a:pPr>
              <a:lnSpc>
                <a:spcPct val="80000"/>
              </a:lnSpc>
            </a:pPr>
            <a:r>
              <a:rPr lang="zh-CN" altLang="en-US" sz="2000"/>
              <a:t>这些点的位置一是用来做人脸的几何校正，即把人脸通过缩放、旋转、拉伸等图像变化变到一个比较标准的大小位置。这样待识别的人脸区域会更加规整，便于后续进行匹配。</a:t>
            </a:r>
          </a:p>
        </p:txBody>
      </p:sp>
      <p:graphicFrame>
        <p:nvGraphicFramePr>
          <p:cNvPr id="24582" name="对象 4"/>
          <p:cNvGraphicFramePr>
            <a:graphicFrameLocks/>
          </p:cNvGraphicFramePr>
          <p:nvPr/>
        </p:nvGraphicFramePr>
        <p:xfrm>
          <a:off x="4421188" y="2235200"/>
          <a:ext cx="4511675" cy="8478838"/>
        </p:xfrm>
        <a:graphic>
          <a:graphicData uri="http://schemas.openxmlformats.org/presentationml/2006/ole">
            <mc:AlternateContent xmlns:mc="http://schemas.openxmlformats.org/markup-compatibility/2006">
              <mc:Choice xmlns:v="urn:schemas-microsoft-com:vml" Requires="v">
                <p:oleObj spid="_x0000_s24623" name="文档" r:id="rId5" imgW="1918440" imgH="5335920" progId="Word.Document.12">
                  <p:embed/>
                </p:oleObj>
              </mc:Choice>
              <mc:Fallback>
                <p:oleObj name="文档" r:id="rId5" imgW="1918440" imgH="5335920" progId="Word.Document.12">
                  <p:embed/>
                  <p:pic>
                    <p:nvPicPr>
                      <p:cNvPr id="0" name="对象 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1188" y="2235200"/>
                        <a:ext cx="4511675" cy="847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advTm="41465"/>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EA0C7E38-9C42-438A-9BF6-F69604ABC72C}" type="slidenum">
              <a:rPr lang="zh-CN" altLang="en-US"/>
              <a:pPr algn="r"/>
              <a:t>21</a:t>
            </a:fld>
            <a:endParaRPr lang="zh-CN" altLang="en-US"/>
          </a:p>
        </p:txBody>
      </p:sp>
      <p:pic>
        <p:nvPicPr>
          <p:cNvPr id="266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识别过程</a:t>
            </a:r>
          </a:p>
        </p:txBody>
      </p:sp>
      <p:sp>
        <p:nvSpPr>
          <p:cNvPr id="4" name="TextBox 4"/>
          <p:cNvSpPr txBox="1"/>
          <p:nvPr/>
        </p:nvSpPr>
        <p:spPr>
          <a:xfrm>
            <a:off x="650875" y="1198563"/>
            <a:ext cx="3735388" cy="457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solidFill>
                  <a:srgbClr val="000000"/>
                </a:solidFill>
              </a:rPr>
              <a:t>  第三步：人脸特征提取</a:t>
            </a:r>
          </a:p>
        </p:txBody>
      </p:sp>
      <p:sp>
        <p:nvSpPr>
          <p:cNvPr id="26629" name="文本框 5"/>
          <p:cNvSpPr txBox="1">
            <a:spLocks noChangeArrowheads="1"/>
          </p:cNvSpPr>
          <p:nvPr/>
        </p:nvSpPr>
        <p:spPr bwMode="auto">
          <a:xfrm>
            <a:off x="514350" y="1941513"/>
            <a:ext cx="3871913" cy="280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r>
              <a:rPr lang="zh-CN" altLang="en-US" sz="2000"/>
              <a:t>人脸图像特征提取：人脸识别系统可使用的特征通常分为视觉特征、像素统计特征、人脸图像变换系数特征、人脸图像代数特征等。</a:t>
            </a:r>
          </a:p>
          <a:p>
            <a:pPr>
              <a:lnSpc>
                <a:spcPct val="80000"/>
              </a:lnSpc>
            </a:pPr>
            <a:r>
              <a:rPr lang="zh-CN" altLang="en-US" sz="2000"/>
              <a:t>人脸特征提取，也称人脸表征，它是对人脸进行特征建模的过程。</a:t>
            </a:r>
          </a:p>
          <a:p>
            <a:pPr>
              <a:lnSpc>
                <a:spcPct val="80000"/>
              </a:lnSpc>
            </a:pPr>
            <a:r>
              <a:rPr lang="zh-CN" altLang="en-US" sz="2000"/>
              <a:t>这个过程一般为做完图像预处理之后，就是从人脸区域提取各种特征，包括LBP、HOG、Gabor以及我们现在使用的深度特征。</a:t>
            </a:r>
          </a:p>
        </p:txBody>
      </p:sp>
      <p:graphicFrame>
        <p:nvGraphicFramePr>
          <p:cNvPr id="26630" name="对象 7"/>
          <p:cNvGraphicFramePr>
            <a:graphicFrameLocks/>
          </p:cNvGraphicFramePr>
          <p:nvPr/>
        </p:nvGraphicFramePr>
        <p:xfrm>
          <a:off x="4316413" y="2143125"/>
          <a:ext cx="4818062" cy="3778250"/>
        </p:xfrm>
        <a:graphic>
          <a:graphicData uri="http://schemas.openxmlformats.org/presentationml/2006/ole">
            <mc:AlternateContent xmlns:mc="http://schemas.openxmlformats.org/markup-compatibility/2006">
              <mc:Choice xmlns:v="urn:schemas-microsoft-com:vml" Requires="v">
                <p:oleObj spid="_x0000_s26672" name="文档" r:id="rId5" imgW="4347360" imgH="3434040" progId="Word.Document.12">
                  <p:embed/>
                </p:oleObj>
              </mc:Choice>
              <mc:Fallback>
                <p:oleObj name="文档" r:id="rId5" imgW="4347360" imgH="3434040" progId="Word.Document.12">
                  <p:embed/>
                  <p:pic>
                    <p:nvPicPr>
                      <p:cNvPr id="0" name="对象 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16413" y="2143125"/>
                        <a:ext cx="4818062"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p:cNvSpPr txBox="1"/>
          <p:nvPr/>
        </p:nvSpPr>
        <p:spPr>
          <a:xfrm>
            <a:off x="650875" y="5640388"/>
            <a:ext cx="3011488" cy="366712"/>
          </a:xfrm>
          <a:prstGeom prst="rect">
            <a:avLst/>
          </a:prstGeom>
          <a:solidFill>
            <a:schemeClr val="accent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r>
              <a:rPr lang="zh-CN" altLang="en-US" noProof="1"/>
              <a:t>最重要的阶段是特征提取。</a:t>
            </a:r>
          </a:p>
        </p:txBody>
      </p:sp>
    </p:spTree>
  </p:cSld>
  <p:clrMapOvr>
    <a:masterClrMapping/>
  </p:clrMapOvr>
  <p:transition advTm="32105"/>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D014E01F-751D-4B8E-BE8E-5CEC0A53EA91}" type="slidenum">
              <a:rPr lang="zh-CN" altLang="en-US"/>
              <a:pPr algn="r"/>
              <a:t>22</a:t>
            </a:fld>
            <a:endParaRPr lang="zh-CN" altLang="en-US"/>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识别过程</a:t>
            </a:r>
          </a:p>
        </p:txBody>
      </p:sp>
      <p:sp>
        <p:nvSpPr>
          <p:cNvPr id="4" name="TextBox 4"/>
          <p:cNvSpPr txBox="1"/>
          <p:nvPr/>
        </p:nvSpPr>
        <p:spPr>
          <a:xfrm>
            <a:off x="685800" y="1219200"/>
            <a:ext cx="4702175" cy="457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solidFill>
                  <a:srgbClr val="000000"/>
                </a:solidFill>
              </a:rPr>
              <a:t>  第四步：人脸识别（相似性度量）</a:t>
            </a:r>
          </a:p>
        </p:txBody>
      </p:sp>
      <p:sp>
        <p:nvSpPr>
          <p:cNvPr id="28677" name="文本框 5"/>
          <p:cNvSpPr txBox="1">
            <a:spLocks noChangeArrowheads="1"/>
          </p:cNvSpPr>
          <p:nvPr/>
        </p:nvSpPr>
        <p:spPr bwMode="auto">
          <a:xfrm>
            <a:off x="485775" y="2708275"/>
            <a:ext cx="3460750"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80000"/>
              </a:lnSpc>
            </a:pPr>
            <a:r>
              <a:rPr lang="zh-CN" altLang="en-US" sz="2200"/>
              <a:t>最终相关的特征会连接成一个长的特征向量，然后匹配出人脸的相似度，根据相似度的大小，系统会判定两张图片到底是不是一个人。</a:t>
            </a:r>
          </a:p>
        </p:txBody>
      </p:sp>
      <p:pic>
        <p:nvPicPr>
          <p:cNvPr id="28678"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7700" y="1889125"/>
            <a:ext cx="3565525"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3154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E1CE3DF8-46A9-45A6-BAE5-E29B4727AA57}" type="slidenum">
              <a:rPr lang="zh-CN" altLang="en-US"/>
              <a:pPr algn="r"/>
              <a:t>23</a:t>
            </a:fld>
            <a:endParaRPr lang="zh-CN" altLang="en-US"/>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识别方法</a:t>
            </a:r>
          </a:p>
        </p:txBody>
      </p:sp>
      <p:sp>
        <p:nvSpPr>
          <p:cNvPr id="4" name="TextBox 4"/>
          <p:cNvSpPr txBox="1"/>
          <p:nvPr/>
        </p:nvSpPr>
        <p:spPr>
          <a:xfrm>
            <a:off x="555625" y="1219200"/>
            <a:ext cx="5567363" cy="4572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400">
                <a:solidFill>
                  <a:srgbClr val="000000"/>
                </a:solidFill>
              </a:rPr>
              <a:t>  目前人脸识别的主要研究方法有3种。</a:t>
            </a:r>
          </a:p>
        </p:txBody>
      </p:sp>
      <p:sp>
        <p:nvSpPr>
          <p:cNvPr id="5" name="文本框 4"/>
          <p:cNvSpPr txBox="1">
            <a:spLocks noChangeArrowheads="1"/>
          </p:cNvSpPr>
          <p:nvPr/>
        </p:nvSpPr>
        <p:spPr bwMode="auto">
          <a:xfrm>
            <a:off x="619125" y="2011363"/>
            <a:ext cx="7905750"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200"/>
              <a:t>① 基于模板匹配的方法。</a:t>
            </a:r>
          </a:p>
          <a:p>
            <a:r>
              <a:rPr lang="zh-CN" altLang="en-US"/>
              <a:t>    模板匹配是指固定模板匹配和形变模板匹配。通过计算人脸图像和分布模 </a:t>
            </a:r>
          </a:p>
          <a:p>
            <a:r>
              <a:rPr lang="zh-CN" altLang="en-US"/>
              <a:t>    型之间特征向量的差值来识别人脸。</a:t>
            </a:r>
          </a:p>
        </p:txBody>
      </p:sp>
      <p:sp>
        <p:nvSpPr>
          <p:cNvPr id="7" name="文本框 6"/>
          <p:cNvSpPr txBox="1">
            <a:spLocks noChangeArrowheads="1"/>
          </p:cNvSpPr>
          <p:nvPr/>
        </p:nvSpPr>
        <p:spPr bwMode="auto">
          <a:xfrm>
            <a:off x="720725" y="4957763"/>
            <a:ext cx="762635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自从2006年Hiton提出深度学习的概念以来，对于深度学习的研究便广泛进行，在理论和运用方面都有巨大进展。</a:t>
            </a:r>
          </a:p>
        </p:txBody>
      </p:sp>
      <p:sp>
        <p:nvSpPr>
          <p:cNvPr id="8" name="文本框 7"/>
          <p:cNvSpPr txBox="1">
            <a:spLocks noChangeArrowheads="1"/>
          </p:cNvSpPr>
          <p:nvPr/>
        </p:nvSpPr>
        <p:spPr bwMode="auto">
          <a:xfrm>
            <a:off x="650875" y="3022600"/>
            <a:ext cx="7804150"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200"/>
              <a:t>② 基于主分量分析的方法。</a:t>
            </a:r>
          </a:p>
          <a:p>
            <a:r>
              <a:rPr lang="zh-CN" altLang="en-US"/>
              <a:t>    主分量分析的实质是对人脸图像进行压缩，用一个低维向量来代替人脸图</a:t>
            </a:r>
          </a:p>
          <a:p>
            <a:r>
              <a:rPr lang="zh-CN" altLang="en-US"/>
              <a:t>    像，利用该方法可以重建和识别人脸；</a:t>
            </a:r>
          </a:p>
        </p:txBody>
      </p:sp>
      <p:sp>
        <p:nvSpPr>
          <p:cNvPr id="11" name="文本框 10"/>
          <p:cNvSpPr txBox="1">
            <a:spLocks noChangeArrowheads="1"/>
          </p:cNvSpPr>
          <p:nvPr/>
        </p:nvSpPr>
        <p:spPr bwMode="auto">
          <a:xfrm>
            <a:off x="650875" y="3997325"/>
            <a:ext cx="7802563"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200"/>
              <a:t>③ 基于神经网络的方法。</a:t>
            </a:r>
          </a:p>
          <a:p>
            <a:r>
              <a:rPr lang="zh-CN" altLang="en-US"/>
              <a:t>    神经网络是一种基于样本统计模型的方法，通过监督学习方法对人脸样本</a:t>
            </a:r>
          </a:p>
          <a:p>
            <a:r>
              <a:rPr lang="zh-CN" altLang="en-US"/>
              <a:t>    进行训练，并根据提取的特征构建分类器，从而对测试样本进行人脸识别。</a:t>
            </a:r>
          </a:p>
        </p:txBody>
      </p:sp>
      <p:sp>
        <p:nvSpPr>
          <p:cNvPr id="30729" name="文本框 11"/>
          <p:cNvSpPr txBox="1">
            <a:spLocks noChangeArrowheads="1"/>
          </p:cNvSpPr>
          <p:nvPr/>
        </p:nvSpPr>
        <p:spPr bwMode="auto">
          <a:xfrm>
            <a:off x="557213" y="5862638"/>
            <a:ext cx="810101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When Face Recognition Meets with Deep Learning: an Evaluation of</a:t>
            </a:r>
          </a:p>
          <a:p>
            <a:r>
              <a:rPr lang="zh-CN" altLang="en-US"/>
              <a:t>Convolutional Neural Networks for Face Recognition</a:t>
            </a:r>
          </a:p>
        </p:txBody>
      </p:sp>
    </p:spTree>
  </p:cSld>
  <p:clrMapOvr>
    <a:masterClrMapping/>
  </p:clrMapOvr>
  <p:transition advTm="3154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1" name="Group 4"/>
          <p:cNvGrpSpPr>
            <a:grpSpLocks/>
          </p:cNvGrpSpPr>
          <p:nvPr/>
        </p:nvGrpSpPr>
        <p:grpSpPr bwMode="auto">
          <a:xfrm>
            <a:off x="1905000" y="1524000"/>
            <a:ext cx="5410200" cy="665163"/>
            <a:chOff x="0" y="0"/>
            <a:chExt cx="3408" cy="419"/>
          </a:xfrm>
        </p:grpSpPr>
        <p:grpSp>
          <p:nvGrpSpPr>
            <p:cNvPr id="32772" name="Group 5"/>
            <p:cNvGrpSpPr>
              <a:grpSpLocks/>
            </p:cNvGrpSpPr>
            <p:nvPr/>
          </p:nvGrpSpPr>
          <p:grpSpPr bwMode="auto">
            <a:xfrm>
              <a:off x="0" y="0"/>
              <a:ext cx="480" cy="419"/>
              <a:chOff x="0" y="0"/>
              <a:chExt cx="1549" cy="1351"/>
            </a:xfrm>
          </p:grpSpPr>
          <p:sp>
            <p:nvSpPr>
              <p:cNvPr id="32773"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32774"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4140" name="AutoShape 11"/>
              <p:cNvSpPr>
                <a:spLocks noChangeArrowheads="1"/>
              </p:cNvSpPr>
              <p:nvPr/>
            </p:nvSpPr>
            <p:spPr bwMode="auto">
              <a:xfrm>
                <a:off x="90" y="81"/>
                <a:ext cx="1349" cy="1167"/>
              </a:xfrm>
              <a:prstGeom prst="hexagon">
                <a:avLst>
                  <a:gd name="adj" fmla="val 28896"/>
                  <a:gd name="vf" fmla="val 115470"/>
                </a:avLst>
              </a:prstGeom>
              <a:solidFill>
                <a:srgbClr val="92D050"/>
              </a:solidFill>
              <a:ln w="9525">
                <a:solidFill>
                  <a:schemeClr val="bg1"/>
                </a:solidFill>
                <a:miter lim="800000"/>
              </a:ln>
            </p:spPr>
            <p:txBody>
              <a:bodyPr wrap="none" anchor="ctr"/>
              <a:lstStyle/>
              <a:p>
                <a:pPr>
                  <a:buFontTx/>
                  <a:buNone/>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endParaRPr>
              </a:p>
            </p:txBody>
          </p:sp>
        </p:grpSp>
        <p:sp>
          <p:nvSpPr>
            <p:cNvPr id="32776" name="Line 16"/>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777" name="Text Box 17"/>
            <p:cNvSpPr txBox="1">
              <a:spLocks noChangeArrowheads="1"/>
            </p:cNvSpPr>
            <p:nvPr/>
          </p:nvSpPr>
          <p:spPr bwMode="auto">
            <a:xfrm>
              <a:off x="864" y="96"/>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研究背景</a:t>
              </a:r>
            </a:p>
          </p:txBody>
        </p:sp>
        <p:sp>
          <p:nvSpPr>
            <p:cNvPr id="32778" name="Text Box 18"/>
            <p:cNvSpPr txBox="1">
              <a:spLocks noChangeArrowheads="1"/>
            </p:cNvSpPr>
            <p:nvPr/>
          </p:nvSpPr>
          <p:spPr bwMode="auto">
            <a:xfrm>
              <a:off x="124" y="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1</a:t>
              </a:r>
            </a:p>
          </p:txBody>
        </p:sp>
      </p:grpSp>
      <p:grpSp>
        <p:nvGrpSpPr>
          <p:cNvPr id="32779" name="Group 20"/>
          <p:cNvGrpSpPr>
            <a:grpSpLocks/>
          </p:cNvGrpSpPr>
          <p:nvPr/>
        </p:nvGrpSpPr>
        <p:grpSpPr bwMode="auto">
          <a:xfrm>
            <a:off x="1949450" y="2646363"/>
            <a:ext cx="5410200" cy="665162"/>
            <a:chOff x="0" y="0"/>
            <a:chExt cx="3408" cy="419"/>
          </a:xfrm>
        </p:grpSpPr>
        <p:grpSp>
          <p:nvGrpSpPr>
            <p:cNvPr id="32780" name="Group 21"/>
            <p:cNvGrpSpPr>
              <a:grpSpLocks/>
            </p:cNvGrpSpPr>
            <p:nvPr/>
          </p:nvGrpSpPr>
          <p:grpSpPr bwMode="auto">
            <a:xfrm>
              <a:off x="0" y="0"/>
              <a:ext cx="480" cy="419"/>
              <a:chOff x="0" y="0"/>
              <a:chExt cx="1549" cy="1351"/>
            </a:xfrm>
          </p:grpSpPr>
          <p:sp>
            <p:nvSpPr>
              <p:cNvPr id="32781"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32782"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32783" name="AutoShape 25"/>
              <p:cNvSpPr>
                <a:spLocks noChangeArrowheads="1"/>
              </p:cNvSpPr>
              <p:nvPr/>
            </p:nvSpPr>
            <p:spPr bwMode="auto">
              <a:xfrm>
                <a:off x="90" y="80"/>
                <a:ext cx="1350" cy="1168"/>
              </a:xfrm>
              <a:prstGeom prst="hexagon">
                <a:avLst>
                  <a:gd name="adj" fmla="val 28896"/>
                  <a:gd name="vf" fmla="val 115470"/>
                </a:avLst>
              </a:prstGeom>
              <a:solidFill>
                <a:srgbClr val="00B0F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32784"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785" name="Text Box 31"/>
            <p:cNvSpPr txBox="1">
              <a:spLocks noChangeArrowheads="1"/>
            </p:cNvSpPr>
            <p:nvPr/>
          </p:nvSpPr>
          <p:spPr bwMode="auto">
            <a:xfrm>
              <a:off x="864" y="111"/>
              <a:ext cx="20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识别过程</a:t>
              </a:r>
            </a:p>
          </p:txBody>
        </p:sp>
        <p:sp>
          <p:nvSpPr>
            <p:cNvPr id="32786"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2</a:t>
              </a:r>
            </a:p>
          </p:txBody>
        </p:sp>
      </p:grpSp>
      <p:grpSp>
        <p:nvGrpSpPr>
          <p:cNvPr id="32787" name="Group 28"/>
          <p:cNvGrpSpPr>
            <a:grpSpLocks/>
          </p:cNvGrpSpPr>
          <p:nvPr/>
        </p:nvGrpSpPr>
        <p:grpSpPr bwMode="auto">
          <a:xfrm>
            <a:off x="1911350" y="3813175"/>
            <a:ext cx="5676900" cy="1733550"/>
            <a:chOff x="0" y="0"/>
            <a:chExt cx="3576" cy="1092"/>
          </a:xfrm>
        </p:grpSpPr>
        <p:grpSp>
          <p:nvGrpSpPr>
            <p:cNvPr id="32788" name="Group 29"/>
            <p:cNvGrpSpPr>
              <a:grpSpLocks/>
            </p:cNvGrpSpPr>
            <p:nvPr/>
          </p:nvGrpSpPr>
          <p:grpSpPr bwMode="auto">
            <a:xfrm>
              <a:off x="0" y="0"/>
              <a:ext cx="480" cy="419"/>
              <a:chOff x="0" y="0"/>
              <a:chExt cx="1549" cy="1351"/>
            </a:xfrm>
          </p:grpSpPr>
          <p:sp>
            <p:nvSpPr>
              <p:cNvPr id="32789" name="AutoShape 2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32790" name="AutoShape 2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32791" name="AutoShape 29"/>
              <p:cNvSpPr>
                <a:spLocks noChangeArrowheads="1"/>
              </p:cNvSpPr>
              <p:nvPr/>
            </p:nvSpPr>
            <p:spPr bwMode="auto">
              <a:xfrm>
                <a:off x="90" y="81"/>
                <a:ext cx="1349" cy="1167"/>
              </a:xfrm>
              <a:prstGeom prst="hexagon">
                <a:avLst>
                  <a:gd name="adj" fmla="val 28894"/>
                  <a:gd name="vf" fmla="val 115470"/>
                </a:avLst>
              </a:prstGeom>
              <a:solidFill>
                <a:srgbClr val="C000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32792" name="Line 33"/>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793" name="Text Box 34"/>
            <p:cNvSpPr txBox="1">
              <a:spLocks noChangeArrowheads="1"/>
            </p:cNvSpPr>
            <p:nvPr/>
          </p:nvSpPr>
          <p:spPr bwMode="auto">
            <a:xfrm>
              <a:off x="888" y="804"/>
              <a:ext cx="268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技术应用</a:t>
              </a:r>
            </a:p>
          </p:txBody>
        </p:sp>
        <p:sp>
          <p:nvSpPr>
            <p:cNvPr id="32794" name="Text Box 35"/>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3</a:t>
              </a:r>
            </a:p>
          </p:txBody>
        </p:sp>
      </p:grpSp>
      <p:grpSp>
        <p:nvGrpSpPr>
          <p:cNvPr id="32795" name="Group 36"/>
          <p:cNvGrpSpPr>
            <a:grpSpLocks/>
          </p:cNvGrpSpPr>
          <p:nvPr/>
        </p:nvGrpSpPr>
        <p:grpSpPr bwMode="auto">
          <a:xfrm>
            <a:off x="1905000" y="4979988"/>
            <a:ext cx="5410200" cy="666750"/>
            <a:chOff x="0" y="0"/>
            <a:chExt cx="3408" cy="419"/>
          </a:xfrm>
        </p:grpSpPr>
        <p:grpSp>
          <p:nvGrpSpPr>
            <p:cNvPr id="32796" name="Group 37"/>
            <p:cNvGrpSpPr>
              <a:grpSpLocks/>
            </p:cNvGrpSpPr>
            <p:nvPr/>
          </p:nvGrpSpPr>
          <p:grpSpPr bwMode="auto">
            <a:xfrm>
              <a:off x="0" y="0"/>
              <a:ext cx="480" cy="419"/>
              <a:chOff x="0" y="0"/>
              <a:chExt cx="1549" cy="1351"/>
            </a:xfrm>
          </p:grpSpPr>
          <p:sp>
            <p:nvSpPr>
              <p:cNvPr id="32797"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32798"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32799" name="AutoShape 25"/>
              <p:cNvSpPr>
                <a:spLocks noChangeArrowheads="1"/>
              </p:cNvSpPr>
              <p:nvPr/>
            </p:nvSpPr>
            <p:spPr bwMode="auto">
              <a:xfrm>
                <a:off x="90" y="80"/>
                <a:ext cx="1350" cy="1168"/>
              </a:xfrm>
              <a:prstGeom prst="hexagon">
                <a:avLst>
                  <a:gd name="adj" fmla="val 28896"/>
                  <a:gd name="vf" fmla="val 115470"/>
                </a:avLst>
              </a:prstGeom>
              <a:solidFill>
                <a:srgbClr val="F6BB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32800"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32801" name="Text Box 31"/>
            <p:cNvSpPr txBox="1">
              <a:spLocks noChangeArrowheads="1"/>
            </p:cNvSpPr>
            <p:nvPr/>
          </p:nvSpPr>
          <p:spPr bwMode="auto">
            <a:xfrm>
              <a:off x="864" y="127"/>
              <a:ext cx="1152"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endParaRPr lang="zh-CN" altLang="en-US" sz="2400">
                <a:latin typeface="Times New Roman" pitchFamily="18" charset="0"/>
              </a:endParaRPr>
            </a:p>
          </p:txBody>
        </p:sp>
        <p:sp>
          <p:nvSpPr>
            <p:cNvPr id="32802"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4</a:t>
              </a:r>
            </a:p>
          </p:txBody>
        </p:sp>
      </p:grpSp>
      <p:sp>
        <p:nvSpPr>
          <p:cNvPr id="32803"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95ECBB71-ECD2-4ED9-BC8A-FF93A309E9C7}" type="slidenum">
              <a:rPr lang="en-US" altLang="zh-CN"/>
              <a:pPr>
                <a:buFont typeface="Arial" pitchFamily="34" charset="0"/>
                <a:buNone/>
              </a:pPr>
              <a:t>24</a:t>
            </a:fld>
            <a:endParaRPr lang="en-US" altLang="zh-CN"/>
          </a:p>
        </p:txBody>
      </p:sp>
      <p:sp>
        <p:nvSpPr>
          <p:cNvPr id="32804" name="Text Box 17"/>
          <p:cNvSpPr txBox="1">
            <a:spLocks noChangeArrowheads="1"/>
          </p:cNvSpPr>
          <p:nvPr/>
        </p:nvSpPr>
        <p:spPr bwMode="auto">
          <a:xfrm>
            <a:off x="3321050" y="3852863"/>
            <a:ext cx="3589338"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3200" b="1">
                <a:solidFill>
                  <a:schemeClr val="tx2"/>
                </a:solidFill>
                <a:latin typeface="Times New Roman" pitchFamily="18" charset="0"/>
              </a:rPr>
              <a:t>DeepFace</a:t>
            </a:r>
            <a:r>
              <a:rPr lang="zh-CN" altLang="en-US" sz="3200" b="1">
                <a:solidFill>
                  <a:schemeClr val="tx2"/>
                </a:solidFill>
                <a:latin typeface="Times New Roman" pitchFamily="18" charset="0"/>
              </a:rPr>
              <a:t>网络架构</a:t>
            </a:r>
          </a:p>
        </p:txBody>
      </p:sp>
    </p:spTree>
  </p:cSld>
  <p:clrMapOvr>
    <a:masterClrMapping/>
  </p:clrMapOvr>
  <p:transition advTm="6411"/>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8FBF9B2B-7208-4FA5-8A74-7248BBF87EE8}" type="slidenum">
              <a:rPr lang="zh-CN" altLang="en-US"/>
              <a:pPr algn="r"/>
              <a:t>25</a:t>
            </a:fld>
            <a:endParaRPr lang="zh-CN" altLang="en-US"/>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zh-CN" altLang="en-US" kern="0" dirty="0" smtClean="0">
                <a:latin typeface="Times New Roman" panose="02020603050405020304" pitchFamily="18" charset="0"/>
                <a:ea typeface="宋体" panose="02010600030101010101" pitchFamily="2" charset="-122"/>
              </a:rPr>
              <a:t>DeepFace</a:t>
            </a:r>
          </a:p>
        </p:txBody>
      </p:sp>
      <p:pic>
        <p:nvPicPr>
          <p:cNvPr id="5"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466850"/>
            <a:ext cx="29400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727075" y="2224088"/>
            <a:ext cx="7267575"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Char char="•"/>
            </a:pPr>
            <a:r>
              <a:rPr lang="zh-CN" altLang="en-US"/>
              <a:t>Deepface是facebook公司研发的人脸识别算法。</a:t>
            </a:r>
          </a:p>
          <a:p>
            <a:pPr>
              <a:buFont typeface="Arial" pitchFamily="34" charset="0"/>
              <a:buChar char="•"/>
            </a:pPr>
            <a:r>
              <a:rPr lang="zh-CN" altLang="en-US"/>
              <a:t>DeepFace利用面部多点的稠密对齐，借助于3D模型对有姿态的人脸进行校正，同时利用一个9层深度卷积神经网络，涉及1亿2000万多个参数，在400万规模的人脸库上训练了一个深度人脸表示模型。</a:t>
            </a:r>
          </a:p>
          <a:p>
            <a:pPr>
              <a:buFont typeface="Arial" pitchFamily="34" charset="0"/>
              <a:buChar char="•"/>
            </a:pPr>
            <a:r>
              <a:rPr lang="zh-CN" altLang="en-US"/>
              <a:t>在LFW数据集上取得了97.25%的平均精度。</a:t>
            </a:r>
          </a:p>
        </p:txBody>
      </p:sp>
      <p:pic>
        <p:nvPicPr>
          <p:cNvPr id="14" name="图片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797300"/>
            <a:ext cx="1997075"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a:spLocks noChangeArrowheads="1"/>
          </p:cNvSpPr>
          <p:nvPr/>
        </p:nvSpPr>
        <p:spPr bwMode="auto">
          <a:xfrm>
            <a:off x="650875" y="4391025"/>
            <a:ext cx="74390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Taigman Y, Yang M, Ranzato M A, et al. Deepface: Closing the gap to human-level performance in face verification[C]//Computer Vision and Pattern Recognition (CVPR),  IEEE Conference on. IEEE</a:t>
            </a:r>
          </a:p>
        </p:txBody>
      </p:sp>
    </p:spTree>
    <p:custDataLst>
      <p:tags r:id="rId1"/>
    </p:custDataLst>
  </p:cSld>
  <p:clrMapOvr>
    <a:masterClrMapping/>
  </p:clrMapOvr>
  <p:transition advTm="6004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358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487EED3-F146-4A6E-A46A-9739198AE656}" type="slidenum">
              <a:rPr lang="en-US" altLang="zh-CN"/>
              <a:pPr/>
              <a:t>26</a:t>
            </a:fld>
            <a:endParaRPr lang="en-US" altLang="zh-CN"/>
          </a:p>
        </p:txBody>
      </p:sp>
      <p:sp>
        <p:nvSpPr>
          <p:cNvPr id="35844"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人脸对齐</a:t>
            </a:r>
          </a:p>
        </p:txBody>
      </p:sp>
      <p:pic>
        <p:nvPicPr>
          <p:cNvPr id="35845"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13" y="1417638"/>
            <a:ext cx="8297862"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a:spLocks noChangeArrowheads="1"/>
          </p:cNvSpPr>
          <p:nvPr/>
        </p:nvSpPr>
        <p:spPr bwMode="auto">
          <a:xfrm>
            <a:off x="879475" y="4699000"/>
            <a:ext cx="3184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a. 人脸检测，使用6个基点</a:t>
            </a:r>
          </a:p>
        </p:txBody>
      </p:sp>
      <p:sp>
        <p:nvSpPr>
          <p:cNvPr id="11" name="文本框 10"/>
          <p:cNvSpPr txBox="1">
            <a:spLocks noChangeArrowheads="1"/>
          </p:cNvSpPr>
          <p:nvPr/>
        </p:nvSpPr>
        <p:spPr bwMode="auto">
          <a:xfrm>
            <a:off x="879475" y="5065713"/>
            <a:ext cx="68516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b. 二维剪切，将人脸部分裁剪出来</a:t>
            </a:r>
          </a:p>
        </p:txBody>
      </p:sp>
      <p:sp>
        <p:nvSpPr>
          <p:cNvPr id="12" name="文本框 11"/>
          <p:cNvSpPr txBox="1">
            <a:spLocks noChangeArrowheads="1"/>
          </p:cNvSpPr>
          <p:nvPr/>
        </p:nvSpPr>
        <p:spPr bwMode="auto">
          <a:xfrm>
            <a:off x="879475" y="5430838"/>
            <a:ext cx="76073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c. 67个基点，然后Delaunay三角化，在轮廓处添加三角形来避免不连续</a:t>
            </a:r>
          </a:p>
        </p:txBody>
      </p:sp>
      <p:sp>
        <p:nvSpPr>
          <p:cNvPr id="13" name="文本框 12"/>
          <p:cNvSpPr txBox="1">
            <a:spLocks noChangeArrowheads="1"/>
          </p:cNvSpPr>
          <p:nvPr/>
        </p:nvSpPr>
        <p:spPr bwMode="auto">
          <a:xfrm>
            <a:off x="879475" y="5797550"/>
            <a:ext cx="37004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d. 将三角化后的人脸转换成3D形状</a:t>
            </a:r>
          </a:p>
        </p:txBody>
      </p:sp>
    </p:spTree>
    <p:custDataLst>
      <p:tags r:id="rId1"/>
    </p:custDataLst>
  </p:cSld>
  <p:clrMapOvr>
    <a:masterClrMapping/>
  </p:clrMapOvr>
  <p:transition advTm="5115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378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76B2E7C2-974F-478E-A9C3-C7AB7571BE2E}" type="slidenum">
              <a:rPr lang="en-US" altLang="zh-CN"/>
              <a:pPr/>
              <a:t>27</a:t>
            </a:fld>
            <a:endParaRPr lang="en-US" altLang="zh-CN"/>
          </a:p>
        </p:txBody>
      </p:sp>
      <p:sp>
        <p:nvSpPr>
          <p:cNvPr id="37892"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人脸对齐</a:t>
            </a:r>
          </a:p>
        </p:txBody>
      </p:sp>
      <p:pic>
        <p:nvPicPr>
          <p:cNvPr id="37893"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3" y="1381125"/>
            <a:ext cx="251936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4" name="图片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8713" y="2127250"/>
            <a:ext cx="6643687" cy="211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a:spLocks noChangeArrowheads="1"/>
          </p:cNvSpPr>
          <p:nvPr/>
        </p:nvSpPr>
        <p:spPr bwMode="auto">
          <a:xfrm>
            <a:off x="1128713" y="4449763"/>
            <a:ext cx="53514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e. 三角化后的人脸变为有深度的3D三角网</a:t>
            </a:r>
          </a:p>
        </p:txBody>
      </p:sp>
      <p:sp>
        <p:nvSpPr>
          <p:cNvPr id="6" name="文本框 5"/>
          <p:cNvSpPr txBox="1">
            <a:spLocks noChangeArrowheads="1"/>
          </p:cNvSpPr>
          <p:nvPr/>
        </p:nvSpPr>
        <p:spPr bwMode="auto">
          <a:xfrm>
            <a:off x="1128713" y="4816475"/>
            <a:ext cx="49307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f. 将三角网做偏转，使人脸的正面朝前。</a:t>
            </a:r>
          </a:p>
        </p:txBody>
      </p:sp>
      <p:sp>
        <p:nvSpPr>
          <p:cNvPr id="7" name="文本框 6"/>
          <p:cNvSpPr txBox="1">
            <a:spLocks noChangeArrowheads="1"/>
          </p:cNvSpPr>
          <p:nvPr/>
        </p:nvSpPr>
        <p:spPr bwMode="auto">
          <a:xfrm>
            <a:off x="1128713" y="5181600"/>
            <a:ext cx="40338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g. 最后放正的人脸</a:t>
            </a:r>
          </a:p>
        </p:txBody>
      </p:sp>
      <p:sp>
        <p:nvSpPr>
          <p:cNvPr id="8" name="文本框 7"/>
          <p:cNvSpPr txBox="1">
            <a:spLocks noChangeArrowheads="1"/>
          </p:cNvSpPr>
          <p:nvPr/>
        </p:nvSpPr>
        <p:spPr bwMode="auto">
          <a:xfrm>
            <a:off x="1128713" y="5546725"/>
            <a:ext cx="5503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h. 一个新角度的人脸（在论文中没有用到）</a:t>
            </a:r>
          </a:p>
        </p:txBody>
      </p:sp>
      <p:sp>
        <p:nvSpPr>
          <p:cNvPr id="9" name="文本框 8"/>
          <p:cNvSpPr txBox="1">
            <a:spLocks noChangeArrowheads="1"/>
          </p:cNvSpPr>
          <p:nvPr/>
        </p:nvSpPr>
        <p:spPr bwMode="auto">
          <a:xfrm>
            <a:off x="2782888" y="1381125"/>
            <a:ext cx="5903912"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总体上说，这一步的作用就是使用3D模型来将人脸对齐，从而使CNN发挥最大的效果。</a:t>
            </a:r>
          </a:p>
        </p:txBody>
      </p:sp>
    </p:spTree>
    <p:custDataLst>
      <p:tags r:id="rId1"/>
    </p:custDataLst>
  </p:cSld>
  <p:clrMapOvr>
    <a:masterClrMapping/>
  </p:clrMapOvr>
  <p:transition advTm="2700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399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66F6B82-6A3D-4D40-89E0-07B34908FE70}" type="slidenum">
              <a:rPr lang="en-US" altLang="zh-CN"/>
              <a:pPr/>
              <a:t>28</a:t>
            </a:fld>
            <a:endParaRPr lang="en-US" altLang="zh-CN"/>
          </a:p>
        </p:txBody>
      </p:sp>
      <p:sp>
        <p:nvSpPr>
          <p:cNvPr id="39940"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人脸表示</a:t>
            </a:r>
          </a:p>
        </p:txBody>
      </p:sp>
      <p:pic>
        <p:nvPicPr>
          <p:cNvPr id="39941"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963" y="1262063"/>
            <a:ext cx="8385175" cy="239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p:cNvSpPr txBox="1">
            <a:spLocks noChangeArrowheads="1"/>
          </p:cNvSpPr>
          <p:nvPr/>
        </p:nvSpPr>
        <p:spPr bwMode="auto">
          <a:xfrm>
            <a:off x="542925" y="4302125"/>
            <a:ext cx="7969250" cy="173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Conv：32个11×11×3的卷积核    max-pooling: 3×3， stride=2</a:t>
            </a:r>
          </a:p>
          <a:p>
            <a:r>
              <a:rPr lang="zh-CN" altLang="en-US"/>
              <a:t>Conv: 16个9×9的卷积核   </a:t>
            </a:r>
          </a:p>
          <a:p>
            <a:r>
              <a:rPr lang="zh-CN" altLang="en-US"/>
              <a:t>Local-Conv: 16个9×9的卷积核，Local的意思是卷积核的参数不共享</a:t>
            </a:r>
          </a:p>
          <a:p>
            <a:r>
              <a:rPr lang="zh-CN" altLang="en-US"/>
              <a:t>Local-Conv: 16个7×7的卷积核，参数不共享</a:t>
            </a:r>
          </a:p>
          <a:p>
            <a:r>
              <a:rPr lang="zh-CN" altLang="en-US"/>
              <a:t>Local-Conv: 16个5×5的卷积核，参数不共享</a:t>
            </a:r>
          </a:p>
          <a:p>
            <a:r>
              <a:rPr lang="zh-CN" altLang="en-US"/>
              <a:t>Fully-connected: 4096维              Softmax: 4030维</a:t>
            </a:r>
          </a:p>
        </p:txBody>
      </p:sp>
      <p:sp>
        <p:nvSpPr>
          <p:cNvPr id="5" name="矩形标注 4"/>
          <p:cNvSpPr>
            <a:spLocks noChangeArrowheads="1"/>
          </p:cNvSpPr>
          <p:nvPr/>
        </p:nvSpPr>
        <p:spPr bwMode="auto">
          <a:xfrm>
            <a:off x="6192838" y="1179513"/>
            <a:ext cx="1682750" cy="882650"/>
          </a:xfrm>
          <a:prstGeom prst="wedgeRectCallout">
            <a:avLst>
              <a:gd name="adj1" fmla="val 57625"/>
              <a:gd name="adj2" fmla="val 91801"/>
            </a:avLst>
          </a:prstGeom>
          <a:solidFill>
            <a:schemeClr val="accent1"/>
          </a:solidFill>
          <a:ln w="9525">
            <a:solidFill>
              <a:schemeClr val="tx1"/>
            </a:solidFill>
            <a:round/>
            <a:headEnd/>
            <a:tailEnd/>
          </a:ln>
        </p:spPr>
        <p:txBody>
          <a:bodyPr/>
          <a:lstStyle/>
          <a:p>
            <a:r>
              <a:rPr lang="zh-CN" altLang="en-US"/>
              <a:t>第7层（4096-d）被用来表示人脸特征</a:t>
            </a:r>
          </a:p>
        </p:txBody>
      </p:sp>
      <p:sp>
        <p:nvSpPr>
          <p:cNvPr id="6" name="圆角矩形标注 5"/>
          <p:cNvSpPr>
            <a:spLocks noChangeArrowheads="1"/>
          </p:cNvSpPr>
          <p:nvPr/>
        </p:nvSpPr>
        <p:spPr bwMode="auto">
          <a:xfrm>
            <a:off x="7970838" y="1108075"/>
            <a:ext cx="1171575" cy="954088"/>
          </a:xfrm>
          <a:prstGeom prst="wedgeRoundRectCallout">
            <a:avLst>
              <a:gd name="adj1" fmla="val -8931"/>
              <a:gd name="adj2" fmla="val 69306"/>
              <a:gd name="adj3" fmla="val 16667"/>
            </a:avLst>
          </a:prstGeom>
          <a:solidFill>
            <a:schemeClr val="accent1"/>
          </a:solidFill>
          <a:ln w="9525">
            <a:solidFill>
              <a:schemeClr val="tx1"/>
            </a:solidFill>
            <a:round/>
            <a:headEnd/>
            <a:tailEnd/>
          </a:ln>
        </p:spPr>
        <p:txBody>
          <a:bodyPr/>
          <a:lstStyle/>
          <a:p>
            <a:r>
              <a:rPr lang="zh-CN" altLang="en-US"/>
              <a:t>Softmax层用于分类</a:t>
            </a:r>
          </a:p>
        </p:txBody>
      </p:sp>
      <p:sp>
        <p:nvSpPr>
          <p:cNvPr id="7" name="文本框 6"/>
          <p:cNvSpPr txBox="1">
            <a:spLocks noChangeArrowheads="1"/>
          </p:cNvSpPr>
          <p:nvPr/>
        </p:nvSpPr>
        <p:spPr bwMode="auto">
          <a:xfrm>
            <a:off x="627063" y="3754438"/>
            <a:ext cx="8059737"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经过3D对齐以后，形成的图像都是</a:t>
            </a:r>
            <a:r>
              <a:rPr lang="zh-CN" altLang="en-US" b="1">
                <a:solidFill>
                  <a:srgbClr val="FF0000"/>
                </a:solidFill>
              </a:rPr>
              <a:t>152×152</a:t>
            </a:r>
            <a:r>
              <a:rPr lang="zh-CN" altLang="en-US"/>
              <a:t>的图像，输入到上述网络结构中，该结构的参数如下：</a:t>
            </a:r>
          </a:p>
        </p:txBody>
      </p:sp>
    </p:spTree>
    <p:custDataLst>
      <p:tags r:id="rId1"/>
    </p:custDataLst>
  </p:cSld>
  <p:clrMapOvr>
    <a:masterClrMapping/>
  </p:clrMapOvr>
  <p:transition advTm="96034"/>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419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7"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D2F64FF7-18AA-47C0-BCCE-D06510349171}" type="slidenum">
              <a:rPr lang="en-US" altLang="zh-CN"/>
              <a:pPr/>
              <a:t>29</a:t>
            </a:fld>
            <a:endParaRPr lang="en-US" altLang="zh-CN"/>
          </a:p>
        </p:txBody>
      </p:sp>
      <p:sp>
        <p:nvSpPr>
          <p:cNvPr id="41988"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归一化</a:t>
            </a:r>
          </a:p>
        </p:txBody>
      </p:sp>
      <p:pic>
        <p:nvPicPr>
          <p:cNvPr id="41989"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013" y="1323975"/>
            <a:ext cx="24003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文本框 3"/>
          <p:cNvSpPr txBox="1">
            <a:spLocks noChangeArrowheads="1"/>
          </p:cNvSpPr>
          <p:nvPr/>
        </p:nvSpPr>
        <p:spPr bwMode="auto">
          <a:xfrm>
            <a:off x="630238" y="1914525"/>
            <a:ext cx="6953250"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对于输出的4096-d向量：</a:t>
            </a:r>
          </a:p>
          <a:p>
            <a:r>
              <a:rPr lang="zh-CN" altLang="en-US"/>
              <a:t>先每一维进行归一化，即对于结果向量中的每一维，都要除以该维度在整个训练集上的最大值。</a:t>
            </a:r>
          </a:p>
          <a:p>
            <a:r>
              <a:rPr lang="zh-CN" altLang="en-US"/>
              <a:t>每个向量进行L2归一化</a:t>
            </a:r>
          </a:p>
        </p:txBody>
      </p:sp>
      <p:sp>
        <p:nvSpPr>
          <p:cNvPr id="6" name="文本框 5"/>
          <p:cNvSpPr txBox="1">
            <a:spLocks noChangeArrowheads="1"/>
          </p:cNvSpPr>
          <p:nvPr/>
        </p:nvSpPr>
        <p:spPr bwMode="auto">
          <a:xfrm>
            <a:off x="727075" y="3482975"/>
            <a:ext cx="5330825" cy="118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归一化的目的：</a:t>
            </a:r>
          </a:p>
          <a:p>
            <a:r>
              <a:rPr lang="zh-CN" altLang="en-US"/>
              <a:t>（1）向量包含的值是非负的；</a:t>
            </a:r>
          </a:p>
          <a:p>
            <a:r>
              <a:rPr lang="zh-CN" altLang="en-US"/>
              <a:t>（2）向量非常稀疏的；</a:t>
            </a:r>
          </a:p>
          <a:p>
            <a:r>
              <a:rPr lang="zh-CN" altLang="en-US"/>
              <a:t>（3）向量的值位于[ 0，1 ]之间。</a:t>
            </a:r>
          </a:p>
        </p:txBody>
      </p:sp>
    </p:spTree>
    <p:custDataLst>
      <p:tags r:id="rId1"/>
    </p:custDataLst>
  </p:cSld>
  <p:clrMapOvr>
    <a:masterClrMapping/>
  </p:clrMapOvr>
  <p:transition advTm="27659"/>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6" name="Group 5"/>
          <p:cNvGrpSpPr>
            <a:grpSpLocks/>
          </p:cNvGrpSpPr>
          <p:nvPr/>
        </p:nvGrpSpPr>
        <p:grpSpPr bwMode="auto">
          <a:xfrm>
            <a:off x="1905000" y="1524000"/>
            <a:ext cx="762000" cy="665163"/>
            <a:chOff x="0" y="0"/>
            <a:chExt cx="1549" cy="1351"/>
          </a:xfrm>
        </p:grpSpPr>
        <p:sp>
          <p:nvSpPr>
            <p:cNvPr id="8197"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198"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4140" name="AutoShape 11"/>
            <p:cNvSpPr>
              <a:spLocks noChangeArrowheads="1"/>
            </p:cNvSpPr>
            <p:nvPr/>
          </p:nvSpPr>
          <p:spPr bwMode="auto">
            <a:xfrm>
              <a:off x="90" y="81"/>
              <a:ext cx="1349" cy="1167"/>
            </a:xfrm>
            <a:prstGeom prst="hexagon">
              <a:avLst>
                <a:gd name="adj" fmla="val 28896"/>
                <a:gd name="vf" fmla="val 115470"/>
              </a:avLst>
            </a:prstGeom>
            <a:solidFill>
              <a:srgbClr val="92D050"/>
            </a:solidFill>
            <a:ln w="9525">
              <a:solidFill>
                <a:schemeClr val="bg1"/>
              </a:solidFill>
              <a:miter lim="800000"/>
            </a:ln>
          </p:spPr>
          <p:txBody>
            <a:bodyPr wrap="none" anchor="ctr"/>
            <a:lstStyle/>
            <a:p>
              <a:pPr>
                <a:buFontTx/>
                <a:buNone/>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endParaRPr>
            </a:p>
          </p:txBody>
        </p:sp>
      </p:grpSp>
      <p:sp>
        <p:nvSpPr>
          <p:cNvPr id="8200" name="Line 16"/>
          <p:cNvSpPr>
            <a:spLocks noChangeShapeType="1"/>
          </p:cNvSpPr>
          <p:nvPr/>
        </p:nvSpPr>
        <p:spPr bwMode="auto">
          <a:xfrm>
            <a:off x="2514600" y="2133600"/>
            <a:ext cx="510532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1" name="Text Box 17"/>
          <p:cNvSpPr txBox="1">
            <a:spLocks noChangeArrowheads="1"/>
          </p:cNvSpPr>
          <p:nvPr/>
        </p:nvSpPr>
        <p:spPr bwMode="auto">
          <a:xfrm>
            <a:off x="2755900" y="1676400"/>
            <a:ext cx="43307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b="1" dirty="0" smtClean="0">
                <a:latin typeface="Times New Roman" pitchFamily="18" charset="0"/>
              </a:rPr>
              <a:t>Introduction and Related Work</a:t>
            </a:r>
            <a:endParaRPr lang="zh-CN" altLang="en-US" sz="2400" b="1" dirty="0">
              <a:latin typeface="Times New Roman" pitchFamily="18" charset="0"/>
            </a:endParaRPr>
          </a:p>
        </p:txBody>
      </p:sp>
      <p:sp>
        <p:nvSpPr>
          <p:cNvPr id="8202" name="Text Box 18"/>
          <p:cNvSpPr txBox="1">
            <a:spLocks noChangeArrowheads="1"/>
          </p:cNvSpPr>
          <p:nvPr/>
        </p:nvSpPr>
        <p:spPr bwMode="auto">
          <a:xfrm>
            <a:off x="2101850" y="1622425"/>
            <a:ext cx="339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1</a:t>
            </a:r>
          </a:p>
        </p:txBody>
      </p:sp>
      <p:grpSp>
        <p:nvGrpSpPr>
          <p:cNvPr id="8204" name="Group 21"/>
          <p:cNvGrpSpPr>
            <a:grpSpLocks/>
          </p:cNvGrpSpPr>
          <p:nvPr/>
        </p:nvGrpSpPr>
        <p:grpSpPr bwMode="auto">
          <a:xfrm>
            <a:off x="1949450" y="2646363"/>
            <a:ext cx="762000" cy="665162"/>
            <a:chOff x="0" y="0"/>
            <a:chExt cx="1549" cy="1351"/>
          </a:xfrm>
        </p:grpSpPr>
        <p:sp>
          <p:nvSpPr>
            <p:cNvPr id="8205"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06"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07" name="AutoShape 25"/>
            <p:cNvSpPr>
              <a:spLocks noChangeArrowheads="1"/>
            </p:cNvSpPr>
            <p:nvPr/>
          </p:nvSpPr>
          <p:spPr bwMode="auto">
            <a:xfrm>
              <a:off x="90" y="80"/>
              <a:ext cx="1350" cy="1168"/>
            </a:xfrm>
            <a:prstGeom prst="hexagon">
              <a:avLst>
                <a:gd name="adj" fmla="val 28896"/>
                <a:gd name="vf" fmla="val 115470"/>
              </a:avLst>
            </a:prstGeom>
            <a:solidFill>
              <a:srgbClr val="00B0F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08" name="Line 30"/>
          <p:cNvSpPr>
            <a:spLocks noChangeShapeType="1"/>
          </p:cNvSpPr>
          <p:nvPr/>
        </p:nvSpPr>
        <p:spPr bwMode="auto">
          <a:xfrm>
            <a:off x="2559050" y="3255963"/>
            <a:ext cx="506087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09" name="Text Box 31"/>
          <p:cNvSpPr txBox="1">
            <a:spLocks noChangeArrowheads="1"/>
          </p:cNvSpPr>
          <p:nvPr/>
        </p:nvSpPr>
        <p:spPr bwMode="auto">
          <a:xfrm>
            <a:off x="2731283" y="2798763"/>
            <a:ext cx="54862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Binary Convolutional Neural Network</a:t>
            </a:r>
            <a:endParaRPr lang="zh-CN" altLang="en-US" sz="2400" dirty="0">
              <a:latin typeface="Times New Roman" pitchFamily="18" charset="0"/>
            </a:endParaRPr>
          </a:p>
        </p:txBody>
      </p:sp>
      <p:sp>
        <p:nvSpPr>
          <p:cNvPr id="8210" name="Text Box 32"/>
          <p:cNvSpPr txBox="1">
            <a:spLocks noChangeArrowheads="1"/>
          </p:cNvSpPr>
          <p:nvPr/>
        </p:nvSpPr>
        <p:spPr bwMode="auto">
          <a:xfrm>
            <a:off x="2166938" y="2744788"/>
            <a:ext cx="296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2</a:t>
            </a:r>
          </a:p>
        </p:txBody>
      </p:sp>
      <p:grpSp>
        <p:nvGrpSpPr>
          <p:cNvPr id="8212" name="Group 29"/>
          <p:cNvGrpSpPr>
            <a:grpSpLocks/>
          </p:cNvGrpSpPr>
          <p:nvPr/>
        </p:nvGrpSpPr>
        <p:grpSpPr bwMode="auto">
          <a:xfrm>
            <a:off x="1911350" y="3813175"/>
            <a:ext cx="762000" cy="665163"/>
            <a:chOff x="0" y="0"/>
            <a:chExt cx="1549" cy="1351"/>
          </a:xfrm>
        </p:grpSpPr>
        <p:sp>
          <p:nvSpPr>
            <p:cNvPr id="8213" name="AutoShape 2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14" name="AutoShape 2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15" name="AutoShape 29"/>
            <p:cNvSpPr>
              <a:spLocks noChangeArrowheads="1"/>
            </p:cNvSpPr>
            <p:nvPr/>
          </p:nvSpPr>
          <p:spPr bwMode="auto">
            <a:xfrm>
              <a:off x="90" y="81"/>
              <a:ext cx="1349" cy="1167"/>
            </a:xfrm>
            <a:prstGeom prst="hexagon">
              <a:avLst>
                <a:gd name="adj" fmla="val 28894"/>
                <a:gd name="vf" fmla="val 115470"/>
              </a:avLst>
            </a:prstGeom>
            <a:solidFill>
              <a:srgbClr val="C000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16" name="Line 33"/>
          <p:cNvSpPr>
            <a:spLocks noChangeShapeType="1"/>
          </p:cNvSpPr>
          <p:nvPr/>
        </p:nvSpPr>
        <p:spPr bwMode="auto">
          <a:xfrm>
            <a:off x="2520950" y="4422775"/>
            <a:ext cx="509897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17" name="Text Box 34"/>
          <p:cNvSpPr txBox="1">
            <a:spLocks noChangeArrowheads="1"/>
          </p:cNvSpPr>
          <p:nvPr/>
        </p:nvSpPr>
        <p:spPr bwMode="auto">
          <a:xfrm>
            <a:off x="2711450" y="5158714"/>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Conclusion</a:t>
            </a:r>
            <a:endParaRPr lang="zh-CN" altLang="en-US" sz="2400" dirty="0">
              <a:latin typeface="Times New Roman" pitchFamily="18" charset="0"/>
            </a:endParaRPr>
          </a:p>
        </p:txBody>
      </p:sp>
      <p:sp>
        <p:nvSpPr>
          <p:cNvPr id="8218" name="Text Box 35"/>
          <p:cNvSpPr txBox="1">
            <a:spLocks noChangeArrowheads="1"/>
          </p:cNvSpPr>
          <p:nvPr/>
        </p:nvSpPr>
        <p:spPr bwMode="auto">
          <a:xfrm>
            <a:off x="2128838" y="3911600"/>
            <a:ext cx="2968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3</a:t>
            </a:r>
          </a:p>
        </p:txBody>
      </p:sp>
      <p:grpSp>
        <p:nvGrpSpPr>
          <p:cNvPr id="8220" name="Group 37"/>
          <p:cNvGrpSpPr>
            <a:grpSpLocks/>
          </p:cNvGrpSpPr>
          <p:nvPr/>
        </p:nvGrpSpPr>
        <p:grpSpPr bwMode="auto">
          <a:xfrm>
            <a:off x="1905000" y="4979988"/>
            <a:ext cx="762000" cy="666750"/>
            <a:chOff x="0" y="0"/>
            <a:chExt cx="1549" cy="1351"/>
          </a:xfrm>
        </p:grpSpPr>
        <p:sp>
          <p:nvSpPr>
            <p:cNvPr id="8221"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8222"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8223" name="AutoShape 25"/>
            <p:cNvSpPr>
              <a:spLocks noChangeArrowheads="1"/>
            </p:cNvSpPr>
            <p:nvPr/>
          </p:nvSpPr>
          <p:spPr bwMode="auto">
            <a:xfrm>
              <a:off x="90" y="80"/>
              <a:ext cx="1350" cy="1168"/>
            </a:xfrm>
            <a:prstGeom prst="hexagon">
              <a:avLst>
                <a:gd name="adj" fmla="val 28896"/>
                <a:gd name="vf" fmla="val 115470"/>
              </a:avLst>
            </a:prstGeom>
            <a:solidFill>
              <a:srgbClr val="F6BB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8224" name="Line 30"/>
          <p:cNvSpPr>
            <a:spLocks noChangeShapeType="1"/>
          </p:cNvSpPr>
          <p:nvPr/>
        </p:nvSpPr>
        <p:spPr bwMode="auto">
          <a:xfrm>
            <a:off x="2514600" y="5591043"/>
            <a:ext cx="5105320"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8226" name="Text Box 32"/>
          <p:cNvSpPr txBox="1">
            <a:spLocks noChangeArrowheads="1"/>
          </p:cNvSpPr>
          <p:nvPr/>
        </p:nvSpPr>
        <p:spPr bwMode="auto">
          <a:xfrm>
            <a:off x="2122488" y="5078648"/>
            <a:ext cx="296863" cy="365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4</a:t>
            </a:r>
          </a:p>
        </p:txBody>
      </p:sp>
      <p:sp>
        <p:nvSpPr>
          <p:cNvPr id="8227"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3E3A8D3A-2405-455D-82CD-1DF467CD235A}" type="slidenum">
              <a:rPr lang="en-US" altLang="zh-CN"/>
              <a:pPr>
                <a:buFont typeface="Arial" pitchFamily="34" charset="0"/>
                <a:buNone/>
              </a:pPr>
              <a:t>3</a:t>
            </a:fld>
            <a:endParaRPr lang="en-US" altLang="zh-CN"/>
          </a:p>
        </p:txBody>
      </p:sp>
      <p:sp>
        <p:nvSpPr>
          <p:cNvPr id="8228" name="Text Box 34"/>
          <p:cNvSpPr txBox="1">
            <a:spLocks noChangeArrowheads="1"/>
          </p:cNvSpPr>
          <p:nvPr/>
        </p:nvSpPr>
        <p:spPr bwMode="auto">
          <a:xfrm>
            <a:off x="2727657" y="3911424"/>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dirty="0" smtClean="0">
                <a:latin typeface="Times New Roman" pitchFamily="18" charset="0"/>
              </a:rPr>
              <a:t>Experiments</a:t>
            </a:r>
            <a:endParaRPr lang="zh-CN" altLang="en-US" sz="2400" dirty="0">
              <a:latin typeface="Times New Roman" pitchFamily="18" charset="0"/>
            </a:endParaRPr>
          </a:p>
        </p:txBody>
      </p:sp>
    </p:spTree>
    <p:extLst>
      <p:ext uri="{BB962C8B-B14F-4D97-AF65-F5344CB8AC3E}">
        <p14:creationId xmlns:p14="http://schemas.microsoft.com/office/powerpoint/2010/main" val="1176223967"/>
      </p:ext>
    </p:extLst>
  </p:cSld>
  <p:clrMapOvr>
    <a:masterClrMapping/>
  </p:clrMapOvr>
  <p:transition advTm="7816"/>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440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B984A960-A0D8-443F-A0A5-78D290EE0B58}" type="slidenum">
              <a:rPr lang="en-US" altLang="zh-CN"/>
              <a:pPr/>
              <a:t>30</a:t>
            </a:fld>
            <a:endParaRPr lang="en-US" altLang="zh-CN"/>
          </a:p>
        </p:txBody>
      </p:sp>
      <p:sp>
        <p:nvSpPr>
          <p:cNvPr id="44036"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分类</a:t>
            </a:r>
          </a:p>
        </p:txBody>
      </p:sp>
      <p:pic>
        <p:nvPicPr>
          <p:cNvPr id="44037"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513" y="1301750"/>
            <a:ext cx="1371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8" name="文本框 3"/>
          <p:cNvSpPr txBox="1">
            <a:spLocks noChangeArrowheads="1"/>
          </p:cNvSpPr>
          <p:nvPr/>
        </p:nvSpPr>
        <p:spPr bwMode="auto">
          <a:xfrm>
            <a:off x="652463" y="1809750"/>
            <a:ext cx="54927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得到表示后，进行分类：</a:t>
            </a:r>
          </a:p>
        </p:txBody>
      </p:sp>
      <p:sp>
        <p:nvSpPr>
          <p:cNvPr id="44039" name="文本框 5"/>
          <p:cNvSpPr txBox="1">
            <a:spLocks noChangeArrowheads="1"/>
          </p:cNvSpPr>
          <p:nvPr/>
        </p:nvSpPr>
        <p:spPr bwMode="auto">
          <a:xfrm>
            <a:off x="760413" y="2174875"/>
            <a:ext cx="76438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直接算内积加权的卡方距离使用Siamese网络结构</a:t>
            </a:r>
          </a:p>
        </p:txBody>
      </p:sp>
      <p:sp>
        <p:nvSpPr>
          <p:cNvPr id="7" name="文本框 6"/>
          <p:cNvSpPr txBox="1">
            <a:spLocks noChangeArrowheads="1"/>
          </p:cNvSpPr>
          <p:nvPr/>
        </p:nvSpPr>
        <p:spPr bwMode="auto">
          <a:xfrm>
            <a:off x="760413" y="2541588"/>
            <a:ext cx="44751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加权卡方距离计算公式如下：</a:t>
            </a:r>
          </a:p>
        </p:txBody>
      </p:sp>
      <p:pic>
        <p:nvPicPr>
          <p:cNvPr id="8" name="图片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63" y="2906713"/>
            <a:ext cx="5465762"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a:spLocks noChangeArrowheads="1"/>
          </p:cNvSpPr>
          <p:nvPr/>
        </p:nvSpPr>
        <p:spPr bwMode="auto">
          <a:xfrm>
            <a:off x="652463" y="3978275"/>
            <a:ext cx="83693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Siamese网络结构是成对进行训练，得到的特征表示再使用如下公式进行计算距离：</a:t>
            </a:r>
          </a:p>
        </p:txBody>
      </p:sp>
      <p:pic>
        <p:nvPicPr>
          <p:cNvPr id="11" name="图片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5688" y="4470400"/>
            <a:ext cx="3570287"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a:spLocks noChangeArrowheads="1"/>
          </p:cNvSpPr>
          <p:nvPr/>
        </p:nvSpPr>
        <p:spPr bwMode="auto">
          <a:xfrm>
            <a:off x="1055688" y="5089525"/>
            <a:ext cx="42687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其中，参数alpha是通过训练得到。</a:t>
            </a:r>
          </a:p>
        </p:txBody>
      </p:sp>
      <p:sp>
        <p:nvSpPr>
          <p:cNvPr id="13" name="文本框 12"/>
          <p:cNvSpPr txBox="1">
            <a:spLocks noChangeArrowheads="1"/>
          </p:cNvSpPr>
          <p:nvPr/>
        </p:nvSpPr>
        <p:spPr bwMode="auto">
          <a:xfrm>
            <a:off x="765175" y="3613150"/>
            <a:ext cx="4470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其中，加权参数由线性SVM计算得到。</a:t>
            </a:r>
          </a:p>
        </p:txBody>
      </p:sp>
    </p:spTree>
    <p:custDataLst>
      <p:tags r:id="rId1"/>
    </p:custDataLst>
  </p:cSld>
  <p:clrMapOvr>
    <a:masterClrMapping/>
  </p:clrMapOvr>
  <p:transition advTm="87002"/>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3"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3A072638-2E16-401B-BD4E-D9B7AA6899F9}" type="slidenum">
              <a:rPr lang="en-US" altLang="zh-CN"/>
              <a:pPr/>
              <a:t>31</a:t>
            </a:fld>
            <a:endParaRPr lang="en-US" altLang="zh-CN"/>
          </a:p>
        </p:txBody>
      </p:sp>
      <p:sp>
        <p:nvSpPr>
          <p:cNvPr id="46084" name="标题 1"/>
          <p:cNvSpPr>
            <a:spLocks noGrp="1" noChangeArrowheads="1"/>
          </p:cNvSpPr>
          <p:nvPr>
            <p:ph type="title"/>
          </p:nvPr>
        </p:nvSpPr>
        <p:spPr/>
        <p:txBody>
          <a:bodyPr/>
          <a:lstStyle/>
          <a:p>
            <a:r>
              <a:rPr lang="en-US" altLang="zh-CN" smtClean="0">
                <a:ea typeface="宋体" pitchFamily="2" charset="-122"/>
              </a:rPr>
              <a:t>S</a:t>
            </a:r>
            <a:r>
              <a:rPr lang="zh-CN" altLang="en-US" smtClean="0">
                <a:ea typeface="宋体" pitchFamily="2" charset="-122"/>
              </a:rPr>
              <a:t>iamese 网络</a:t>
            </a:r>
          </a:p>
        </p:txBody>
      </p:sp>
      <p:sp>
        <p:nvSpPr>
          <p:cNvPr id="46085" name="文本框 2"/>
          <p:cNvSpPr txBox="1">
            <a:spLocks noChangeArrowheads="1"/>
          </p:cNvSpPr>
          <p:nvPr/>
        </p:nvSpPr>
        <p:spPr bwMode="auto">
          <a:xfrm>
            <a:off x="457200" y="1546225"/>
            <a:ext cx="38862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a:t>S</a:t>
            </a:r>
            <a:r>
              <a:rPr lang="zh-CN" altLang="en-US"/>
              <a:t>iamese 网络</a:t>
            </a:r>
          </a:p>
          <a:p>
            <a:r>
              <a:rPr lang="zh-CN" altLang="en-US"/>
              <a:t>分成前半部分、后半部分。前半部分用于特征提取，我们可以让两张图片，分别输入我们这个网络的前半部分，然后分别得到一个输出特征向量Gw(x1)、Gw(x2)，接着我们构造两个特征向量距离度量</a:t>
            </a:r>
            <a:r>
              <a:rPr lang="en-US" altLang="zh-CN"/>
              <a:t>Ew</a:t>
            </a:r>
            <a:r>
              <a:rPr lang="zh-CN" altLang="en-US"/>
              <a:t>，作为两张图片的相似度计算函数。</a:t>
            </a:r>
          </a:p>
        </p:txBody>
      </p:sp>
      <p:pic>
        <p:nvPicPr>
          <p:cNvPr id="46086" name="图片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3900" y="1546225"/>
            <a:ext cx="4308475"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7" name="文本框 3"/>
          <p:cNvSpPr txBox="1">
            <a:spLocks noChangeArrowheads="1"/>
          </p:cNvSpPr>
          <p:nvPr/>
        </p:nvSpPr>
        <p:spPr bwMode="auto">
          <a:xfrm>
            <a:off x="522288" y="3832225"/>
            <a:ext cx="3544887"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因此siamese network网络其实就是一个提取一对图片的特征算子的过程，然后在网络的最后一层，是用于定义了特征向量间相似度的损失函数，进行图像相似性度量。</a:t>
            </a:r>
          </a:p>
        </p:txBody>
      </p:sp>
    </p:spTree>
  </p:cSld>
  <p:clrMapOvr>
    <a:masterClrMapping/>
  </p:clrMapOvr>
  <p:transition advTm="59483"/>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993C002-6281-4950-B171-66FA0B192E3D}" type="slidenum">
              <a:rPr lang="en-US" altLang="zh-CN"/>
              <a:pPr/>
              <a:t>32</a:t>
            </a:fld>
            <a:endParaRPr lang="en-US" altLang="zh-CN"/>
          </a:p>
        </p:txBody>
      </p:sp>
      <p:sp>
        <p:nvSpPr>
          <p:cNvPr id="48132"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训练</a:t>
            </a:r>
          </a:p>
        </p:txBody>
      </p:sp>
      <p:pic>
        <p:nvPicPr>
          <p:cNvPr id="48133"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113" y="1339850"/>
            <a:ext cx="2466975"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4" name="文本框 2"/>
          <p:cNvSpPr txBox="1">
            <a:spLocks noChangeArrowheads="1"/>
          </p:cNvSpPr>
          <p:nvPr/>
        </p:nvSpPr>
        <p:spPr bwMode="auto">
          <a:xfrm>
            <a:off x="519113" y="2036763"/>
            <a:ext cx="72532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sz="2000"/>
              <a:t>训练使用的人数不同(1.5K/3.3K/4.4K)</a:t>
            </a:r>
          </a:p>
          <a:p>
            <a:r>
              <a:rPr lang="zh-CN" altLang="en-US" sz="2000"/>
              <a:t>训练使用的照片数目不同(10%/20%/50%)</a:t>
            </a:r>
          </a:p>
          <a:p>
            <a:r>
              <a:rPr lang="zh-CN" altLang="en-US" sz="2000"/>
              <a:t>使用的网络不同(去掉第三层/去掉第4、5层/去掉第3、4、5层)</a:t>
            </a:r>
          </a:p>
        </p:txBody>
      </p:sp>
      <p:pic>
        <p:nvPicPr>
          <p:cNvPr id="48135" name="图片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525" y="3422650"/>
            <a:ext cx="7464425"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6" name="文本框 6"/>
          <p:cNvSpPr txBox="1">
            <a:spLocks noChangeArrowheads="1"/>
          </p:cNvSpPr>
          <p:nvPr/>
        </p:nvSpPr>
        <p:spPr bwMode="auto">
          <a:xfrm>
            <a:off x="771525" y="5387975"/>
            <a:ext cx="7102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Char char="•"/>
            </a:pPr>
            <a:r>
              <a:rPr lang="zh-CN" altLang="en-US"/>
              <a:t>Social Face Classification Dataset(SFC): 4.4M张人脸/4030人</a:t>
            </a:r>
          </a:p>
        </p:txBody>
      </p:sp>
    </p:spTree>
  </p:cSld>
  <p:clrMapOvr>
    <a:masterClrMapping/>
  </p:clrMapOvr>
  <p:transition advTm="36176"/>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2F3AE1BE-92D0-47EE-BA51-71D844782D45}" type="slidenum">
              <a:rPr lang="en-US" altLang="zh-CN"/>
              <a:pPr/>
              <a:t>33</a:t>
            </a:fld>
            <a:endParaRPr lang="en-US" altLang="zh-CN"/>
          </a:p>
        </p:txBody>
      </p:sp>
      <p:sp>
        <p:nvSpPr>
          <p:cNvPr id="50180" name="标题 1"/>
          <p:cNvSpPr>
            <a:spLocks noGrp="1" noChangeArrowheads="1"/>
          </p:cNvSpPr>
          <p:nvPr>
            <p:ph type="title"/>
          </p:nvPr>
        </p:nvSpPr>
        <p:spPr/>
        <p:txBody>
          <a:bodyPr/>
          <a:lstStyle/>
          <a:p>
            <a:r>
              <a:rPr lang="en-US" altLang="zh-CN" smtClean="0">
                <a:ea typeface="宋体" pitchFamily="2" charset="-122"/>
              </a:rPr>
              <a:t>DeepFace-LFW</a:t>
            </a:r>
            <a:r>
              <a:rPr lang="zh-CN" altLang="en-US" smtClean="0">
                <a:ea typeface="宋体" pitchFamily="2" charset="-122"/>
              </a:rPr>
              <a:t>结果</a:t>
            </a:r>
          </a:p>
        </p:txBody>
      </p:sp>
      <p:pic>
        <p:nvPicPr>
          <p:cNvPr id="5018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311275"/>
            <a:ext cx="7788275" cy="396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2" name="文本框 3"/>
          <p:cNvSpPr txBox="1">
            <a:spLocks noChangeArrowheads="1"/>
          </p:cNvSpPr>
          <p:nvPr/>
        </p:nvSpPr>
        <p:spPr bwMode="auto">
          <a:xfrm>
            <a:off x="757238" y="5583238"/>
            <a:ext cx="5421312"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Char char="•"/>
            </a:pPr>
            <a:r>
              <a:rPr lang="zh-CN" altLang="en-US" sz="2000"/>
              <a:t>LFW: 13323张人脸/5749人</a:t>
            </a:r>
          </a:p>
          <a:p>
            <a:pPr>
              <a:buFont typeface="Arial" pitchFamily="34" charset="0"/>
              <a:buChar char="•"/>
            </a:pPr>
            <a:r>
              <a:rPr lang="zh-CN" altLang="en-US" sz="2000"/>
              <a:t>在LFW数据集上取得了97.25%的平均精度。</a:t>
            </a:r>
          </a:p>
        </p:txBody>
      </p:sp>
    </p:spTree>
  </p:cSld>
  <p:clrMapOvr>
    <a:masterClrMapping/>
  </p:clrMapOvr>
  <p:transition advTm="28221"/>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F9243A16-EF22-494F-84E7-310014994220}" type="slidenum">
              <a:rPr lang="en-US" altLang="zh-CN"/>
              <a:pPr/>
              <a:t>34</a:t>
            </a:fld>
            <a:endParaRPr lang="en-US" altLang="zh-CN"/>
          </a:p>
        </p:txBody>
      </p:sp>
      <p:sp>
        <p:nvSpPr>
          <p:cNvPr id="52228" name="标题 1"/>
          <p:cNvSpPr>
            <a:spLocks noGrp="1" noChangeArrowheads="1"/>
          </p:cNvSpPr>
          <p:nvPr>
            <p:ph type="title"/>
          </p:nvPr>
        </p:nvSpPr>
        <p:spPr/>
        <p:txBody>
          <a:bodyPr/>
          <a:lstStyle/>
          <a:p>
            <a:r>
              <a:rPr lang="en-US" altLang="zh-CN" smtClean="0">
                <a:ea typeface="宋体" pitchFamily="2" charset="-122"/>
              </a:rPr>
              <a:t>DeepFace-YTF</a:t>
            </a:r>
            <a:r>
              <a:rPr lang="zh-CN" altLang="en-US" smtClean="0">
                <a:ea typeface="宋体" pitchFamily="2" charset="-122"/>
              </a:rPr>
              <a:t>结果</a:t>
            </a:r>
          </a:p>
        </p:txBody>
      </p:sp>
      <p:pic>
        <p:nvPicPr>
          <p:cNvPr id="52229"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775" y="1352550"/>
            <a:ext cx="8175625"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文本框 3"/>
          <p:cNvSpPr txBox="1">
            <a:spLocks noChangeArrowheads="1"/>
          </p:cNvSpPr>
          <p:nvPr/>
        </p:nvSpPr>
        <p:spPr bwMode="auto">
          <a:xfrm>
            <a:off x="814388" y="5033963"/>
            <a:ext cx="62277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buFont typeface="Arial" pitchFamily="34" charset="0"/>
              <a:buChar char="•"/>
            </a:pPr>
            <a:r>
              <a:rPr lang="zh-CN" altLang="en-US"/>
              <a:t>Youtube Face(YTF): 3425videos/1595人</a:t>
            </a:r>
          </a:p>
          <a:p>
            <a:pPr>
              <a:buFont typeface="Arial" pitchFamily="34" charset="0"/>
              <a:buChar char="•"/>
            </a:pPr>
            <a:r>
              <a:rPr lang="zh-CN" altLang="en-US"/>
              <a:t>在</a:t>
            </a:r>
            <a:r>
              <a:rPr lang="en-US" altLang="zh-CN"/>
              <a:t>YTF</a:t>
            </a:r>
            <a:r>
              <a:rPr lang="zh-CN" altLang="en-US"/>
              <a:t>数据集上取得了</a:t>
            </a:r>
            <a:r>
              <a:rPr lang="en-US" altLang="zh-CN"/>
              <a:t>91.4</a:t>
            </a:r>
            <a:r>
              <a:rPr lang="zh-CN" altLang="en-US"/>
              <a:t>%的精度，远高于其他方法。</a:t>
            </a:r>
          </a:p>
        </p:txBody>
      </p:sp>
    </p:spTree>
  </p:cSld>
  <p:clrMapOvr>
    <a:masterClrMapping/>
  </p:clrMapOvr>
  <p:transition advTm="21809"/>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542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5"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CFD3A861-99EA-4113-A4DA-9410A9C7157D}" type="slidenum">
              <a:rPr lang="en-US" altLang="zh-CN"/>
              <a:pPr/>
              <a:t>35</a:t>
            </a:fld>
            <a:endParaRPr lang="en-US" altLang="zh-CN"/>
          </a:p>
        </p:txBody>
      </p:sp>
      <p:sp>
        <p:nvSpPr>
          <p:cNvPr id="54276" name="标题 1"/>
          <p:cNvSpPr>
            <a:spLocks noGrp="1" noChangeArrowheads="1"/>
          </p:cNvSpPr>
          <p:nvPr>
            <p:ph type="title"/>
          </p:nvPr>
        </p:nvSpPr>
        <p:spPr/>
        <p:txBody>
          <a:bodyPr/>
          <a:lstStyle/>
          <a:p>
            <a:r>
              <a:rPr lang="en-US" altLang="zh-CN" smtClean="0">
                <a:ea typeface="宋体" pitchFamily="2" charset="-122"/>
              </a:rPr>
              <a:t>DeepFace-</a:t>
            </a:r>
            <a:r>
              <a:rPr lang="zh-CN" altLang="en-US" smtClean="0">
                <a:ea typeface="宋体" pitchFamily="2" charset="-122"/>
              </a:rPr>
              <a:t>总结</a:t>
            </a:r>
          </a:p>
        </p:txBody>
      </p:sp>
      <p:sp>
        <p:nvSpPr>
          <p:cNvPr id="3" name="文本框 2"/>
          <p:cNvSpPr txBox="1">
            <a:spLocks noChangeArrowheads="1"/>
          </p:cNvSpPr>
          <p:nvPr/>
        </p:nvSpPr>
        <p:spPr bwMode="auto">
          <a:xfrm>
            <a:off x="838200" y="1892300"/>
            <a:ext cx="6934200"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en-US" sz="2200"/>
              <a:t>1</a:t>
            </a:r>
            <a:r>
              <a:rPr lang="en-US" altLang="zh-CN" sz="2200"/>
              <a:t>.</a:t>
            </a:r>
            <a:r>
              <a:rPr lang="zh-CN" altLang="en-US" sz="2200"/>
              <a:t>后三层使用</a:t>
            </a:r>
            <a:r>
              <a:rPr lang="zh-CN" altLang="en-US" sz="2200" b="1">
                <a:solidFill>
                  <a:srgbClr val="FF0000"/>
                </a:solidFill>
              </a:rPr>
              <a:t>参数不共享</a:t>
            </a:r>
            <a:r>
              <a:rPr lang="zh-CN" altLang="en-US" sz="2200"/>
              <a:t>的卷积核</a:t>
            </a:r>
            <a:endParaRPr lang="zh-CN" altLang="en-US"/>
          </a:p>
        </p:txBody>
      </p:sp>
      <p:sp>
        <p:nvSpPr>
          <p:cNvPr id="4" name="文本框 3"/>
          <p:cNvSpPr txBox="1">
            <a:spLocks noChangeArrowheads="1"/>
          </p:cNvSpPr>
          <p:nvPr/>
        </p:nvSpPr>
        <p:spPr bwMode="auto">
          <a:xfrm>
            <a:off x="838200" y="3984625"/>
            <a:ext cx="67151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200"/>
              <a:t>2. </a:t>
            </a:r>
            <a:r>
              <a:rPr lang="zh-CN" altLang="en-US" sz="2200"/>
              <a:t>DeepFace在训练神经网络前，使用了</a:t>
            </a:r>
            <a:r>
              <a:rPr lang="zh-CN" altLang="en-US" sz="2200" b="1">
                <a:solidFill>
                  <a:srgbClr val="FF0000"/>
                </a:solidFill>
              </a:rPr>
              <a:t>对齐方法</a:t>
            </a:r>
            <a:r>
              <a:rPr lang="zh-CN" altLang="en-US" sz="2200"/>
              <a:t>。</a:t>
            </a:r>
            <a:endParaRPr lang="zh-CN" altLang="en-US"/>
          </a:p>
        </p:txBody>
      </p:sp>
      <p:pic>
        <p:nvPicPr>
          <p:cNvPr id="54279"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79513"/>
            <a:ext cx="160178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a:spLocks noChangeArrowheads="1"/>
          </p:cNvSpPr>
          <p:nvPr/>
        </p:nvSpPr>
        <p:spPr bwMode="auto">
          <a:xfrm>
            <a:off x="981075" y="2319338"/>
            <a:ext cx="74152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FF0000"/>
                </a:solidFill>
              </a:rPr>
              <a:t>优点：</a:t>
            </a:r>
            <a:r>
              <a:rPr lang="zh-CN" altLang="en-US"/>
              <a:t>对齐的人脸图片中，不同的区域会有不同的统计特征，卷积的局部稳定性假设并不存在，所以使用相同的卷积核会导致信息的丢失；</a:t>
            </a:r>
          </a:p>
        </p:txBody>
      </p:sp>
      <p:sp>
        <p:nvSpPr>
          <p:cNvPr id="7" name="文本框 6"/>
          <p:cNvSpPr txBox="1">
            <a:spLocks noChangeArrowheads="1"/>
          </p:cNvSpPr>
          <p:nvPr/>
        </p:nvSpPr>
        <p:spPr bwMode="auto">
          <a:xfrm>
            <a:off x="981075" y="2971800"/>
            <a:ext cx="75533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solidFill>
                  <a:srgbClr val="FF0000"/>
                </a:solidFill>
              </a:rPr>
              <a:t>缺点：</a:t>
            </a:r>
            <a:r>
              <a:rPr lang="zh-CN" altLang="en-US"/>
              <a:t>不共享的卷积核并不增加抽取特征时的计算量，而会增加训练时的计算量使用不共享的卷积核，需要训练的参数量大大增加，因而需要很大的数据量（当然，这个条件本文刚好满足）。</a:t>
            </a:r>
          </a:p>
        </p:txBody>
      </p:sp>
      <p:sp>
        <p:nvSpPr>
          <p:cNvPr id="8" name="文本框 7"/>
          <p:cNvSpPr txBox="1">
            <a:spLocks noChangeArrowheads="1"/>
          </p:cNvSpPr>
          <p:nvPr/>
        </p:nvSpPr>
        <p:spPr bwMode="auto">
          <a:xfrm>
            <a:off x="1111250" y="4533900"/>
            <a:ext cx="71548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zh-CN" altLang="en-US"/>
              <a:t>论文认为神经网络能够work的原因在于一旦人脸经过对齐后，人脸区域的特征就固定在某些像素上了，此时，更适宜用卷积神经网络来学习特征。</a:t>
            </a:r>
          </a:p>
        </p:txBody>
      </p:sp>
    </p:spTree>
    <p:custDataLst>
      <p:tags r:id="rId1"/>
    </p:custDataLst>
  </p:cSld>
  <p:clrMapOvr>
    <a:masterClrMapping/>
  </p:clrMapOvr>
  <p:transition advTm="61495"/>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3" name="Group 4"/>
          <p:cNvGrpSpPr>
            <a:grpSpLocks/>
          </p:cNvGrpSpPr>
          <p:nvPr/>
        </p:nvGrpSpPr>
        <p:grpSpPr bwMode="auto">
          <a:xfrm>
            <a:off x="1905000" y="1524000"/>
            <a:ext cx="5410200" cy="665163"/>
            <a:chOff x="0" y="0"/>
            <a:chExt cx="3408" cy="419"/>
          </a:xfrm>
        </p:grpSpPr>
        <p:grpSp>
          <p:nvGrpSpPr>
            <p:cNvPr id="56324" name="Group 5"/>
            <p:cNvGrpSpPr>
              <a:grpSpLocks/>
            </p:cNvGrpSpPr>
            <p:nvPr/>
          </p:nvGrpSpPr>
          <p:grpSpPr bwMode="auto">
            <a:xfrm>
              <a:off x="0" y="0"/>
              <a:ext cx="480" cy="419"/>
              <a:chOff x="0" y="0"/>
              <a:chExt cx="1549" cy="1351"/>
            </a:xfrm>
          </p:grpSpPr>
          <p:sp>
            <p:nvSpPr>
              <p:cNvPr id="56325" name="AutoShape 9"/>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56326" name="AutoShape 10"/>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4140" name="AutoShape 11"/>
              <p:cNvSpPr>
                <a:spLocks noChangeArrowheads="1"/>
              </p:cNvSpPr>
              <p:nvPr/>
            </p:nvSpPr>
            <p:spPr bwMode="auto">
              <a:xfrm>
                <a:off x="90" y="81"/>
                <a:ext cx="1349" cy="1167"/>
              </a:xfrm>
              <a:prstGeom prst="hexagon">
                <a:avLst>
                  <a:gd name="adj" fmla="val 28896"/>
                  <a:gd name="vf" fmla="val 115470"/>
                </a:avLst>
              </a:prstGeom>
              <a:solidFill>
                <a:srgbClr val="92D050"/>
              </a:solidFill>
              <a:ln w="9525">
                <a:solidFill>
                  <a:schemeClr val="bg1"/>
                </a:solidFill>
                <a:miter lim="800000"/>
              </a:ln>
            </p:spPr>
            <p:txBody>
              <a:bodyPr wrap="none" anchor="ctr"/>
              <a:lstStyle/>
              <a:p>
                <a:pPr>
                  <a:buFontTx/>
                  <a:buNone/>
                  <a:defRPr/>
                </a:pPr>
                <a:endParaRPr lang="zh-CN" altLang="en-US">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anose="02020603050405020304" pitchFamily="18" charset="0"/>
                </a:endParaRPr>
              </a:p>
            </p:txBody>
          </p:sp>
        </p:grpSp>
        <p:sp>
          <p:nvSpPr>
            <p:cNvPr id="56328" name="Line 16"/>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6329" name="Text Box 17"/>
            <p:cNvSpPr txBox="1">
              <a:spLocks noChangeArrowheads="1"/>
            </p:cNvSpPr>
            <p:nvPr/>
          </p:nvSpPr>
          <p:spPr bwMode="auto">
            <a:xfrm>
              <a:off x="864" y="96"/>
              <a:ext cx="11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研究背景</a:t>
              </a:r>
            </a:p>
          </p:txBody>
        </p:sp>
        <p:sp>
          <p:nvSpPr>
            <p:cNvPr id="56330" name="Text Box 18"/>
            <p:cNvSpPr txBox="1">
              <a:spLocks noChangeArrowheads="1"/>
            </p:cNvSpPr>
            <p:nvPr/>
          </p:nvSpPr>
          <p:spPr bwMode="auto">
            <a:xfrm>
              <a:off x="124" y="62"/>
              <a:ext cx="2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1</a:t>
              </a:r>
            </a:p>
          </p:txBody>
        </p:sp>
      </p:grpSp>
      <p:grpSp>
        <p:nvGrpSpPr>
          <p:cNvPr id="56331" name="Group 20"/>
          <p:cNvGrpSpPr>
            <a:grpSpLocks/>
          </p:cNvGrpSpPr>
          <p:nvPr/>
        </p:nvGrpSpPr>
        <p:grpSpPr bwMode="auto">
          <a:xfrm>
            <a:off x="1949450" y="2646363"/>
            <a:ext cx="5410200" cy="665162"/>
            <a:chOff x="0" y="0"/>
            <a:chExt cx="3408" cy="419"/>
          </a:xfrm>
        </p:grpSpPr>
        <p:grpSp>
          <p:nvGrpSpPr>
            <p:cNvPr id="56332" name="Group 21"/>
            <p:cNvGrpSpPr>
              <a:grpSpLocks/>
            </p:cNvGrpSpPr>
            <p:nvPr/>
          </p:nvGrpSpPr>
          <p:grpSpPr bwMode="auto">
            <a:xfrm>
              <a:off x="0" y="0"/>
              <a:ext cx="480" cy="419"/>
              <a:chOff x="0" y="0"/>
              <a:chExt cx="1549" cy="1351"/>
            </a:xfrm>
          </p:grpSpPr>
          <p:sp>
            <p:nvSpPr>
              <p:cNvPr id="56333"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56334"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56335" name="AutoShape 25"/>
              <p:cNvSpPr>
                <a:spLocks noChangeArrowheads="1"/>
              </p:cNvSpPr>
              <p:nvPr/>
            </p:nvSpPr>
            <p:spPr bwMode="auto">
              <a:xfrm>
                <a:off x="90" y="80"/>
                <a:ext cx="1350" cy="1168"/>
              </a:xfrm>
              <a:prstGeom prst="hexagon">
                <a:avLst>
                  <a:gd name="adj" fmla="val 28896"/>
                  <a:gd name="vf" fmla="val 115470"/>
                </a:avLst>
              </a:prstGeom>
              <a:solidFill>
                <a:srgbClr val="00B0F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56336"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6337" name="Text Box 31"/>
            <p:cNvSpPr txBox="1">
              <a:spLocks noChangeArrowheads="1"/>
            </p:cNvSpPr>
            <p:nvPr/>
          </p:nvSpPr>
          <p:spPr bwMode="auto">
            <a:xfrm>
              <a:off x="864" y="111"/>
              <a:ext cx="20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2400">
                  <a:latin typeface="Times New Roman" pitchFamily="18" charset="0"/>
                </a:rPr>
                <a:t>识别过程</a:t>
              </a:r>
            </a:p>
          </p:txBody>
        </p:sp>
        <p:sp>
          <p:nvSpPr>
            <p:cNvPr id="56338"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2</a:t>
              </a:r>
            </a:p>
          </p:txBody>
        </p:sp>
      </p:grpSp>
      <p:grpSp>
        <p:nvGrpSpPr>
          <p:cNvPr id="56339" name="Group 28"/>
          <p:cNvGrpSpPr>
            <a:grpSpLocks/>
          </p:cNvGrpSpPr>
          <p:nvPr/>
        </p:nvGrpSpPr>
        <p:grpSpPr bwMode="auto">
          <a:xfrm>
            <a:off x="1911350" y="3813175"/>
            <a:ext cx="5410200" cy="665163"/>
            <a:chOff x="0" y="0"/>
            <a:chExt cx="3408" cy="419"/>
          </a:xfrm>
        </p:grpSpPr>
        <p:grpSp>
          <p:nvGrpSpPr>
            <p:cNvPr id="56340" name="Group 29"/>
            <p:cNvGrpSpPr>
              <a:grpSpLocks/>
            </p:cNvGrpSpPr>
            <p:nvPr/>
          </p:nvGrpSpPr>
          <p:grpSpPr bwMode="auto">
            <a:xfrm>
              <a:off x="0" y="0"/>
              <a:ext cx="480" cy="419"/>
              <a:chOff x="0" y="0"/>
              <a:chExt cx="1549" cy="1351"/>
            </a:xfrm>
          </p:grpSpPr>
          <p:sp>
            <p:nvSpPr>
              <p:cNvPr id="56341" name="AutoShape 27"/>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56342" name="AutoShape 28"/>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56343" name="AutoShape 29"/>
              <p:cNvSpPr>
                <a:spLocks noChangeArrowheads="1"/>
              </p:cNvSpPr>
              <p:nvPr/>
            </p:nvSpPr>
            <p:spPr bwMode="auto">
              <a:xfrm>
                <a:off x="90" y="81"/>
                <a:ext cx="1349" cy="1167"/>
              </a:xfrm>
              <a:prstGeom prst="hexagon">
                <a:avLst>
                  <a:gd name="adj" fmla="val 28894"/>
                  <a:gd name="vf" fmla="val 115470"/>
                </a:avLst>
              </a:prstGeom>
              <a:solidFill>
                <a:srgbClr val="C000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56344" name="Line 33"/>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6345" name="Text Box 35"/>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3</a:t>
              </a:r>
            </a:p>
          </p:txBody>
        </p:sp>
      </p:grpSp>
      <p:grpSp>
        <p:nvGrpSpPr>
          <p:cNvPr id="56346" name="Group 36"/>
          <p:cNvGrpSpPr>
            <a:grpSpLocks/>
          </p:cNvGrpSpPr>
          <p:nvPr/>
        </p:nvGrpSpPr>
        <p:grpSpPr bwMode="auto">
          <a:xfrm>
            <a:off x="1905000" y="4979988"/>
            <a:ext cx="5410200" cy="666750"/>
            <a:chOff x="0" y="0"/>
            <a:chExt cx="3408" cy="419"/>
          </a:xfrm>
        </p:grpSpPr>
        <p:grpSp>
          <p:nvGrpSpPr>
            <p:cNvPr id="56347" name="Group 37"/>
            <p:cNvGrpSpPr>
              <a:grpSpLocks/>
            </p:cNvGrpSpPr>
            <p:nvPr/>
          </p:nvGrpSpPr>
          <p:grpSpPr bwMode="auto">
            <a:xfrm>
              <a:off x="0" y="0"/>
              <a:ext cx="480" cy="419"/>
              <a:chOff x="0" y="0"/>
              <a:chExt cx="1549" cy="1351"/>
            </a:xfrm>
          </p:grpSpPr>
          <p:sp>
            <p:nvSpPr>
              <p:cNvPr id="56348" name="AutoShape 23"/>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latin typeface="Times New Roman" pitchFamily="18" charset="0"/>
                </a:endParaRPr>
              </a:p>
            </p:txBody>
          </p:sp>
          <p:sp>
            <p:nvSpPr>
              <p:cNvPr id="56349" name="AutoShape 24"/>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18900000" scaled="1"/>
              </a:gradFill>
              <a:ln w="9525">
                <a:solidFill>
                  <a:srgbClr val="C0C0C0"/>
                </a:solidFill>
                <a:miter lim="800000"/>
                <a:headEnd/>
                <a:tailEnd/>
              </a:ln>
            </p:spPr>
            <p:txBody>
              <a:bodyPr wrap="none" anchor="ctr"/>
              <a:lstStyle/>
              <a:p>
                <a:endParaRPr lang="zh-CN" altLang="en-US">
                  <a:latin typeface="Times New Roman" pitchFamily="18" charset="0"/>
                </a:endParaRPr>
              </a:p>
            </p:txBody>
          </p:sp>
          <p:sp>
            <p:nvSpPr>
              <p:cNvPr id="56350" name="AutoShape 25"/>
              <p:cNvSpPr>
                <a:spLocks noChangeArrowheads="1"/>
              </p:cNvSpPr>
              <p:nvPr/>
            </p:nvSpPr>
            <p:spPr bwMode="auto">
              <a:xfrm>
                <a:off x="90" y="80"/>
                <a:ext cx="1350" cy="1168"/>
              </a:xfrm>
              <a:prstGeom prst="hexagon">
                <a:avLst>
                  <a:gd name="adj" fmla="val 28896"/>
                  <a:gd name="vf" fmla="val 115470"/>
                </a:avLst>
              </a:prstGeom>
              <a:solidFill>
                <a:srgbClr val="F6BB00"/>
              </a:solidFill>
              <a:ln w="9525">
                <a:solidFill>
                  <a:schemeClr val="bg1"/>
                </a:solidFill>
                <a:miter lim="800000"/>
                <a:headEnd/>
                <a:tailEnd/>
              </a:ln>
            </p:spPr>
            <p:txBody>
              <a:bodyPr wrap="none" anchor="ctr"/>
              <a:lstStyle/>
              <a:p>
                <a:endParaRPr lang="zh-CN" altLang="en-US">
                  <a:latin typeface="Times New Roman" pitchFamily="18" charset="0"/>
                </a:endParaRPr>
              </a:p>
            </p:txBody>
          </p:sp>
        </p:grpSp>
        <p:sp>
          <p:nvSpPr>
            <p:cNvPr id="56351" name="Line 30"/>
            <p:cNvSpPr>
              <a:spLocks noChangeShapeType="1"/>
            </p:cNvSpPr>
            <p:nvPr/>
          </p:nvSpPr>
          <p:spPr bwMode="auto">
            <a:xfrm>
              <a:off x="384" y="384"/>
              <a:ext cx="3024" cy="0"/>
            </a:xfrm>
            <a:prstGeom prst="line">
              <a:avLst/>
            </a:prstGeom>
            <a:noFill/>
            <a:ln w="25400">
              <a:solidFill>
                <a:schemeClr val="folHlink"/>
              </a:solidFill>
              <a:prstDash val="sysDot"/>
              <a:round/>
              <a:headEn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56352" name="Text Box 32"/>
            <p:cNvSpPr txBox="1">
              <a:spLocks noChangeArrowheads="1"/>
            </p:cNvSpPr>
            <p:nvPr/>
          </p:nvSpPr>
          <p:spPr bwMode="auto">
            <a:xfrm>
              <a:off x="137" y="62"/>
              <a:ext cx="187" cy="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0" hangingPunct="0"/>
              <a:r>
                <a:rPr lang="en-US" altLang="zh-CN" b="1">
                  <a:solidFill>
                    <a:schemeClr val="bg1"/>
                  </a:solidFill>
                  <a:latin typeface="Times New Roman" pitchFamily="18" charset="0"/>
                </a:rPr>
                <a:t>4</a:t>
              </a:r>
            </a:p>
          </p:txBody>
        </p:sp>
      </p:grpSp>
      <p:sp>
        <p:nvSpPr>
          <p:cNvPr id="56353"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Arial" pitchFamily="34" charset="0"/>
              <a:buNone/>
            </a:pPr>
            <a:fld id="{42C66E5A-7AFA-448B-9DFC-9948023C12A9}" type="slidenum">
              <a:rPr lang="en-US" altLang="zh-CN"/>
              <a:pPr>
                <a:buFont typeface="Arial" pitchFamily="34" charset="0"/>
                <a:buNone/>
              </a:pPr>
              <a:t>36</a:t>
            </a:fld>
            <a:endParaRPr lang="en-US" altLang="zh-CN"/>
          </a:p>
        </p:txBody>
      </p:sp>
      <p:sp>
        <p:nvSpPr>
          <p:cNvPr id="56354" name="Text Box 17"/>
          <p:cNvSpPr txBox="1">
            <a:spLocks noChangeArrowheads="1"/>
          </p:cNvSpPr>
          <p:nvPr/>
        </p:nvSpPr>
        <p:spPr bwMode="auto">
          <a:xfrm>
            <a:off x="3321050" y="5056188"/>
            <a:ext cx="32004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zh-CN" altLang="en-US" sz="3200" b="1">
                <a:solidFill>
                  <a:schemeClr val="tx2"/>
                </a:solidFill>
                <a:latin typeface="Times New Roman" pitchFamily="18" charset="0"/>
              </a:rPr>
              <a:t>技术应用</a:t>
            </a:r>
          </a:p>
        </p:txBody>
      </p:sp>
      <p:sp>
        <p:nvSpPr>
          <p:cNvPr id="56355" name="Text Box 34"/>
          <p:cNvSpPr txBox="1">
            <a:spLocks noChangeArrowheads="1"/>
          </p:cNvSpPr>
          <p:nvPr/>
        </p:nvSpPr>
        <p:spPr bwMode="auto">
          <a:xfrm>
            <a:off x="3321050" y="3911600"/>
            <a:ext cx="426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0" hangingPunct="0"/>
            <a:r>
              <a:rPr lang="en-US" altLang="zh-CN" sz="2400">
                <a:latin typeface="Times New Roman" pitchFamily="18" charset="0"/>
              </a:rPr>
              <a:t>DeepFace</a:t>
            </a:r>
            <a:r>
              <a:rPr lang="zh-CN" altLang="en-US" sz="2400">
                <a:latin typeface="Times New Roman" pitchFamily="18" charset="0"/>
              </a:rPr>
              <a:t>网络架构</a:t>
            </a:r>
          </a:p>
        </p:txBody>
      </p:sp>
    </p:spTree>
  </p:cSld>
  <p:clrMapOvr>
    <a:masterClrMapping/>
  </p:clrMapOvr>
  <p:transition advTm="4306"/>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FF7B9EB0-FFDE-4131-BD42-13D3D6E80583}" type="slidenum">
              <a:rPr lang="zh-CN" altLang="en-US"/>
              <a:pPr algn="r"/>
              <a:t>37</a:t>
            </a:fld>
            <a:endParaRPr lang="zh-CN" altLang="en-US"/>
          </a:p>
        </p:txBody>
      </p:sp>
      <p:pic>
        <p:nvPicPr>
          <p:cNvPr id="583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54000"/>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a:buFontTx/>
              <a:buNone/>
              <a:defRPr/>
            </a:pPr>
            <a:r>
              <a:rPr lang="en-US" altLang="zh-CN" kern="0" dirty="0" smtClean="0">
                <a:latin typeface="Times New Roman" panose="02020603050405020304" pitchFamily="18" charset="0"/>
                <a:ea typeface="宋体" panose="02010600030101010101" pitchFamily="2" charset="-122"/>
              </a:rPr>
              <a:t>Face++</a:t>
            </a:r>
          </a:p>
        </p:txBody>
      </p:sp>
      <p:cxnSp>
        <p:nvCxnSpPr>
          <p:cNvPr id="376" name="直接连接符 375"/>
          <p:cNvCxnSpPr/>
          <p:nvPr/>
        </p:nvCxnSpPr>
        <p:spPr>
          <a:xfrm>
            <a:off x="585788" y="213360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58373" name="Rectangle 2"/>
          <p:cNvSpPr txBox="1">
            <a:spLocks noChangeArrowheads="1"/>
          </p:cNvSpPr>
          <p:nvPr/>
        </p:nvSpPr>
        <p:spPr bwMode="auto">
          <a:xfrm>
            <a:off x="441325" y="2436813"/>
            <a:ext cx="4111625" cy="303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zh-CN" sz="2400"/>
              <a:t>Face++</a:t>
            </a:r>
            <a:r>
              <a:rPr lang="zh-CN" altLang="en-US" sz="2400"/>
              <a:t>是北京旷视科技有限公司旗下的新型视觉服务平台，</a:t>
            </a:r>
            <a:r>
              <a:rPr lang="en-US" altLang="zh-CN" sz="2400"/>
              <a:t>Face++TM</a:t>
            </a:r>
            <a:r>
              <a:rPr lang="zh-CN" altLang="en-US" sz="2400"/>
              <a:t>平台通过提供云端</a:t>
            </a:r>
            <a:r>
              <a:rPr lang="en-US" altLang="zh-CN" sz="2400"/>
              <a:t>API</a:t>
            </a:r>
            <a:r>
              <a:rPr lang="zh-CN" altLang="en-US" sz="2400"/>
              <a:t>、离线</a:t>
            </a:r>
            <a:r>
              <a:rPr lang="en-US" altLang="zh-CN" sz="2400"/>
              <a:t>SDK</a:t>
            </a:r>
            <a:r>
              <a:rPr lang="zh-CN" altLang="en-US" sz="2400"/>
              <a:t>、以及面向用户的自主研发产品形式，将人脸识别技术广泛应用到互联网及移动应用场景中，人脸识别云计算平台市场前景广阔。</a:t>
            </a:r>
          </a:p>
        </p:txBody>
      </p:sp>
      <p:sp>
        <p:nvSpPr>
          <p:cNvPr id="58374" name="文本框 4"/>
          <p:cNvSpPr txBox="1">
            <a:spLocks noChangeArrowheads="1"/>
          </p:cNvSpPr>
          <p:nvPr/>
        </p:nvSpPr>
        <p:spPr bwMode="auto">
          <a:xfrm>
            <a:off x="650875" y="1444625"/>
            <a:ext cx="13874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Face++</a:t>
            </a:r>
            <a:endParaRPr lang="zh-CN" altLang="en-US" sz="2800"/>
          </a:p>
        </p:txBody>
      </p:sp>
      <p:pic>
        <p:nvPicPr>
          <p:cNvPr id="58375" name="Picture 3" descr="200881310444235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1919288"/>
            <a:ext cx="3846513"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13385"/>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D4D22C15-ECA4-42B7-9741-FB2E861E84CA}" type="slidenum">
              <a:rPr lang="zh-CN" altLang="en-US"/>
              <a:pPr algn="r"/>
              <a:t>38</a:t>
            </a:fld>
            <a:endParaRPr lang="zh-CN" altLang="en-US"/>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en-US" altLang="zh-CN" sz="4000" b="1">
                <a:solidFill>
                  <a:schemeClr val="tx2"/>
                </a:solidFill>
              </a:rPr>
              <a:t>Face++</a:t>
            </a:r>
            <a:r>
              <a:rPr lang="zh-CN" altLang="en-US" sz="4000" b="1">
                <a:solidFill>
                  <a:schemeClr val="tx2"/>
                </a:solidFill>
              </a:rPr>
              <a:t>人脸检测</a:t>
            </a:r>
            <a:endParaRPr lang="en-US" altLang="zh-CN" sz="4000" b="1">
              <a:solidFill>
                <a:schemeClr val="tx2"/>
              </a:solidFill>
              <a:latin typeface="Times New Roman" pitchFamily="18" charset="0"/>
            </a:endParaRPr>
          </a:p>
        </p:txBody>
      </p:sp>
      <p:sp>
        <p:nvSpPr>
          <p:cNvPr id="60420" name="Rectangle 2"/>
          <p:cNvSpPr txBox="1">
            <a:spLocks noChangeArrowheads="1"/>
          </p:cNvSpPr>
          <p:nvPr/>
        </p:nvSpPr>
        <p:spPr bwMode="auto">
          <a:xfrm>
            <a:off x="387350" y="2241550"/>
            <a:ext cx="4208463"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zh-CN" altLang="en-US" sz="2000"/>
              <a:t>适应性强，</a:t>
            </a:r>
            <a:r>
              <a:rPr lang="en-US" altLang="en-US" sz="2000"/>
              <a:t>能够很好地适应各类常见影响，如脸部遮挡、光照情况不理想、头部朝向不正等。</a:t>
            </a:r>
          </a:p>
          <a:p>
            <a:pPr>
              <a:lnSpc>
                <a:spcPct val="90000"/>
              </a:lnSpc>
              <a:spcBef>
                <a:spcPts val="1000"/>
              </a:spcBef>
              <a:buFont typeface="Arial" pitchFamily="34" charset="0"/>
              <a:buChar char="•"/>
            </a:pPr>
            <a:r>
              <a:rPr lang="en-US" altLang="en-US" sz="2000"/>
              <a:t>不限人脸数量</a:t>
            </a:r>
            <a:r>
              <a:rPr lang="zh-CN" altLang="en-US" sz="2000"/>
              <a:t>，</a:t>
            </a:r>
            <a:r>
              <a:rPr lang="en-US" altLang="en-US" sz="2000"/>
              <a:t>对于图片中可检测的人脸数量没有限制。轻松处理各类集体照片。</a:t>
            </a:r>
          </a:p>
          <a:p>
            <a:pPr>
              <a:lnSpc>
                <a:spcPct val="90000"/>
              </a:lnSpc>
              <a:spcBef>
                <a:spcPts val="1000"/>
              </a:spcBef>
              <a:buFont typeface="Arial" pitchFamily="34" charset="0"/>
              <a:buChar char="•"/>
            </a:pPr>
            <a:r>
              <a:rPr lang="en-US" altLang="en-US" sz="2000"/>
              <a:t>准确性高</a:t>
            </a:r>
            <a:r>
              <a:rPr lang="zh-CN" altLang="en-US" sz="2000"/>
              <a:t>，</a:t>
            </a:r>
            <a:r>
              <a:rPr lang="en-US" altLang="en-US" sz="2000"/>
              <a:t>基于Face++强大的深度学习算法，人脸检测与识别算法在多项世界权威比赛中夺冠</a:t>
            </a:r>
            <a:r>
              <a:rPr lang="zh-CN" altLang="en-US" sz="2000"/>
              <a:t>。</a:t>
            </a:r>
          </a:p>
        </p:txBody>
      </p:sp>
      <p:pic>
        <p:nvPicPr>
          <p:cNvPr id="60421"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3763" y="1819275"/>
            <a:ext cx="4032250" cy="384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0423" name="文本框 6"/>
          <p:cNvSpPr txBox="1">
            <a:spLocks noChangeArrowheads="1"/>
          </p:cNvSpPr>
          <p:nvPr/>
        </p:nvSpPr>
        <p:spPr bwMode="auto">
          <a:xfrm>
            <a:off x="650875" y="1444625"/>
            <a:ext cx="2968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1.</a:t>
            </a:r>
            <a:r>
              <a:rPr lang="zh-CN" altLang="en-US" sz="2800"/>
              <a:t>人脸检测与追踪</a:t>
            </a:r>
          </a:p>
        </p:txBody>
      </p:sp>
    </p:spTree>
  </p:cSld>
  <p:clrMapOvr>
    <a:masterClrMapping/>
  </p:clrMapOvr>
  <p:transition advTm="30982"/>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ECFCDE2-3B8E-475D-A019-23B581023CC8}" type="slidenum">
              <a:rPr lang="zh-CN" altLang="en-US"/>
              <a:pPr algn="r"/>
              <a:t>39</a:t>
            </a:fld>
            <a:endParaRPr lang="zh-CN" altLang="en-US"/>
          </a:p>
        </p:txBody>
      </p:sp>
      <p:pic>
        <p:nvPicPr>
          <p:cNvPr id="624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en-US" altLang="zh-CN" sz="4000" b="1">
                <a:solidFill>
                  <a:schemeClr val="tx2"/>
                </a:solidFill>
              </a:rPr>
              <a:t>Face++</a:t>
            </a:r>
            <a:r>
              <a:rPr lang="zh-CN" altLang="en-US" sz="4000" b="1">
                <a:solidFill>
                  <a:schemeClr val="tx2"/>
                </a:solidFill>
              </a:rPr>
              <a:t>关键点检测</a:t>
            </a:r>
            <a:endParaRPr lang="en-US" altLang="zh-CN" sz="4000" b="1">
              <a:solidFill>
                <a:schemeClr val="tx2"/>
              </a:solidFill>
              <a:latin typeface="Times New Roman" pitchFamily="18" charset="0"/>
            </a:endParaRPr>
          </a:p>
        </p:txBody>
      </p:sp>
      <p:sp>
        <p:nvSpPr>
          <p:cNvPr id="62468" name="Rectangle 2"/>
          <p:cNvSpPr txBox="1">
            <a:spLocks noChangeArrowheads="1"/>
          </p:cNvSpPr>
          <p:nvPr/>
        </p:nvSpPr>
        <p:spPr bwMode="auto">
          <a:xfrm>
            <a:off x="387350" y="2241550"/>
            <a:ext cx="4208463"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en-US" sz="2000"/>
              <a:t>定位并返回人脸五官与轮廓的关键点坐标位置。关键点包括人脸轮廓、眼睛、眉毛、嘴唇以及鼻子轮廓。</a:t>
            </a:r>
            <a:r>
              <a:rPr lang="zh-CN" altLang="en-US" sz="2000"/>
              <a:t>可</a:t>
            </a:r>
            <a:r>
              <a:rPr lang="en-US" altLang="en-US" sz="2000"/>
              <a:t>提供高精度的关键点，最多可达106点。无论是静态图片还是动态视频流，人脸关键点均能完美贴合人脸。</a:t>
            </a:r>
          </a:p>
          <a:p>
            <a:pPr>
              <a:lnSpc>
                <a:spcPct val="90000"/>
              </a:lnSpc>
              <a:spcBef>
                <a:spcPts val="1000"/>
              </a:spcBef>
              <a:buFont typeface="Arial" pitchFamily="34" charset="0"/>
              <a:buChar char="•"/>
            </a:pPr>
            <a:r>
              <a:rPr lang="en-US" altLang="en-US" sz="2000"/>
              <a:t>高精度的人脸关键点使得应用能够对人脸图像进行各类复杂变换操作，例如人脸妆容、滤镜贴纸和3D动画模型等</a:t>
            </a:r>
            <a:r>
              <a:rPr lang="zh-CN" altLang="en-US" sz="2000"/>
              <a:t>。</a:t>
            </a:r>
          </a:p>
        </p:txBody>
      </p:sp>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2470" name="文本框 6"/>
          <p:cNvSpPr txBox="1">
            <a:spLocks noChangeArrowheads="1"/>
          </p:cNvSpPr>
          <p:nvPr/>
        </p:nvSpPr>
        <p:spPr bwMode="auto">
          <a:xfrm>
            <a:off x="650875" y="1444625"/>
            <a:ext cx="29686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2.</a:t>
            </a:r>
            <a:r>
              <a:rPr lang="zh-CN" altLang="en-US" sz="2800"/>
              <a:t>人脸关键点检测</a:t>
            </a:r>
          </a:p>
        </p:txBody>
      </p:sp>
      <p:pic>
        <p:nvPicPr>
          <p:cNvPr id="62471"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6763" y="1963738"/>
            <a:ext cx="4437062"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0311"/>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4</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2" name="TextBox 1"/>
          <p:cNvSpPr txBox="1"/>
          <p:nvPr/>
        </p:nvSpPr>
        <p:spPr>
          <a:xfrm>
            <a:off x="304912" y="1447852"/>
            <a:ext cx="1863011" cy="369332"/>
          </a:xfrm>
          <a:prstGeom prst="rect">
            <a:avLst/>
          </a:prstGeom>
          <a:noFill/>
        </p:spPr>
        <p:txBody>
          <a:bodyPr wrap="none" rtlCol="0">
            <a:spAutoFit/>
          </a:bodyPr>
          <a:lstStyle/>
          <a:p>
            <a:r>
              <a:rPr lang="en-US" altLang="zh-CN" dirty="0" smtClean="0">
                <a:solidFill>
                  <a:srgbClr val="0070C0"/>
                </a:solidFill>
                <a:latin typeface="Britannic Bold" pitchFamily="34" charset="0"/>
              </a:rPr>
              <a:t>1.1 Introduction</a:t>
            </a:r>
            <a:endParaRPr lang="zh-CN" altLang="en-US" dirty="0">
              <a:solidFill>
                <a:srgbClr val="0070C0"/>
              </a:solidFill>
              <a:latin typeface="Britannic Bold" pitchFamily="34" charset="0"/>
            </a:endParaRPr>
          </a:p>
        </p:txBody>
      </p:sp>
      <p:sp>
        <p:nvSpPr>
          <p:cNvPr id="5" name="矩形 4"/>
          <p:cNvSpPr/>
          <p:nvPr/>
        </p:nvSpPr>
        <p:spPr>
          <a:xfrm>
            <a:off x="838298" y="2057436"/>
            <a:ext cx="8305702" cy="1569660"/>
          </a:xfrm>
          <a:prstGeom prst="rect">
            <a:avLst/>
          </a:prstGeom>
        </p:spPr>
        <p:txBody>
          <a:bodyPr wrap="square">
            <a:spAutoFit/>
          </a:bodyPr>
          <a:lstStyle/>
          <a:p>
            <a:r>
              <a:rPr lang="en-US" altLang="zh-CN" sz="2400" dirty="0">
                <a:latin typeface="DaunPenh" pitchFamily="2" charset="0"/>
                <a:cs typeface="DaunPenh" pitchFamily="2" charset="0"/>
              </a:rPr>
              <a:t>I</a:t>
            </a:r>
            <a:r>
              <a:rPr lang="en-US" altLang="zh-CN" sz="2400" dirty="0" smtClean="0">
                <a:latin typeface="DaunPenh" pitchFamily="2" charset="0"/>
                <a:cs typeface="DaunPenh" pitchFamily="2" charset="0"/>
              </a:rPr>
              <a:t>nteresting </a:t>
            </a:r>
            <a:r>
              <a:rPr lang="en-US" altLang="zh-CN" sz="2400" dirty="0">
                <a:latin typeface="DaunPenh" pitchFamily="2" charset="0"/>
                <a:cs typeface="DaunPenh" pitchFamily="2" charset="0"/>
              </a:rPr>
              <a:t>advancements have been happening in </a:t>
            </a:r>
            <a:endParaRPr lang="en-US" altLang="zh-CN" sz="2400" dirty="0" smtClean="0">
              <a:latin typeface="DaunPenh" pitchFamily="2" charset="0"/>
              <a:cs typeface="DaunPenh" pitchFamily="2" charset="0"/>
            </a:endParaRPr>
          </a:p>
          <a:p>
            <a:pPr lvl="8"/>
            <a:r>
              <a:rPr lang="en-US" altLang="zh-CN" sz="2400" b="1" dirty="0" smtClean="0">
                <a:latin typeface="DaunPenh" pitchFamily="2" charset="0"/>
                <a:cs typeface="DaunPenh" pitchFamily="2" charset="0"/>
              </a:rPr>
              <a:t>	virtual reality </a:t>
            </a:r>
          </a:p>
          <a:p>
            <a:pPr lvl="8"/>
            <a:r>
              <a:rPr lang="en-US" altLang="zh-CN" sz="2400" b="1" dirty="0" smtClean="0">
                <a:latin typeface="DaunPenh" pitchFamily="2" charset="0"/>
                <a:cs typeface="DaunPenh" pitchFamily="2" charset="0"/>
              </a:rPr>
              <a:t>	augmented reality</a:t>
            </a:r>
          </a:p>
          <a:p>
            <a:pPr lvl="8"/>
            <a:r>
              <a:rPr lang="en-US" altLang="zh-CN" sz="2400" b="1" dirty="0" smtClean="0">
                <a:latin typeface="DaunPenh" pitchFamily="2" charset="0"/>
                <a:cs typeface="DaunPenh" pitchFamily="2" charset="0"/>
              </a:rPr>
              <a:t>	smart </a:t>
            </a:r>
            <a:r>
              <a:rPr lang="en-US" altLang="zh-CN" sz="2400" b="1" dirty="0">
                <a:latin typeface="DaunPenh" pitchFamily="2" charset="0"/>
                <a:cs typeface="DaunPenh" pitchFamily="2" charset="0"/>
              </a:rPr>
              <a:t>wearable devices</a:t>
            </a:r>
            <a:endParaRPr lang="zh-CN" altLang="en-US" sz="2400" b="1" dirty="0">
              <a:latin typeface="DaunPenh" pitchFamily="2" charset="0"/>
              <a:cs typeface="DaunPenh" pitchFamily="2" charset="0"/>
            </a:endParaRPr>
          </a:p>
        </p:txBody>
      </p:sp>
      <p:pic>
        <p:nvPicPr>
          <p:cNvPr id="27650" name="Picture 2" descr="https://timgsa.baidu.com/timg?image&amp;quality=80&amp;size=b9999_10000&amp;sec=1490540101381&amp;di=0701e127586a95bd7f1171847081d70d&amp;imgtype=0&amp;src=http%3A%2F%2Fy1.ifengimg.com%2Fhaina%2F2015_26%2Fd8ccdda8e8b5a1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12" y="2642185"/>
            <a:ext cx="4419484" cy="265428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timgsa.baidu.com/timg?image&amp;quality=80&amp;size=b9999_10000&amp;sec=1490540138608&amp;di=9ca690390022f8dbdb4d7b00e7eeae70&amp;imgtype=0&amp;src=http%3A%2F%2Fi0.hdslb.com%2Fvideo%2Fcf%2Fcf0e1955dffd1f0eb614958f5c5c8d7f.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412" y="2642185"/>
            <a:ext cx="4392921" cy="265428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timgsa.baidu.com/timg?image&amp;quality=80&amp;size=b9999_10000&amp;sec=1490540194220&amp;di=71e363e55e30b2c7469f8f369cc4c785&amp;imgtype=0&amp;src=http%3A%2F%2Fleiphone.qiniudn.com%2Fuploads%2F08-4%2F-2%2F08-45-20-57.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875" y="2427739"/>
            <a:ext cx="4575022" cy="38967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advTm="23072"/>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FD4EBB53-7634-4B7C-972E-6E1F3542FEF7}" type="slidenum">
              <a:rPr lang="zh-CN" altLang="en-US"/>
              <a:pPr algn="r"/>
              <a:t>40</a:t>
            </a:fld>
            <a:endParaRPr lang="zh-CN" altLang="en-US"/>
          </a:p>
        </p:txBody>
      </p:sp>
      <p:pic>
        <p:nvPicPr>
          <p:cNvPr id="645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en-US" altLang="zh-CN" sz="4000" b="1">
                <a:solidFill>
                  <a:schemeClr val="tx2"/>
                </a:solidFill>
              </a:rPr>
              <a:t>Face++</a:t>
            </a:r>
            <a:r>
              <a:rPr lang="zh-CN" altLang="en-US" sz="4000" b="1">
                <a:solidFill>
                  <a:schemeClr val="tx2"/>
                </a:solidFill>
              </a:rPr>
              <a:t>人脸比对</a:t>
            </a:r>
            <a:endParaRPr lang="en-US" altLang="zh-CN" sz="4000" b="1">
              <a:solidFill>
                <a:schemeClr val="tx2"/>
              </a:solidFill>
              <a:latin typeface="Times New Roman" pitchFamily="18" charset="0"/>
            </a:endParaRPr>
          </a:p>
        </p:txBody>
      </p:sp>
      <p:sp>
        <p:nvSpPr>
          <p:cNvPr id="64516" name="Rectangle 2"/>
          <p:cNvSpPr txBox="1">
            <a:spLocks noChangeArrowheads="1"/>
          </p:cNvSpPr>
          <p:nvPr/>
        </p:nvSpPr>
        <p:spPr bwMode="auto">
          <a:xfrm>
            <a:off x="387350" y="2155825"/>
            <a:ext cx="3471863" cy="268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en-US" sz="2000"/>
              <a:t>使用Face++的人脸比对技术，得到一个置信度分数和相应的阈值，以便评估相似度。</a:t>
            </a:r>
          </a:p>
          <a:p>
            <a:pPr>
              <a:lnSpc>
                <a:spcPct val="90000"/>
              </a:lnSpc>
              <a:spcBef>
                <a:spcPts val="1000"/>
              </a:spcBef>
              <a:buFont typeface="Arial" pitchFamily="34" charset="0"/>
              <a:buChar char="•"/>
            </a:pPr>
            <a:r>
              <a:rPr lang="en-US" altLang="en-US" sz="2000"/>
              <a:t>人脸比对技术被广泛用于基于人脸的用户认证以及人证合一。基于世界领先的深度学习算法，以及多年的行业落地应用打磨，Face++为各类场景提供精准、可靠的解决方案。目前已为300多家金融机构提供服务。</a:t>
            </a:r>
          </a:p>
        </p:txBody>
      </p:sp>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4518" name="文本框 6"/>
          <p:cNvSpPr txBox="1">
            <a:spLocks noChangeArrowheads="1"/>
          </p:cNvSpPr>
          <p:nvPr/>
        </p:nvSpPr>
        <p:spPr bwMode="auto">
          <a:xfrm>
            <a:off x="650875" y="1444625"/>
            <a:ext cx="2495550"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3.</a:t>
            </a:r>
            <a:r>
              <a:rPr lang="zh-CN" altLang="en-US" sz="2800"/>
              <a:t>人脸比对 </a:t>
            </a:r>
            <a:r>
              <a:rPr lang="en-US" altLang="zh-CN" sz="2800"/>
              <a:t>1:1</a:t>
            </a:r>
            <a:endParaRPr lang="zh-CN" altLang="en-US" sz="2800"/>
          </a:p>
        </p:txBody>
      </p:sp>
      <p:pic>
        <p:nvPicPr>
          <p:cNvPr id="64519"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888" y="2155825"/>
            <a:ext cx="4629150" cy="306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1201"/>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EB372FD1-8B55-478E-82D5-9682401E0B9F}" type="slidenum">
              <a:rPr lang="zh-CN" altLang="en-US"/>
              <a:pPr algn="r"/>
              <a:t>41</a:t>
            </a:fld>
            <a:endParaRPr lang="zh-CN" altLang="en-US"/>
          </a:p>
        </p:txBody>
      </p:sp>
      <p:pic>
        <p:nvPicPr>
          <p:cNvPr id="665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a:r>
              <a:rPr lang="en-US" altLang="zh-CN" sz="4000" b="1">
                <a:solidFill>
                  <a:schemeClr val="tx2"/>
                </a:solidFill>
              </a:rPr>
              <a:t>Face++</a:t>
            </a:r>
            <a:r>
              <a:rPr lang="zh-CN" altLang="en-US" sz="4000" b="1">
                <a:solidFill>
                  <a:schemeClr val="tx2"/>
                </a:solidFill>
              </a:rPr>
              <a:t>人脸搜索</a:t>
            </a:r>
            <a:endParaRPr lang="en-US" altLang="zh-CN" sz="4000" b="1">
              <a:solidFill>
                <a:schemeClr val="tx2"/>
              </a:solidFill>
              <a:latin typeface="Times New Roman" pitchFamily="18" charset="0"/>
            </a:endParaRPr>
          </a:p>
        </p:txBody>
      </p:sp>
      <p:sp>
        <p:nvSpPr>
          <p:cNvPr id="66564" name="Rectangle 2"/>
          <p:cNvSpPr txBox="1">
            <a:spLocks noChangeArrowheads="1"/>
          </p:cNvSpPr>
          <p:nvPr/>
        </p:nvSpPr>
        <p:spPr bwMode="auto">
          <a:xfrm>
            <a:off x="387350" y="2241550"/>
            <a:ext cx="3471863"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en-US" sz="2000"/>
              <a:t>针对一个新的人脸，在一个已有的人脸集合中搜索相似的人脸</a:t>
            </a:r>
            <a:r>
              <a:rPr lang="zh-CN" altLang="en-US" sz="2000"/>
              <a:t>，</a:t>
            </a:r>
            <a:r>
              <a:rPr lang="en-US" altLang="en-US" sz="2000"/>
              <a:t>以及相应的置信度分数与阈值，以供评估相似度。</a:t>
            </a:r>
          </a:p>
          <a:p>
            <a:pPr>
              <a:lnSpc>
                <a:spcPct val="90000"/>
              </a:lnSpc>
              <a:spcBef>
                <a:spcPts val="1000"/>
              </a:spcBef>
              <a:buFont typeface="Arial" pitchFamily="34" charset="0"/>
              <a:buChar char="•"/>
            </a:pPr>
            <a:r>
              <a:rPr lang="en-US" altLang="en-US" sz="2000"/>
              <a:t>通过人脸搜索技术，可以在照片库中轻松建立人脸索引。此外，还被广泛运用于安防监控场景中。</a:t>
            </a:r>
          </a:p>
          <a:p>
            <a:pPr>
              <a:lnSpc>
                <a:spcPct val="90000"/>
              </a:lnSpc>
              <a:spcBef>
                <a:spcPts val="1000"/>
              </a:spcBef>
              <a:buFont typeface="Arial" pitchFamily="34" charset="0"/>
              <a:buChar char="•"/>
            </a:pPr>
            <a:r>
              <a:rPr lang="en-US" altLang="en-US" sz="2000"/>
              <a:t>通过在身份照片库中进行人脸搜索，您可以确定人群中每个人的身份。</a:t>
            </a:r>
          </a:p>
        </p:txBody>
      </p:sp>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6566" name="文本框 6"/>
          <p:cNvSpPr txBox="1">
            <a:spLocks noChangeArrowheads="1"/>
          </p:cNvSpPr>
          <p:nvPr/>
        </p:nvSpPr>
        <p:spPr bwMode="auto">
          <a:xfrm>
            <a:off x="650875" y="1444625"/>
            <a:ext cx="2554288"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4.</a:t>
            </a:r>
            <a:r>
              <a:rPr lang="zh-CN" altLang="en-US" sz="2800"/>
              <a:t>人脸搜索 </a:t>
            </a:r>
            <a:r>
              <a:rPr lang="en-US" altLang="zh-CN" sz="2800"/>
              <a:t>1:N</a:t>
            </a:r>
            <a:endParaRPr lang="zh-CN" altLang="en-US" sz="2800"/>
          </a:p>
        </p:txBody>
      </p:sp>
      <p:pic>
        <p:nvPicPr>
          <p:cNvPr id="66567"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1500" y="2241550"/>
            <a:ext cx="4151313"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2450" y="2989263"/>
            <a:ext cx="4170363"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advTm="2751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EB9A3BB7-E8EC-4347-A164-D5B4C8AA4F27}" type="slidenum">
              <a:rPr lang="zh-CN" altLang="en-US"/>
              <a:pPr algn="r"/>
              <a:t>42</a:t>
            </a:fld>
            <a:endParaRPr lang="zh-CN" altLang="en-US"/>
          </a:p>
        </p:txBody>
      </p:sp>
      <p:pic>
        <p:nvPicPr>
          <p:cNvPr id="686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eaLnBrk="1" hangingPunct="1">
              <a:defRPr/>
            </a:pPr>
            <a:r>
              <a:rPr lang="en-US" altLang="zh-CN" noProof="1" smtClean="0">
                <a:sym typeface="+mn-ea"/>
              </a:rPr>
              <a:t>Face++</a:t>
            </a:r>
            <a:r>
              <a:rPr lang="zh-CN" altLang="en-US" noProof="1" smtClean="0">
                <a:ea typeface="宋体" panose="02010600030101010101" pitchFamily="2" charset="-122"/>
                <a:sym typeface="+mn-ea"/>
              </a:rPr>
              <a:t>人脸属性分析</a:t>
            </a:r>
            <a:endParaRPr lang="zh-CN" altLang="en-US" kern="0" dirty="0" smtClean="0">
              <a:latin typeface="Times New Roman" panose="02020603050405020304" pitchFamily="18" charset="0"/>
              <a:ea typeface="宋体" panose="02010600030101010101" pitchFamily="2" charset="-122"/>
              <a:sym typeface="+mn-ea"/>
            </a:endParaRPr>
          </a:p>
        </p:txBody>
      </p:sp>
      <p:sp>
        <p:nvSpPr>
          <p:cNvPr id="68612" name="Rectangle 2"/>
          <p:cNvSpPr txBox="1">
            <a:spLocks noChangeArrowheads="1"/>
          </p:cNvSpPr>
          <p:nvPr/>
        </p:nvSpPr>
        <p:spPr bwMode="auto">
          <a:xfrm>
            <a:off x="387350" y="2241550"/>
            <a:ext cx="3471863" cy="309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en-US" sz="2000"/>
              <a:t>基于Face++领先的深度学习算法，能够进行一系列人脸相关的属性分析。可以获取多种人脸属性，包括年龄、性别、微笑程度、头部姿态、眼睛状态、人种、人脸图片质量与模糊程度。</a:t>
            </a:r>
          </a:p>
          <a:p>
            <a:pPr>
              <a:lnSpc>
                <a:spcPct val="90000"/>
              </a:lnSpc>
              <a:spcBef>
                <a:spcPts val="1000"/>
              </a:spcBef>
              <a:buFont typeface="Arial" pitchFamily="34" charset="0"/>
              <a:buChar char="•"/>
            </a:pPr>
            <a:r>
              <a:rPr lang="en-US" altLang="en-US" sz="2000"/>
              <a:t>Face++提供精准的人脸属性信息，开展各类基于人脸照片的分析工作。已被广泛运用于媒体效果测量、广告精准投放与市场研究分析领域。</a:t>
            </a:r>
          </a:p>
        </p:txBody>
      </p:sp>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68614" name="文本框 6"/>
          <p:cNvSpPr txBox="1">
            <a:spLocks noChangeArrowheads="1"/>
          </p:cNvSpPr>
          <p:nvPr/>
        </p:nvSpPr>
        <p:spPr bwMode="auto">
          <a:xfrm>
            <a:off x="650875" y="1444625"/>
            <a:ext cx="261302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zh-CN" sz="2800"/>
              <a:t>5.</a:t>
            </a:r>
            <a:r>
              <a:rPr lang="zh-CN" altLang="en-US" sz="2800"/>
              <a:t>人脸属性分析</a:t>
            </a:r>
          </a:p>
        </p:txBody>
      </p:sp>
      <p:pic>
        <p:nvPicPr>
          <p:cNvPr id="68615"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6550" y="2039938"/>
            <a:ext cx="4657725" cy="307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22090"/>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7715CCCF-DDC6-4510-9C1A-B43EF24A5CFB}" type="slidenum">
              <a:rPr lang="zh-CN" altLang="en-US"/>
              <a:pPr algn="r"/>
              <a:t>43</a:t>
            </a:fld>
            <a:endParaRPr lang="zh-CN" altLang="en-US"/>
          </a:p>
        </p:txBody>
      </p:sp>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eaLnBrk="1" hangingPunct="1">
              <a:defRPr/>
            </a:pPr>
            <a:r>
              <a:rPr lang="en-US" altLang="zh-CN" noProof="1" smtClean="0">
                <a:sym typeface="+mn-ea"/>
              </a:rPr>
              <a:t>Face++</a:t>
            </a:r>
            <a:r>
              <a:rPr lang="zh-CN" altLang="en-US" noProof="1" smtClean="0">
                <a:ea typeface="宋体" panose="02010600030101010101" pitchFamily="2" charset="-122"/>
                <a:sym typeface="+mn-ea"/>
              </a:rPr>
              <a:t>人脸识别</a:t>
            </a:r>
            <a:endParaRPr lang="zh-CN" altLang="en-US" kern="0" dirty="0" smtClean="0">
              <a:latin typeface="Times New Roman" panose="02020603050405020304" pitchFamily="18" charset="0"/>
              <a:ea typeface="宋体" panose="02010600030101010101" pitchFamily="2" charset="-122"/>
              <a:sym typeface="+mn-ea"/>
            </a:endParaRPr>
          </a:p>
        </p:txBody>
      </p:sp>
      <p:sp>
        <p:nvSpPr>
          <p:cNvPr id="70660" name="Rectangle 2"/>
          <p:cNvSpPr txBox="1">
            <a:spLocks noChangeArrowheads="1"/>
          </p:cNvSpPr>
          <p:nvPr/>
        </p:nvSpPr>
        <p:spPr bwMode="auto">
          <a:xfrm>
            <a:off x="447675" y="3892550"/>
            <a:ext cx="8104188" cy="213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6" tIns="45718" rIns="91436" bIns="45718"/>
          <a:lstStyle>
            <a:lvl1pPr marL="228600" indent="-228600">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90000"/>
              </a:lnSpc>
              <a:spcBef>
                <a:spcPts val="1000"/>
              </a:spcBef>
              <a:buFont typeface="Arial" pitchFamily="34" charset="0"/>
              <a:buChar char="•"/>
            </a:pPr>
            <a:r>
              <a:rPr lang="en-US" altLang="en-US" sz="2000"/>
              <a:t>2016年6月30日下午，</a:t>
            </a:r>
            <a:r>
              <a:rPr lang="en-US" altLang="zh-CN" sz="2000"/>
              <a:t>Face++</a:t>
            </a:r>
            <a:r>
              <a:rPr lang="zh-CN" altLang="en-US" sz="2000"/>
              <a:t>与</a:t>
            </a:r>
            <a:r>
              <a:rPr lang="en-US" altLang="en-US" sz="2000"/>
              <a:t>蚂蚁金服研发出的人工智能“蚂可”（Mark）与拥有最强大脑的人类——“</a:t>
            </a:r>
            <a:r>
              <a:rPr lang="zh-CN" altLang="en-US" sz="2000"/>
              <a:t>水哥</a:t>
            </a:r>
            <a:r>
              <a:rPr lang="en-US" altLang="en-US" sz="2000"/>
              <a:t>”王昱珩在中国美院进行人脸识别的PK，50名网红美女作为测试样本，考验人类和机器的识别极限。最终，王昱珩战胜蚂可，为人类扳回一局。</a:t>
            </a:r>
          </a:p>
          <a:p>
            <a:pPr>
              <a:lnSpc>
                <a:spcPct val="90000"/>
              </a:lnSpc>
              <a:spcBef>
                <a:spcPts val="1000"/>
              </a:spcBef>
              <a:buFont typeface="Arial" pitchFamily="34" charset="0"/>
              <a:buChar char="•"/>
            </a:pPr>
            <a:r>
              <a:rPr lang="en-US" altLang="en-US" sz="2000"/>
              <a:t>蚂可识别用户人脸是从二维图片中提取600多个关键点，进行交叉验证和动态识别。在国际权威人脸数据库上的公开评测精度已超过99.5%。</a:t>
            </a:r>
          </a:p>
        </p:txBody>
      </p:sp>
      <p:cxnSp>
        <p:nvCxnSpPr>
          <p:cNvPr id="6" name="直接连接符 5"/>
          <p:cNvCxnSpPr/>
          <p:nvPr/>
        </p:nvCxnSpPr>
        <p:spPr>
          <a:xfrm>
            <a:off x="650875" y="1962150"/>
            <a:ext cx="2905125" cy="1588"/>
          </a:xfrm>
          <a:prstGeom prst="line">
            <a:avLst/>
          </a:prstGeom>
          <a:ln w="3175">
            <a:solidFill>
              <a:schemeClr val="tx1">
                <a:lumMod val="50000"/>
                <a:lumOff val="50000"/>
                <a:alpha val="33000"/>
              </a:schemeClr>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70662" name="文本框 6"/>
          <p:cNvSpPr txBox="1">
            <a:spLocks noChangeArrowheads="1"/>
          </p:cNvSpPr>
          <p:nvPr/>
        </p:nvSpPr>
        <p:spPr bwMode="auto">
          <a:xfrm>
            <a:off x="650875" y="1444625"/>
            <a:ext cx="2671763" cy="94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r>
              <a:rPr lang="en-US" altLang="en-US" sz="2800"/>
              <a:t>人工智能机器人</a:t>
            </a:r>
          </a:p>
          <a:p>
            <a:r>
              <a:rPr lang="en-US" altLang="en-US" sz="2800"/>
              <a:t>——蚂可</a:t>
            </a:r>
          </a:p>
        </p:txBody>
      </p:sp>
      <p:pic>
        <p:nvPicPr>
          <p:cNvPr id="70663"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888" y="1444625"/>
            <a:ext cx="4562475"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42635"/>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997CD3AA-7790-40B8-AFB4-BCA705B74C5C}" type="slidenum">
              <a:rPr lang="zh-CN" altLang="en-US"/>
              <a:pPr algn="r"/>
              <a:t>44</a:t>
            </a:fld>
            <a:endParaRPr lang="zh-CN" altLang="en-US"/>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5" y="242888"/>
            <a:ext cx="7696200" cy="762000"/>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pPr eaLnBrk="1" hangingPunct="1">
              <a:defRPr/>
            </a:pPr>
            <a:r>
              <a:rPr lang="en-US" altLang="zh-CN" noProof="1" smtClean="0">
                <a:sym typeface="+mn-ea"/>
              </a:rPr>
              <a:t>Face++</a:t>
            </a:r>
            <a:r>
              <a:rPr lang="zh-CN" altLang="en-US" noProof="1" smtClean="0">
                <a:ea typeface="宋体" panose="02010600030101010101" pitchFamily="2" charset="-122"/>
                <a:sym typeface="+mn-ea"/>
              </a:rPr>
              <a:t>合作案例</a:t>
            </a:r>
            <a:endParaRPr lang="zh-CN" altLang="en-US" kern="0" dirty="0" smtClean="0">
              <a:latin typeface="Times New Roman" panose="02020603050405020304" pitchFamily="18" charset="0"/>
              <a:ea typeface="宋体" panose="02010600030101010101" pitchFamily="2" charset="-122"/>
              <a:sym typeface="+mn-ea"/>
            </a:endParaRPr>
          </a:p>
        </p:txBody>
      </p:sp>
      <p:pic>
        <p:nvPicPr>
          <p:cNvPr id="72708" name="图片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63" y="1355725"/>
            <a:ext cx="8574087" cy="226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487045" y="3693795"/>
            <a:ext cx="8023225" cy="2682240"/>
          </a:xfrm>
          <a:prstGeom prst="rect">
            <a:avLst/>
          </a:prstGeom>
          <a:noFill/>
        </p:spPr>
        <p:txBody>
          <a:bodyPr>
            <a:spAutoFit/>
          </a:bodyPr>
          <a:lstStyle/>
          <a:p>
            <a:r>
              <a:rPr lang="zh-CN" altLang="en-US" sz="2000" b="1" noProof="1">
                <a:ln/>
                <a:effectLst>
                  <a:outerShdw blurRad="38100" dist="25400" dir="5400000" algn="ctr" rotWithShape="0">
                    <a:srgbClr val="6E747A">
                      <a:alpha val="43000"/>
                    </a:srgbClr>
                  </a:outerShdw>
                </a:effectLst>
                <a:cs typeface="+mn-ea"/>
                <a:sym typeface="+mn-ea"/>
              </a:rPr>
              <a:t>滴滴：</a:t>
            </a:r>
            <a:r>
              <a:rPr lang="zh-CN" altLang="en-US" noProof="1">
                <a:cs typeface="+mn-ea"/>
                <a:sym typeface="+mn-ea"/>
              </a:rPr>
              <a:t>运用Face++的人脸比对技术为解决身份造假与欺诈问题提供了巨大帮助。</a:t>
            </a:r>
            <a:endParaRPr lang="zh-CN" altLang="en-US" noProof="1"/>
          </a:p>
          <a:p>
            <a:r>
              <a:rPr lang="zh-CN" altLang="en-US" sz="2000" b="1" noProof="1">
                <a:cs typeface="+mn-ea"/>
              </a:rPr>
              <a:t>支付宝：</a:t>
            </a:r>
            <a:r>
              <a:rPr lang="zh-CN" altLang="en-US" noProof="1">
                <a:cs typeface="+mn-ea"/>
              </a:rPr>
              <a:t>运用Face++的人脸认证解决方案，不断提高用户体验与交易安全性。用户能够通过人脸识别找回密码。</a:t>
            </a:r>
            <a:endParaRPr lang="zh-CN" altLang="en-US" noProof="1"/>
          </a:p>
          <a:p>
            <a:r>
              <a:rPr lang="zh-CN" altLang="en-US" sz="2000" b="1" noProof="1">
                <a:cs typeface="+mn-ea"/>
              </a:rPr>
              <a:t>联想：</a:t>
            </a:r>
            <a:r>
              <a:rPr lang="zh-CN" altLang="en-US" noProof="1">
                <a:cs typeface="+mn-ea"/>
              </a:rPr>
              <a:t>联想利用Face++的人脸比对技术打造了稳定可靠的生物识别解决方案。用户只需对着摄像头微微一笑，就能登录联想的视频通话软件。</a:t>
            </a:r>
            <a:endParaRPr lang="zh-CN" altLang="en-US" noProof="1"/>
          </a:p>
          <a:p>
            <a:r>
              <a:rPr lang="zh-CN" altLang="en-US" sz="2000" b="1" noProof="1">
                <a:cs typeface="+mn-ea"/>
                <a:sym typeface="+mn-ea"/>
              </a:rPr>
              <a:t>美图：</a:t>
            </a:r>
            <a:r>
              <a:rPr lang="zh-CN" altLang="en-US" noProof="1">
                <a:cs typeface="+mn-ea"/>
                <a:sym typeface="+mn-ea"/>
              </a:rPr>
              <a:t>利用Face++高精度的人脸检测与关键点技术，能够帮助用户轻松编辑相片，并添加各类专业级效果。</a:t>
            </a:r>
            <a:endParaRPr lang="zh-CN" altLang="en-US" noProof="1"/>
          </a:p>
          <a:p>
            <a:endParaRPr lang="zh-CN" altLang="en-US" noProof="1"/>
          </a:p>
        </p:txBody>
      </p:sp>
    </p:spTree>
  </p:cSld>
  <p:clrMapOvr>
    <a:masterClrMapping/>
  </p:clrMapOvr>
  <p:transition advTm="18112"/>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ext Box 3"/>
          <p:cNvSpPr txBox="1">
            <a:spLocks noChangeArrowheads="1"/>
          </p:cNvSpPr>
          <p:nvPr/>
        </p:nvSpPr>
        <p:spPr bwMode="auto">
          <a:xfrm>
            <a:off x="1660525" y="1179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itchFamily="34" charset="0"/>
                <a:ea typeface="宋体" pitchFamily="2" charset="-122"/>
              </a:defRPr>
            </a:lvl1pPr>
            <a:lvl2pPr>
              <a:defRPr>
                <a:solidFill>
                  <a:schemeClr val="tx1"/>
                </a:solidFill>
                <a:latin typeface="Arial" pitchFamily="34" charset="0"/>
                <a:ea typeface="宋体" pitchFamily="2" charset="-122"/>
              </a:defRPr>
            </a:lvl2pPr>
            <a:lvl3pPr>
              <a:defRPr>
                <a:solidFill>
                  <a:schemeClr val="tx1"/>
                </a:solidFill>
                <a:latin typeface="Arial" pitchFamily="34" charset="0"/>
                <a:ea typeface="宋体" pitchFamily="2" charset="-122"/>
              </a:defRPr>
            </a:lvl3pPr>
            <a:lvl4pPr>
              <a:defRPr>
                <a:solidFill>
                  <a:schemeClr val="tx1"/>
                </a:solidFill>
                <a:latin typeface="Arial" pitchFamily="34" charset="0"/>
                <a:ea typeface="宋体" pitchFamily="2" charset="-122"/>
              </a:defRPr>
            </a:lvl4pPr>
            <a:lvl5pPr>
              <a:defRPr>
                <a:solidFill>
                  <a:schemeClr val="tx1"/>
                </a:solidFill>
                <a:latin typeface="Arial" pitchFamily="34" charset="0"/>
                <a:ea typeface="宋体" pitchFamily="2" charset="-122"/>
              </a:defRPr>
            </a:lvl5pPr>
            <a:lvl6pPr fontAlgn="base">
              <a:spcBef>
                <a:spcPct val="0"/>
              </a:spcBef>
              <a:spcAft>
                <a:spcPct val="0"/>
              </a:spcAft>
              <a:buFont typeface="Arial" pitchFamily="34" charset="0"/>
              <a:defRPr>
                <a:solidFill>
                  <a:schemeClr val="tx1"/>
                </a:solidFill>
                <a:latin typeface="Arial" pitchFamily="34" charset="0"/>
                <a:ea typeface="宋体" pitchFamily="2" charset="-122"/>
              </a:defRPr>
            </a:lvl6pPr>
            <a:lvl7pPr fontAlgn="base">
              <a:spcBef>
                <a:spcPct val="0"/>
              </a:spcBef>
              <a:spcAft>
                <a:spcPct val="0"/>
              </a:spcAft>
              <a:buFont typeface="Arial" pitchFamily="34" charset="0"/>
              <a:defRPr>
                <a:solidFill>
                  <a:schemeClr val="tx1"/>
                </a:solidFill>
                <a:latin typeface="Arial" pitchFamily="34" charset="0"/>
                <a:ea typeface="宋体" pitchFamily="2" charset="-122"/>
              </a:defRPr>
            </a:lvl7pPr>
            <a:lvl8pPr fontAlgn="base">
              <a:spcBef>
                <a:spcPct val="0"/>
              </a:spcBef>
              <a:spcAft>
                <a:spcPct val="0"/>
              </a:spcAft>
              <a:buFont typeface="Arial" pitchFamily="34" charset="0"/>
              <a:defRPr>
                <a:solidFill>
                  <a:schemeClr val="tx1"/>
                </a:solidFill>
                <a:latin typeface="Arial" pitchFamily="34" charset="0"/>
                <a:ea typeface="宋体" pitchFamily="2" charset="-122"/>
              </a:defRPr>
            </a:lvl8pPr>
            <a:lvl9pPr fontAlgn="base">
              <a:spcBef>
                <a:spcPct val="0"/>
              </a:spcBef>
              <a:spcAft>
                <a:spcPct val="0"/>
              </a:spcAft>
              <a:buFont typeface="Arial" pitchFamily="34" charset="0"/>
              <a:defRPr>
                <a:solidFill>
                  <a:schemeClr val="tx1"/>
                </a:solidFill>
                <a:latin typeface="Arial" pitchFamily="34" charset="0"/>
                <a:ea typeface="宋体" pitchFamily="2" charset="-122"/>
              </a:defRPr>
            </a:lvl9pPr>
          </a:lstStyle>
          <a:p>
            <a:endParaRPr lang="zh-CN" altLang="zh-CN"/>
          </a:p>
        </p:txBody>
      </p:sp>
      <p:pic>
        <p:nvPicPr>
          <p:cNvPr id="747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5" name="灯片编号占位符 44"/>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fld id="{E5979A50-9E0C-4700-8092-62F65EB98A05}" type="slidenum">
              <a:rPr lang="en-US" altLang="zh-CN"/>
              <a:pPr/>
              <a:t>45</a:t>
            </a:fld>
            <a:endParaRPr lang="en-US" altLang="zh-CN"/>
          </a:p>
        </p:txBody>
      </p:sp>
      <p:sp>
        <p:nvSpPr>
          <p:cNvPr id="26629" name="标题 1"/>
          <p:cNvSpPr>
            <a:spLocks noGrp="1"/>
          </p:cNvSpPr>
          <p:nvPr>
            <p:ph type="title"/>
          </p:nvPr>
        </p:nvSpPr>
        <p:spPr>
          <a:xfrm>
            <a:off x="609600" y="2497138"/>
            <a:ext cx="8229600" cy="2151062"/>
          </a:xfrm>
        </p:spPr>
        <p:txBody>
          <a:bodyPr/>
          <a:lstStyle/>
          <a:p>
            <a:pPr eaLnBrk="1" hangingPunct="1">
              <a:defRPr/>
            </a:pPr>
            <a:r>
              <a:rPr lang="zh-CN" altLang="en-US" sz="8800" dirty="0" smtClean="0">
                <a:solidFill>
                  <a:schemeClr val="accent1">
                    <a:lumMod val="50000"/>
                  </a:schemeClr>
                </a:solidFill>
                <a:ea typeface="宋体" panose="02010600030101010101" pitchFamily="2" charset="-122"/>
              </a:rPr>
              <a:t> 谢 谢！    </a:t>
            </a:r>
          </a:p>
        </p:txBody>
      </p:sp>
    </p:spTree>
  </p:cSld>
  <p:clrMapOvr>
    <a:masterClrMapping/>
  </p:clrMapOvr>
  <p:transition advTm="374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5</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863011" cy="369332"/>
          </a:xfrm>
          <a:prstGeom prst="rect">
            <a:avLst/>
          </a:prstGeom>
          <a:noFill/>
        </p:spPr>
        <p:txBody>
          <a:bodyPr wrap="none" rtlCol="0">
            <a:spAutoFit/>
          </a:bodyPr>
          <a:lstStyle/>
          <a:p>
            <a:r>
              <a:rPr lang="en-US" altLang="zh-CN" dirty="0" smtClean="0">
                <a:solidFill>
                  <a:srgbClr val="0070C0"/>
                </a:solidFill>
                <a:latin typeface="Britannic Bold" pitchFamily="34" charset="0"/>
              </a:rPr>
              <a:t>1.1 Introduction</a:t>
            </a:r>
            <a:endParaRPr lang="zh-CN" altLang="en-US" dirty="0">
              <a:solidFill>
                <a:srgbClr val="0070C0"/>
              </a:solidFill>
              <a:latin typeface="Britannic Bold" pitchFamily="34" charset="0"/>
            </a:endParaRPr>
          </a:p>
        </p:txBody>
      </p:sp>
      <p:sp>
        <p:nvSpPr>
          <p:cNvPr id="2" name="TextBox 1"/>
          <p:cNvSpPr txBox="1"/>
          <p:nvPr/>
        </p:nvSpPr>
        <p:spPr>
          <a:xfrm>
            <a:off x="1085256" y="1981238"/>
            <a:ext cx="3618298" cy="584775"/>
          </a:xfrm>
          <a:prstGeom prst="rect">
            <a:avLst/>
          </a:prstGeom>
          <a:noFill/>
        </p:spPr>
        <p:txBody>
          <a:bodyPr wrap="none" rtlCol="0">
            <a:spAutoFit/>
          </a:bodyPr>
          <a:lstStyle/>
          <a:p>
            <a:r>
              <a:rPr lang="en-US" altLang="zh-CN" sz="3200" dirty="0" err="1" smtClean="0">
                <a:effectLst>
                  <a:outerShdw blurRad="38100" dist="38100" dir="2700000" algn="tl">
                    <a:srgbClr val="000000">
                      <a:alpha val="43137"/>
                    </a:srgbClr>
                  </a:outerShdw>
                </a:effectLst>
                <a:latin typeface="DaunPenh" pitchFamily="2" charset="0"/>
                <a:cs typeface="DaunPenh" pitchFamily="2" charset="0"/>
              </a:rPr>
              <a:t>AlexNet</a:t>
            </a:r>
            <a:r>
              <a:rPr lang="en-US" altLang="zh-CN" sz="3200" dirty="0" smtClean="0">
                <a:effectLst>
                  <a:outerShdw blurRad="38100" dist="38100" dir="2700000" algn="tl">
                    <a:srgbClr val="000000">
                      <a:alpha val="43137"/>
                    </a:srgbClr>
                  </a:outerShdw>
                </a:effectLst>
                <a:latin typeface="DaunPenh" pitchFamily="2" charset="0"/>
                <a:cs typeface="DaunPenh" pitchFamily="2" charset="0"/>
              </a:rPr>
              <a:t> </a:t>
            </a:r>
            <a:r>
              <a:rPr lang="en-US" altLang="zh-CN" sz="3200" dirty="0">
                <a:effectLst>
                  <a:outerShdw blurRad="38100" dist="38100" dir="2700000" algn="tl">
                    <a:srgbClr val="000000">
                      <a:alpha val="43137"/>
                    </a:srgbClr>
                  </a:outerShdw>
                </a:effectLst>
                <a:latin typeface="DaunPenh" pitchFamily="2" charset="0"/>
                <a:cs typeface="DaunPenh" pitchFamily="2" charset="0"/>
              </a:rPr>
              <a:t>has 61M parameters</a:t>
            </a:r>
            <a:endParaRPr lang="zh-CN" altLang="en-US" sz="3200" dirty="0">
              <a:effectLst>
                <a:outerShdw blurRad="38100" dist="38100" dir="2700000" algn="tl">
                  <a:srgbClr val="000000">
                    <a:alpha val="43137"/>
                  </a:srgbClr>
                </a:outerShdw>
              </a:effectLst>
              <a:latin typeface="DaunPenh" pitchFamily="2" charset="0"/>
              <a:cs typeface="DaunPenh" pitchFamily="2" charset="0"/>
            </a:endParaRPr>
          </a:p>
        </p:txBody>
      </p:sp>
      <p:sp>
        <p:nvSpPr>
          <p:cNvPr id="4" name="矩形 3"/>
          <p:cNvSpPr/>
          <p:nvPr/>
        </p:nvSpPr>
        <p:spPr>
          <a:xfrm>
            <a:off x="1579354" y="2406962"/>
            <a:ext cx="6248400" cy="923330"/>
          </a:xfrm>
          <a:prstGeom prst="rect">
            <a:avLst/>
          </a:prstGeom>
        </p:spPr>
        <p:txBody>
          <a:bodyPr wrap="square">
            <a:spAutoFit/>
          </a:bodyPr>
          <a:lstStyle/>
          <a:p>
            <a:pPr algn="just"/>
            <a:r>
              <a:rPr lang="en-US" altLang="zh-CN" dirty="0" smtClean="0">
                <a:latin typeface="Cambria" pitchFamily="18" charset="0"/>
                <a:cs typeface="DaunPenh" pitchFamily="2" charset="0"/>
              </a:rPr>
              <a:t>This </a:t>
            </a:r>
            <a:r>
              <a:rPr lang="en-US" altLang="zh-CN" dirty="0">
                <a:latin typeface="Cambria" pitchFamily="18" charset="0"/>
                <a:cs typeface="DaunPenh" pitchFamily="2" charset="0"/>
              </a:rPr>
              <a:t>models quickly overtax the </a:t>
            </a:r>
            <a:r>
              <a:rPr lang="en-US" altLang="zh-CN" dirty="0" smtClean="0">
                <a:latin typeface="Cambria" pitchFamily="18" charset="0"/>
                <a:cs typeface="DaunPenh" pitchFamily="2" charset="0"/>
              </a:rPr>
              <a:t>limited storage</a:t>
            </a:r>
            <a:r>
              <a:rPr lang="en-US" altLang="zh-CN" dirty="0">
                <a:latin typeface="Cambria" pitchFamily="18" charset="0"/>
                <a:cs typeface="DaunPenh" pitchFamily="2" charset="0"/>
              </a:rPr>
              <a:t>, battery power, and compute capabilities of smaller devices like cell phones.</a:t>
            </a:r>
            <a:endParaRPr lang="zh-CN" altLang="en-US" dirty="0">
              <a:latin typeface="Cambria" pitchFamily="18" charset="0"/>
              <a:cs typeface="DaunPenh" pitchFamily="2" charset="0"/>
            </a:endParaRPr>
          </a:p>
        </p:txBody>
      </p:sp>
      <p:sp>
        <p:nvSpPr>
          <p:cNvPr id="6" name="TextBox 5"/>
          <p:cNvSpPr txBox="1"/>
          <p:nvPr/>
        </p:nvSpPr>
        <p:spPr>
          <a:xfrm>
            <a:off x="1085256" y="3581396"/>
            <a:ext cx="2666114" cy="584775"/>
          </a:xfrm>
          <a:prstGeom prst="rect">
            <a:avLst/>
          </a:prstGeom>
          <a:noFill/>
        </p:spPr>
        <p:txBody>
          <a:bodyPr wrap="none" rtlCol="0">
            <a:spAutoFit/>
          </a:bodyPr>
          <a:lstStyle/>
          <a:p>
            <a:r>
              <a:rPr lang="en-US" altLang="zh-CN" sz="3200" dirty="0">
                <a:effectLst>
                  <a:outerShdw blurRad="38100" dist="38100" dir="2700000" algn="tl">
                    <a:srgbClr val="000000">
                      <a:alpha val="43137"/>
                    </a:srgbClr>
                  </a:outerShdw>
                </a:effectLst>
                <a:latin typeface="DaunPenh" pitchFamily="2" charset="0"/>
                <a:cs typeface="DaunPenh" pitchFamily="2" charset="0"/>
              </a:rPr>
              <a:t>Two Approximations</a:t>
            </a:r>
            <a:endParaRPr lang="zh-CN" altLang="en-US" sz="3200" dirty="0">
              <a:effectLst>
                <a:outerShdw blurRad="38100" dist="38100" dir="2700000" algn="tl">
                  <a:srgbClr val="000000">
                    <a:alpha val="43137"/>
                  </a:srgbClr>
                </a:outerShdw>
              </a:effectLst>
              <a:latin typeface="DaunPenh" pitchFamily="2" charset="0"/>
              <a:cs typeface="DaunPenh" pitchFamily="2" charset="0"/>
            </a:endParaRPr>
          </a:p>
        </p:txBody>
      </p:sp>
      <p:sp>
        <p:nvSpPr>
          <p:cNvPr id="7" name="TextBox 6"/>
          <p:cNvSpPr txBox="1"/>
          <p:nvPr/>
        </p:nvSpPr>
        <p:spPr>
          <a:xfrm>
            <a:off x="1651859" y="4158710"/>
            <a:ext cx="5943444" cy="923330"/>
          </a:xfrm>
          <a:prstGeom prst="rect">
            <a:avLst/>
          </a:prstGeom>
          <a:noFill/>
        </p:spPr>
        <p:txBody>
          <a:bodyPr wrap="square" rtlCol="0">
            <a:spAutoFit/>
          </a:bodyPr>
          <a:lstStyle/>
          <a:p>
            <a:pPr marL="285750" indent="-285750">
              <a:lnSpc>
                <a:spcPct val="150000"/>
              </a:lnSpc>
              <a:buFont typeface="Wingdings" pitchFamily="2" charset="2"/>
              <a:buChar char="Ø"/>
            </a:pPr>
            <a:r>
              <a:rPr lang="en-US" altLang="zh-CN" dirty="0" smtClean="0">
                <a:latin typeface="Cambria" pitchFamily="18" charset="0"/>
              </a:rPr>
              <a:t>Binary-Weight-Networks</a:t>
            </a:r>
            <a:r>
              <a:rPr lang="zh-CN" altLang="en-US" dirty="0" smtClean="0">
                <a:latin typeface="Cambria" pitchFamily="18" charset="0"/>
              </a:rPr>
              <a:t>（</a:t>
            </a:r>
            <a:r>
              <a:rPr lang="en-US" altLang="zh-CN" dirty="0" smtClean="0">
                <a:latin typeface="Cambria" pitchFamily="18" charset="0"/>
              </a:rPr>
              <a:t>BWN</a:t>
            </a:r>
            <a:r>
              <a:rPr lang="zh-CN" altLang="en-US" dirty="0" smtClean="0">
                <a:latin typeface="Cambria" pitchFamily="18" charset="0"/>
              </a:rPr>
              <a:t>）</a:t>
            </a:r>
            <a:endParaRPr lang="en-US" altLang="zh-CN" dirty="0" smtClean="0">
              <a:latin typeface="Cambria" pitchFamily="18" charset="0"/>
            </a:endParaRPr>
          </a:p>
          <a:p>
            <a:pPr marL="285750" indent="-285750">
              <a:lnSpc>
                <a:spcPct val="150000"/>
              </a:lnSpc>
              <a:buFont typeface="Wingdings" pitchFamily="2" charset="2"/>
              <a:buChar char="Ø"/>
            </a:pPr>
            <a:r>
              <a:rPr lang="en-US" altLang="zh-CN" dirty="0" smtClean="0">
                <a:latin typeface="Cambria" pitchFamily="18" charset="0"/>
              </a:rPr>
              <a:t>XNOR-Networks</a:t>
            </a:r>
            <a:endParaRPr lang="zh-CN" altLang="en-US" dirty="0">
              <a:latin typeface="Cambria" pitchFamily="18" charset="0"/>
            </a:endParaRPr>
          </a:p>
        </p:txBody>
      </p:sp>
    </p:spTree>
    <p:extLst>
      <p:ext uri="{BB962C8B-B14F-4D97-AF65-F5344CB8AC3E}">
        <p14:creationId xmlns:p14="http://schemas.microsoft.com/office/powerpoint/2010/main" val="2122525872"/>
      </p:ext>
    </p:extLst>
  </p:cSld>
  <p:clrMapOvr>
    <a:masterClrMapping/>
  </p:clrMapOvr>
  <p:transition advTm="23072"/>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6</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863011" cy="369332"/>
          </a:xfrm>
          <a:prstGeom prst="rect">
            <a:avLst/>
          </a:prstGeom>
          <a:noFill/>
        </p:spPr>
        <p:txBody>
          <a:bodyPr wrap="none" rtlCol="0">
            <a:spAutoFit/>
          </a:bodyPr>
          <a:lstStyle/>
          <a:p>
            <a:r>
              <a:rPr lang="en-US" altLang="zh-CN" dirty="0" smtClean="0">
                <a:solidFill>
                  <a:srgbClr val="0070C0"/>
                </a:solidFill>
                <a:latin typeface="Britannic Bold" pitchFamily="34" charset="0"/>
              </a:rPr>
              <a:t>1.1 Introduction</a:t>
            </a:r>
            <a:endParaRPr lang="zh-CN" altLang="en-US" dirty="0">
              <a:solidFill>
                <a:srgbClr val="0070C0"/>
              </a:solidFill>
              <a:latin typeface="Britannic Bold" pitchFamily="34" charset="0"/>
            </a:endParaRPr>
          </a:p>
        </p:txBody>
      </p:sp>
      <p:sp>
        <p:nvSpPr>
          <p:cNvPr id="2" name="矩形 1"/>
          <p:cNvSpPr/>
          <p:nvPr/>
        </p:nvSpPr>
        <p:spPr>
          <a:xfrm>
            <a:off x="1066892" y="2057436"/>
            <a:ext cx="2940164" cy="507831"/>
          </a:xfrm>
          <a:prstGeom prst="rect">
            <a:avLst/>
          </a:prstGeom>
        </p:spPr>
        <p:txBody>
          <a:bodyPr wrap="none">
            <a:spAutoFit/>
          </a:bodyPr>
          <a:lstStyle/>
          <a:p>
            <a:pPr marL="285750" indent="-285750">
              <a:lnSpc>
                <a:spcPct val="150000"/>
              </a:lnSpc>
              <a:buFont typeface="Wingdings" pitchFamily="2" charset="2"/>
              <a:buChar char="Ø"/>
            </a:pPr>
            <a:r>
              <a:rPr lang="en-US" altLang="zh-CN" dirty="0">
                <a:latin typeface="Cambria" pitchFamily="18" charset="0"/>
              </a:rPr>
              <a:t>Binary-Weight-Networks</a:t>
            </a:r>
          </a:p>
        </p:txBody>
      </p:sp>
      <p:sp>
        <p:nvSpPr>
          <p:cNvPr id="6" name="TextBox 5"/>
          <p:cNvSpPr txBox="1"/>
          <p:nvPr/>
        </p:nvSpPr>
        <p:spPr>
          <a:xfrm>
            <a:off x="1828872" y="2743218"/>
            <a:ext cx="3635932" cy="2123658"/>
          </a:xfrm>
          <a:prstGeom prst="rect">
            <a:avLst/>
          </a:prstGeom>
          <a:noFill/>
        </p:spPr>
        <p:txBody>
          <a:bodyPr wrap="none" rtlCol="0">
            <a:spAutoFit/>
          </a:bodyPr>
          <a:lstStyle/>
          <a:p>
            <a:pPr>
              <a:lnSpc>
                <a:spcPct val="150000"/>
              </a:lnSpc>
            </a:pPr>
            <a:r>
              <a:rPr lang="en-US" altLang="zh-CN" sz="2400" dirty="0" smtClean="0">
                <a:latin typeface="DaunPenh" pitchFamily="2" charset="0"/>
                <a:ea typeface="+mn-ea"/>
                <a:cs typeface="DaunPenh" pitchFamily="2" charset="0"/>
              </a:rPr>
              <a:t>Memory Saving :  ~32x</a:t>
            </a:r>
          </a:p>
          <a:p>
            <a:pPr>
              <a:lnSpc>
                <a:spcPct val="150000"/>
              </a:lnSpc>
            </a:pPr>
            <a:r>
              <a:rPr lang="en-US" altLang="zh-CN" sz="2400" dirty="0" smtClean="0">
                <a:latin typeface="DaunPenh" pitchFamily="2" charset="0"/>
                <a:ea typeface="+mn-ea"/>
                <a:cs typeface="DaunPenh" pitchFamily="2" charset="0"/>
              </a:rPr>
              <a:t>Operations used in Convolution :  +  -</a:t>
            </a:r>
          </a:p>
          <a:p>
            <a:pPr>
              <a:lnSpc>
                <a:spcPct val="150000"/>
              </a:lnSpc>
            </a:pPr>
            <a:r>
              <a:rPr lang="en-US" altLang="zh-CN" sz="2400" dirty="0">
                <a:latin typeface="DaunPenh" pitchFamily="2" charset="0"/>
                <a:cs typeface="DaunPenh" pitchFamily="2" charset="0"/>
              </a:rPr>
              <a:t>Time Saving on CPU :  ~2x</a:t>
            </a:r>
          </a:p>
          <a:p>
            <a:endParaRPr lang="zh-CN" altLang="en-US" sz="2400" dirty="0">
              <a:latin typeface="DaunPenh" pitchFamily="2" charset="0"/>
              <a:ea typeface="+mn-ea"/>
              <a:cs typeface="DaunPenh" pitchFamily="2" charset="0"/>
            </a:endParaRPr>
          </a:p>
        </p:txBody>
      </p:sp>
    </p:spTree>
    <p:extLst>
      <p:ext uri="{BB962C8B-B14F-4D97-AF65-F5344CB8AC3E}">
        <p14:creationId xmlns:p14="http://schemas.microsoft.com/office/powerpoint/2010/main" val="605156149"/>
      </p:ext>
    </p:extLst>
  </p:cSld>
  <p:clrMapOvr>
    <a:masterClrMapping/>
  </p:clrMapOvr>
  <p:transition advTm="23072"/>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7</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863011" cy="369332"/>
          </a:xfrm>
          <a:prstGeom prst="rect">
            <a:avLst/>
          </a:prstGeom>
          <a:noFill/>
        </p:spPr>
        <p:txBody>
          <a:bodyPr wrap="none" rtlCol="0">
            <a:spAutoFit/>
          </a:bodyPr>
          <a:lstStyle/>
          <a:p>
            <a:r>
              <a:rPr lang="en-US" altLang="zh-CN" dirty="0" smtClean="0">
                <a:solidFill>
                  <a:srgbClr val="0070C0"/>
                </a:solidFill>
                <a:latin typeface="Britannic Bold" pitchFamily="34" charset="0"/>
              </a:rPr>
              <a:t>1.1 Introduction</a:t>
            </a:r>
            <a:endParaRPr lang="zh-CN" altLang="en-US" dirty="0">
              <a:solidFill>
                <a:srgbClr val="0070C0"/>
              </a:solidFill>
              <a:latin typeface="Britannic Bold" pitchFamily="34" charset="0"/>
            </a:endParaRPr>
          </a:p>
        </p:txBody>
      </p:sp>
      <p:sp>
        <p:nvSpPr>
          <p:cNvPr id="7" name="矩形 6"/>
          <p:cNvSpPr/>
          <p:nvPr/>
        </p:nvSpPr>
        <p:spPr>
          <a:xfrm>
            <a:off x="1066892" y="2057436"/>
            <a:ext cx="2092881" cy="456472"/>
          </a:xfrm>
          <a:prstGeom prst="rect">
            <a:avLst/>
          </a:prstGeom>
        </p:spPr>
        <p:txBody>
          <a:bodyPr wrap="none">
            <a:spAutoFit/>
          </a:bodyPr>
          <a:lstStyle/>
          <a:p>
            <a:pPr marL="285750" indent="-285750">
              <a:lnSpc>
                <a:spcPct val="150000"/>
              </a:lnSpc>
              <a:buFont typeface="Wingdings" pitchFamily="2" charset="2"/>
              <a:buChar char="Ø"/>
            </a:pPr>
            <a:r>
              <a:rPr lang="en-US" altLang="zh-CN" dirty="0" smtClean="0">
                <a:latin typeface="Cambria" pitchFamily="18" charset="0"/>
              </a:rPr>
              <a:t>XNOR-Networks</a:t>
            </a:r>
            <a:endParaRPr lang="en-US" altLang="zh-CN" dirty="0">
              <a:latin typeface="Cambria" pitchFamily="18" charset="0"/>
            </a:endParaRPr>
          </a:p>
        </p:txBody>
      </p:sp>
      <p:sp>
        <p:nvSpPr>
          <p:cNvPr id="8" name="TextBox 7"/>
          <p:cNvSpPr txBox="1"/>
          <p:nvPr/>
        </p:nvSpPr>
        <p:spPr>
          <a:xfrm>
            <a:off x="1828872" y="2743218"/>
            <a:ext cx="4807726" cy="2123658"/>
          </a:xfrm>
          <a:prstGeom prst="rect">
            <a:avLst/>
          </a:prstGeom>
          <a:noFill/>
        </p:spPr>
        <p:txBody>
          <a:bodyPr wrap="none" rtlCol="0">
            <a:spAutoFit/>
          </a:bodyPr>
          <a:lstStyle/>
          <a:p>
            <a:pPr>
              <a:lnSpc>
                <a:spcPct val="150000"/>
              </a:lnSpc>
            </a:pPr>
            <a:r>
              <a:rPr lang="en-US" altLang="zh-CN" sz="2400" dirty="0" smtClean="0">
                <a:latin typeface="DaunPenh" pitchFamily="2" charset="0"/>
                <a:ea typeface="+mn-ea"/>
                <a:cs typeface="DaunPenh" pitchFamily="2" charset="0"/>
              </a:rPr>
              <a:t>Memory Saving :  ~32x</a:t>
            </a:r>
          </a:p>
          <a:p>
            <a:pPr>
              <a:lnSpc>
                <a:spcPct val="150000"/>
              </a:lnSpc>
            </a:pPr>
            <a:r>
              <a:rPr lang="en-US" altLang="zh-CN" sz="2400" dirty="0" smtClean="0">
                <a:latin typeface="DaunPenh" pitchFamily="2" charset="0"/>
                <a:ea typeface="+mn-ea"/>
                <a:cs typeface="DaunPenh" pitchFamily="2" charset="0"/>
              </a:rPr>
              <a:t>Operations used in Convolution :  XNOR  </a:t>
            </a:r>
            <a:r>
              <a:rPr lang="en-US" altLang="zh-CN" sz="2400" dirty="0" err="1" smtClean="0">
                <a:latin typeface="DaunPenh" pitchFamily="2" charset="0"/>
                <a:ea typeface="+mn-ea"/>
                <a:cs typeface="DaunPenh" pitchFamily="2" charset="0"/>
              </a:rPr>
              <a:t>bitcount</a:t>
            </a:r>
            <a:endParaRPr lang="en-US" altLang="zh-CN" sz="2400" dirty="0" smtClean="0">
              <a:latin typeface="DaunPenh" pitchFamily="2" charset="0"/>
              <a:ea typeface="+mn-ea"/>
              <a:cs typeface="DaunPenh" pitchFamily="2" charset="0"/>
            </a:endParaRPr>
          </a:p>
          <a:p>
            <a:pPr>
              <a:lnSpc>
                <a:spcPct val="150000"/>
              </a:lnSpc>
            </a:pPr>
            <a:r>
              <a:rPr lang="en-US" altLang="zh-CN" sz="2400" dirty="0">
                <a:latin typeface="DaunPenh" pitchFamily="2" charset="0"/>
                <a:cs typeface="DaunPenh" pitchFamily="2" charset="0"/>
              </a:rPr>
              <a:t>Time Saving on CPU :  </a:t>
            </a:r>
            <a:r>
              <a:rPr lang="en-US" altLang="zh-CN" sz="2400" dirty="0" smtClean="0">
                <a:latin typeface="DaunPenh" pitchFamily="2" charset="0"/>
                <a:cs typeface="DaunPenh" pitchFamily="2" charset="0"/>
              </a:rPr>
              <a:t>~58x</a:t>
            </a:r>
            <a:endParaRPr lang="en-US" altLang="zh-CN" sz="2400" dirty="0">
              <a:latin typeface="DaunPenh" pitchFamily="2" charset="0"/>
              <a:cs typeface="DaunPenh" pitchFamily="2" charset="0"/>
            </a:endParaRPr>
          </a:p>
          <a:p>
            <a:endParaRPr lang="zh-CN" altLang="en-US" sz="2400" dirty="0">
              <a:latin typeface="DaunPenh" pitchFamily="2" charset="0"/>
              <a:ea typeface="+mn-ea"/>
              <a:cs typeface="DaunPenh" pitchFamily="2" charset="0"/>
            </a:endParaRPr>
          </a:p>
        </p:txBody>
      </p:sp>
    </p:spTree>
    <p:extLst>
      <p:ext uri="{BB962C8B-B14F-4D97-AF65-F5344CB8AC3E}">
        <p14:creationId xmlns:p14="http://schemas.microsoft.com/office/powerpoint/2010/main" val="605156149"/>
      </p:ext>
    </p:extLst>
  </p:cSld>
  <p:clrMapOvr>
    <a:masterClrMapping/>
  </p:clrMapOvr>
  <p:transition advTm="23072"/>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8</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863011" cy="369332"/>
          </a:xfrm>
          <a:prstGeom prst="rect">
            <a:avLst/>
          </a:prstGeom>
          <a:noFill/>
        </p:spPr>
        <p:txBody>
          <a:bodyPr wrap="none" rtlCol="0">
            <a:spAutoFit/>
          </a:bodyPr>
          <a:lstStyle/>
          <a:p>
            <a:r>
              <a:rPr lang="en-US" altLang="zh-CN" dirty="0" smtClean="0">
                <a:solidFill>
                  <a:srgbClr val="0070C0"/>
                </a:solidFill>
                <a:latin typeface="Britannic Bold" pitchFamily="34" charset="0"/>
              </a:rPr>
              <a:t>1.1 Introduction</a:t>
            </a:r>
            <a:endParaRPr lang="zh-CN" altLang="en-US" dirty="0">
              <a:solidFill>
                <a:srgbClr val="0070C0"/>
              </a:solidFill>
              <a:latin typeface="Britannic Bold" pitchFamily="34" charset="0"/>
            </a:endParaRPr>
          </a:p>
        </p:txBody>
      </p:sp>
      <p:sp>
        <p:nvSpPr>
          <p:cNvPr id="2" name="矩形 1"/>
          <p:cNvSpPr/>
          <p:nvPr/>
        </p:nvSpPr>
        <p:spPr>
          <a:xfrm>
            <a:off x="1143090" y="2133634"/>
            <a:ext cx="6553088" cy="923330"/>
          </a:xfrm>
          <a:prstGeom prst="rect">
            <a:avLst/>
          </a:prstGeom>
        </p:spPr>
        <p:txBody>
          <a:bodyPr wrap="square">
            <a:spAutoFit/>
          </a:bodyPr>
          <a:lstStyle/>
          <a:p>
            <a:r>
              <a:rPr lang="en-US" altLang="zh-CN" dirty="0" smtClean="0">
                <a:latin typeface="Cambria" pitchFamily="18" charset="0"/>
              </a:rPr>
              <a:t>It outperforms </a:t>
            </a:r>
            <a:r>
              <a:rPr lang="en-US" altLang="zh-CN" dirty="0">
                <a:latin typeface="Cambria" pitchFamily="18" charset="0"/>
              </a:rPr>
              <a:t>the state-of-the-art network binarization </a:t>
            </a:r>
            <a:r>
              <a:rPr lang="en-US" altLang="zh-CN" dirty="0" smtClean="0">
                <a:latin typeface="Cambria" pitchFamily="18" charset="0"/>
              </a:rPr>
              <a:t>method </a:t>
            </a:r>
            <a:r>
              <a:rPr lang="en-US" altLang="zh-CN" dirty="0">
                <a:latin typeface="Cambria" pitchFamily="18" charset="0"/>
              </a:rPr>
              <a:t>by a large </a:t>
            </a:r>
            <a:r>
              <a:rPr lang="en-US" altLang="zh-CN" dirty="0" smtClean="0">
                <a:latin typeface="Cambria" pitchFamily="18" charset="0"/>
              </a:rPr>
              <a:t>margin (16</a:t>
            </a:r>
            <a:r>
              <a:rPr lang="en-US" altLang="zh-CN" dirty="0">
                <a:latin typeface="Cambria" pitchFamily="18" charset="0"/>
              </a:rPr>
              <a:t>.</a:t>
            </a:r>
            <a:r>
              <a:rPr lang="en-US" altLang="zh-CN" dirty="0" smtClean="0">
                <a:latin typeface="Cambria" pitchFamily="18" charset="0"/>
              </a:rPr>
              <a:t>3</a:t>
            </a:r>
            <a:r>
              <a:rPr lang="en-US" altLang="zh-CN" dirty="0">
                <a:latin typeface="Cambria" pitchFamily="18" charset="0"/>
              </a:rPr>
              <a:t>%) on top-1 image classification in the ImageNet challenge </a:t>
            </a:r>
            <a:r>
              <a:rPr lang="en-US" altLang="zh-CN" dirty="0" smtClean="0">
                <a:latin typeface="Cambria" pitchFamily="18" charset="0"/>
              </a:rPr>
              <a:t>ILSVRC2012.</a:t>
            </a:r>
            <a:endParaRPr lang="zh-CN" altLang="en-US" dirty="0">
              <a:latin typeface="Cambria" pitchFamily="18" charset="0"/>
            </a:endParaRPr>
          </a:p>
        </p:txBody>
      </p:sp>
      <p:sp>
        <p:nvSpPr>
          <p:cNvPr id="4" name="矩形 3"/>
          <p:cNvSpPr/>
          <p:nvPr/>
        </p:nvSpPr>
        <p:spPr>
          <a:xfrm>
            <a:off x="1136046" y="3434316"/>
            <a:ext cx="6146011" cy="1754326"/>
          </a:xfrm>
          <a:prstGeom prst="rect">
            <a:avLst/>
          </a:prstGeom>
        </p:spPr>
        <p:txBody>
          <a:bodyPr wrap="square">
            <a:spAutoFit/>
          </a:bodyPr>
          <a:lstStyle/>
          <a:p>
            <a:pPr marL="285750" indent="-285750" algn="just">
              <a:buFont typeface="Wingdings" pitchFamily="2" charset="2"/>
              <a:buChar char="Ø"/>
            </a:pPr>
            <a:r>
              <a:rPr lang="en-US" altLang="zh-CN" dirty="0">
                <a:latin typeface="Cambria" pitchFamily="18" charset="0"/>
              </a:rPr>
              <a:t>A</a:t>
            </a:r>
            <a:r>
              <a:rPr lang="en-US" altLang="zh-CN" dirty="0" smtClean="0">
                <a:latin typeface="Cambria" pitchFamily="18" charset="0"/>
              </a:rPr>
              <a:t> </a:t>
            </a:r>
            <a:r>
              <a:rPr lang="en-US" altLang="zh-CN" dirty="0">
                <a:latin typeface="Cambria" pitchFamily="18" charset="0"/>
              </a:rPr>
              <a:t>new way of </a:t>
            </a:r>
            <a:r>
              <a:rPr lang="en-US" altLang="zh-CN" dirty="0" err="1">
                <a:latin typeface="Cambria" pitchFamily="18" charset="0"/>
              </a:rPr>
              <a:t>binarizing</a:t>
            </a:r>
            <a:r>
              <a:rPr lang="en-US" altLang="zh-CN" dirty="0">
                <a:latin typeface="Cambria" pitchFamily="18" charset="0"/>
              </a:rPr>
              <a:t> the weight </a:t>
            </a:r>
            <a:r>
              <a:rPr lang="en-US" altLang="zh-CN" dirty="0">
                <a:latin typeface="Cambria" pitchFamily="18" charset="0"/>
              </a:rPr>
              <a:t>values in </a:t>
            </a:r>
            <a:r>
              <a:rPr lang="en-US" altLang="zh-CN" dirty="0">
                <a:latin typeface="Cambria" pitchFamily="18" charset="0"/>
              </a:rPr>
              <a:t>convolutional neural </a:t>
            </a:r>
            <a:r>
              <a:rPr lang="en-US" altLang="zh-CN" dirty="0">
                <a:latin typeface="Cambria" pitchFamily="18" charset="0"/>
              </a:rPr>
              <a:t>networks.</a:t>
            </a:r>
          </a:p>
          <a:p>
            <a:pPr marL="285750" indent="-285750" algn="just">
              <a:buFont typeface="Wingdings" pitchFamily="2" charset="2"/>
              <a:buChar char="Ø"/>
            </a:pPr>
            <a:endParaRPr lang="en-US" altLang="zh-CN" dirty="0">
              <a:latin typeface="Cambria" pitchFamily="18" charset="0"/>
            </a:endParaRPr>
          </a:p>
          <a:p>
            <a:pPr marL="285750" indent="-285750" algn="just">
              <a:buFont typeface="Wingdings" pitchFamily="2" charset="2"/>
              <a:buChar char="Ø"/>
            </a:pPr>
            <a:r>
              <a:rPr lang="en-US" altLang="zh-CN" dirty="0">
                <a:latin typeface="Cambria" pitchFamily="18" charset="0"/>
              </a:rPr>
              <a:t>XNOR-Nets, a deep neural </a:t>
            </a:r>
            <a:r>
              <a:rPr lang="en-US" altLang="zh-CN" dirty="0">
                <a:latin typeface="Cambria" pitchFamily="18" charset="0"/>
              </a:rPr>
              <a:t>network model </a:t>
            </a:r>
            <a:r>
              <a:rPr lang="en-US" altLang="zh-CN" dirty="0">
                <a:latin typeface="Cambria" pitchFamily="18" charset="0"/>
              </a:rPr>
              <a:t>with binary </a:t>
            </a:r>
            <a:r>
              <a:rPr lang="en-US" altLang="zh-CN" dirty="0">
                <a:latin typeface="Cambria" pitchFamily="18" charset="0"/>
              </a:rPr>
              <a:t>weights </a:t>
            </a:r>
            <a:r>
              <a:rPr lang="en-US" altLang="zh-CN" dirty="0">
                <a:latin typeface="Cambria" pitchFamily="18" charset="0"/>
              </a:rPr>
              <a:t>and binary inputs</a:t>
            </a:r>
            <a:endParaRPr lang="zh-CN" altLang="en-US" dirty="0">
              <a:latin typeface="Cambria" pitchFamily="18" charset="0"/>
            </a:endParaRPr>
          </a:p>
          <a:p>
            <a:pPr algn="just"/>
            <a:endParaRPr lang="zh-CN" altLang="en-US" dirty="0"/>
          </a:p>
        </p:txBody>
      </p:sp>
    </p:spTree>
    <p:extLst>
      <p:ext uri="{BB962C8B-B14F-4D97-AF65-F5344CB8AC3E}">
        <p14:creationId xmlns:p14="http://schemas.microsoft.com/office/powerpoint/2010/main" val="1897515241"/>
      </p:ext>
    </p:extLst>
  </p:cSld>
  <p:clrMapOvr>
    <a:masterClrMapping/>
  </p:clrMapOvr>
  <p:transition advTm="23072"/>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pPr algn="r"/>
            <a:fld id="{65564157-7760-4E78-8E86-51D1BCAD19DB}" type="slidenum">
              <a:rPr lang="zh-CN" altLang="en-US"/>
              <a:pPr algn="r"/>
              <a:t>9</a:t>
            </a:fld>
            <a:endParaRPr lang="zh-CN" alt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2400" y="762000"/>
            <a:ext cx="7620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650874" y="533476"/>
            <a:ext cx="7883525" cy="482524"/>
          </a:xfrm>
          <a:prstGeom prst="rect">
            <a:avLst/>
          </a:prstGeom>
        </p:spPr>
        <p:txBody>
          <a:bodyPr/>
          <a:lstStyle>
            <a:lvl1pPr algn="ctr" rtl="0" eaLnBrk="0" fontAlgn="base" hangingPunct="0">
              <a:spcBef>
                <a:spcPct val="0"/>
              </a:spcBef>
              <a:spcAft>
                <a:spcPct val="0"/>
              </a:spcAft>
              <a:defRPr sz="4000" b="1">
                <a:solidFill>
                  <a:schemeClr val="tx2"/>
                </a:solidFill>
                <a:latin typeface="+mj-lt"/>
                <a:ea typeface="+mj-ea"/>
                <a:cs typeface="+mj-cs"/>
              </a:defRPr>
            </a:lvl1pPr>
            <a:lvl2pPr algn="ctr" rtl="0" eaLnBrk="0" fontAlgn="base" hangingPunct="0">
              <a:spcBef>
                <a:spcPct val="0"/>
              </a:spcBef>
              <a:spcAft>
                <a:spcPct val="0"/>
              </a:spcAft>
              <a:defRPr sz="4000" b="1">
                <a:solidFill>
                  <a:schemeClr val="tx2"/>
                </a:solidFill>
                <a:latin typeface="Arial" panose="020B0604020202020204" pitchFamily="34" charset="0"/>
              </a:defRPr>
            </a:lvl2pPr>
            <a:lvl3pPr algn="ctr" rtl="0" eaLnBrk="0" fontAlgn="base" hangingPunct="0">
              <a:spcBef>
                <a:spcPct val="0"/>
              </a:spcBef>
              <a:spcAft>
                <a:spcPct val="0"/>
              </a:spcAft>
              <a:defRPr sz="4000" b="1">
                <a:solidFill>
                  <a:schemeClr val="tx2"/>
                </a:solidFill>
                <a:latin typeface="Arial" panose="020B0604020202020204" pitchFamily="34" charset="0"/>
              </a:defRPr>
            </a:lvl3pPr>
            <a:lvl4pPr algn="ctr" rtl="0" eaLnBrk="0" fontAlgn="base" hangingPunct="0">
              <a:spcBef>
                <a:spcPct val="0"/>
              </a:spcBef>
              <a:spcAft>
                <a:spcPct val="0"/>
              </a:spcAft>
              <a:defRPr sz="4000" b="1">
                <a:solidFill>
                  <a:schemeClr val="tx2"/>
                </a:solidFill>
                <a:latin typeface="Arial" panose="020B0604020202020204" pitchFamily="34" charset="0"/>
              </a:defRPr>
            </a:lvl4pPr>
            <a:lvl5pPr algn="ctr" rtl="0" eaLnBrk="0" fontAlgn="base" hangingPunct="0">
              <a:spcBef>
                <a:spcPct val="0"/>
              </a:spcBef>
              <a:spcAft>
                <a:spcPct val="0"/>
              </a:spcAft>
              <a:defRPr sz="4000" b="1">
                <a:solidFill>
                  <a:schemeClr val="tx2"/>
                </a:solidFill>
                <a:latin typeface="Arial" panose="020B0604020202020204" pitchFamily="34" charset="0"/>
              </a:defRPr>
            </a:lvl5pPr>
            <a:lvl6pPr marL="457200" algn="ctr" rtl="0" fontAlgn="base">
              <a:spcBef>
                <a:spcPct val="0"/>
              </a:spcBef>
              <a:spcAft>
                <a:spcPct val="0"/>
              </a:spcAft>
              <a:defRPr sz="4000" b="1">
                <a:solidFill>
                  <a:schemeClr val="tx2"/>
                </a:solidFill>
                <a:latin typeface="Arial" panose="020B0604020202020204" pitchFamily="34" charset="0"/>
              </a:defRPr>
            </a:lvl6pPr>
            <a:lvl7pPr marL="914400" algn="ctr" rtl="0" fontAlgn="base">
              <a:spcBef>
                <a:spcPct val="0"/>
              </a:spcBef>
              <a:spcAft>
                <a:spcPct val="0"/>
              </a:spcAft>
              <a:defRPr sz="4000" b="1">
                <a:solidFill>
                  <a:schemeClr val="tx2"/>
                </a:solidFill>
                <a:latin typeface="Arial" panose="020B0604020202020204" pitchFamily="34" charset="0"/>
              </a:defRPr>
            </a:lvl7pPr>
            <a:lvl8pPr marL="1371600" algn="ctr" rtl="0" fontAlgn="base">
              <a:spcBef>
                <a:spcPct val="0"/>
              </a:spcBef>
              <a:spcAft>
                <a:spcPct val="0"/>
              </a:spcAft>
              <a:defRPr sz="4000" b="1">
                <a:solidFill>
                  <a:schemeClr val="tx2"/>
                </a:solidFill>
                <a:latin typeface="Arial" panose="020B0604020202020204" pitchFamily="34" charset="0"/>
              </a:defRPr>
            </a:lvl8pPr>
            <a:lvl9pPr marL="1828800" algn="ctr" rtl="0" fontAlgn="base">
              <a:spcBef>
                <a:spcPct val="0"/>
              </a:spcBef>
              <a:spcAft>
                <a:spcPct val="0"/>
              </a:spcAft>
              <a:defRPr sz="4000" b="1">
                <a:solidFill>
                  <a:schemeClr val="tx2"/>
                </a:solidFill>
                <a:latin typeface="Arial" panose="020B0604020202020204" pitchFamily="34" charset="0"/>
              </a:defRPr>
            </a:lvl9pPr>
          </a:lstStyle>
          <a:p>
            <a:r>
              <a:rPr lang="en-US" altLang="zh-CN" sz="2400" dirty="0">
                <a:latin typeface="Times New Roman" pitchFamily="18" charset="0"/>
              </a:rPr>
              <a:t>Introduction and Related Work</a:t>
            </a:r>
            <a:endParaRPr lang="zh-CN" altLang="en-US" sz="2400" dirty="0">
              <a:latin typeface="Times New Roman" pitchFamily="18" charset="0"/>
            </a:endParaRPr>
          </a:p>
        </p:txBody>
      </p:sp>
      <p:sp>
        <p:nvSpPr>
          <p:cNvPr id="5" name="TextBox 4"/>
          <p:cNvSpPr txBox="1"/>
          <p:nvPr/>
        </p:nvSpPr>
        <p:spPr>
          <a:xfrm>
            <a:off x="304912" y="1447852"/>
            <a:ext cx="1957587" cy="369332"/>
          </a:xfrm>
          <a:prstGeom prst="rect">
            <a:avLst/>
          </a:prstGeom>
          <a:noFill/>
        </p:spPr>
        <p:txBody>
          <a:bodyPr wrap="none" rtlCol="0">
            <a:spAutoFit/>
          </a:bodyPr>
          <a:lstStyle/>
          <a:p>
            <a:r>
              <a:rPr lang="en-US" altLang="zh-CN" dirty="0" smtClean="0">
                <a:solidFill>
                  <a:srgbClr val="0070C0"/>
                </a:solidFill>
                <a:latin typeface="Britannic Bold" pitchFamily="34" charset="0"/>
              </a:rPr>
              <a:t>1.2 Related Work</a:t>
            </a:r>
            <a:endParaRPr lang="zh-CN" altLang="en-US" dirty="0">
              <a:solidFill>
                <a:srgbClr val="0070C0"/>
              </a:solidFill>
              <a:latin typeface="Britannic Bold" pitchFamily="34" charset="0"/>
            </a:endParaRPr>
          </a:p>
        </p:txBody>
      </p:sp>
      <p:sp>
        <p:nvSpPr>
          <p:cNvPr id="2" name="TextBox 1"/>
          <p:cNvSpPr txBox="1"/>
          <p:nvPr/>
        </p:nvSpPr>
        <p:spPr>
          <a:xfrm>
            <a:off x="1600278" y="2286030"/>
            <a:ext cx="4755917" cy="2862322"/>
          </a:xfrm>
          <a:prstGeom prst="rect">
            <a:avLst/>
          </a:prstGeom>
          <a:noFill/>
        </p:spPr>
        <p:txBody>
          <a:bodyPr wrap="none" rtlCol="0">
            <a:spAutoFit/>
          </a:bodyPr>
          <a:lstStyle/>
          <a:p>
            <a:pPr marL="285750" indent="-285750">
              <a:lnSpc>
                <a:spcPct val="200000"/>
              </a:lnSpc>
              <a:buFont typeface="Wingdings" pitchFamily="2" charset="2"/>
              <a:buChar char="Ø"/>
            </a:pPr>
            <a:r>
              <a:rPr lang="en-US" altLang="zh-CN" dirty="0" smtClean="0">
                <a:latin typeface="Cambria" pitchFamily="18" charset="0"/>
              </a:rPr>
              <a:t>Shallow  </a:t>
            </a:r>
            <a:r>
              <a:rPr lang="en-US" altLang="zh-CN" dirty="0">
                <a:latin typeface="Cambria" pitchFamily="18" charset="0"/>
              </a:rPr>
              <a:t>networks</a:t>
            </a:r>
          </a:p>
          <a:p>
            <a:pPr marL="285750" indent="-285750">
              <a:lnSpc>
                <a:spcPct val="200000"/>
              </a:lnSpc>
              <a:buFont typeface="Wingdings" pitchFamily="2" charset="2"/>
              <a:buChar char="Ø"/>
            </a:pPr>
            <a:r>
              <a:rPr lang="en-US" altLang="zh-CN" dirty="0">
                <a:latin typeface="Cambria" pitchFamily="18" charset="0"/>
              </a:rPr>
              <a:t>Compressing </a:t>
            </a:r>
            <a:r>
              <a:rPr lang="en-US" altLang="zh-CN" dirty="0" smtClean="0">
                <a:latin typeface="Cambria" pitchFamily="18" charset="0"/>
              </a:rPr>
              <a:t> pre-trained  deep  networks</a:t>
            </a:r>
            <a:endParaRPr lang="en-US" altLang="zh-CN" dirty="0">
              <a:latin typeface="Cambria" pitchFamily="18" charset="0"/>
            </a:endParaRPr>
          </a:p>
          <a:p>
            <a:pPr marL="285750" indent="-285750">
              <a:lnSpc>
                <a:spcPct val="200000"/>
              </a:lnSpc>
              <a:buFont typeface="Wingdings" pitchFamily="2" charset="2"/>
              <a:buChar char="Ø"/>
            </a:pPr>
            <a:r>
              <a:rPr lang="en-US" altLang="zh-CN" dirty="0">
                <a:latin typeface="Cambria" pitchFamily="18" charset="0"/>
              </a:rPr>
              <a:t>Designing </a:t>
            </a:r>
            <a:r>
              <a:rPr lang="en-US" altLang="zh-CN" dirty="0" smtClean="0">
                <a:latin typeface="Cambria" pitchFamily="18" charset="0"/>
              </a:rPr>
              <a:t> compact  layers</a:t>
            </a:r>
            <a:endParaRPr lang="en-US" altLang="zh-CN" dirty="0">
              <a:latin typeface="Cambria" pitchFamily="18" charset="0"/>
            </a:endParaRPr>
          </a:p>
          <a:p>
            <a:pPr marL="285750" indent="-285750">
              <a:lnSpc>
                <a:spcPct val="200000"/>
              </a:lnSpc>
              <a:buFont typeface="Wingdings" pitchFamily="2" charset="2"/>
              <a:buChar char="Ø"/>
            </a:pPr>
            <a:r>
              <a:rPr lang="en-US" altLang="zh-CN" dirty="0" smtClean="0">
                <a:latin typeface="Cambria" pitchFamily="18" charset="0"/>
              </a:rPr>
              <a:t>Quantizing  </a:t>
            </a:r>
            <a:r>
              <a:rPr lang="en-US" altLang="zh-CN" dirty="0">
                <a:latin typeface="Cambria" pitchFamily="18" charset="0"/>
              </a:rPr>
              <a:t>parameters</a:t>
            </a:r>
          </a:p>
          <a:p>
            <a:pPr marL="285750" indent="-285750">
              <a:lnSpc>
                <a:spcPct val="200000"/>
              </a:lnSpc>
              <a:buFont typeface="Wingdings" pitchFamily="2" charset="2"/>
              <a:buChar char="Ø"/>
            </a:pPr>
            <a:r>
              <a:rPr lang="en-US" altLang="zh-CN" dirty="0">
                <a:latin typeface="Cambria" pitchFamily="18" charset="0"/>
              </a:rPr>
              <a:t>Network </a:t>
            </a:r>
            <a:r>
              <a:rPr lang="en-US" altLang="zh-CN" dirty="0" smtClean="0">
                <a:latin typeface="Cambria" pitchFamily="18" charset="0"/>
              </a:rPr>
              <a:t> binarization </a:t>
            </a:r>
            <a:endParaRPr lang="zh-CN" altLang="en-US" dirty="0">
              <a:latin typeface="Cambria" pitchFamily="18" charset="0"/>
            </a:endParaRPr>
          </a:p>
        </p:txBody>
      </p:sp>
    </p:spTree>
    <p:extLst>
      <p:ext uri="{BB962C8B-B14F-4D97-AF65-F5344CB8AC3E}">
        <p14:creationId xmlns:p14="http://schemas.microsoft.com/office/powerpoint/2010/main" val="1897515241"/>
      </p:ext>
    </p:extLst>
  </p:cSld>
  <p:clrMapOvr>
    <a:masterClrMapping/>
  </p:clrMapOvr>
  <p:transition advTm="23072"/>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1.3|1.0|39.5|1.3"/>
</p:tagLst>
</file>

<file path=ppt/tags/tag3.xml><?xml version="1.0" encoding="utf-8"?>
<p:tagLst xmlns:a="http://schemas.openxmlformats.org/drawingml/2006/main" xmlns:r="http://schemas.openxmlformats.org/officeDocument/2006/relationships" xmlns:p="http://schemas.openxmlformats.org/presentationml/2006/main">
  <p:tag name="TIMING" val="|13.2|5.1|11.6|18.4"/>
</p:tagLst>
</file>

<file path=ppt/tags/tag4.xml><?xml version="1.0" encoding="utf-8"?>
<p:tagLst xmlns:a="http://schemas.openxmlformats.org/drawingml/2006/main" xmlns:r="http://schemas.openxmlformats.org/officeDocument/2006/relationships" xmlns:p="http://schemas.openxmlformats.org/presentationml/2006/main">
  <p:tag name="TIMING" val="|1.5|4.7|4.7|2.9|4.2"/>
</p:tagLst>
</file>

<file path=ppt/tags/tag5.xml><?xml version="1.0" encoding="utf-8"?>
<p:tagLst xmlns:a="http://schemas.openxmlformats.org/drawingml/2006/main" xmlns:r="http://schemas.openxmlformats.org/officeDocument/2006/relationships" xmlns:p="http://schemas.openxmlformats.org/presentationml/2006/main">
  <p:tag name="TIMING" val="|3.7|19.8|65.0|5.3"/>
</p:tagLst>
</file>

<file path=ppt/tags/tag6.xml><?xml version="1.0" encoding="utf-8"?>
<p:tagLst xmlns:a="http://schemas.openxmlformats.org/drawingml/2006/main" xmlns:r="http://schemas.openxmlformats.org/officeDocument/2006/relationships" xmlns:p="http://schemas.openxmlformats.org/presentationml/2006/main">
  <p:tag name="TIMING" val="|3.4"/>
</p:tagLst>
</file>

<file path=ppt/tags/tag7.xml><?xml version="1.0" encoding="utf-8"?>
<p:tagLst xmlns:a="http://schemas.openxmlformats.org/drawingml/2006/main" xmlns:r="http://schemas.openxmlformats.org/officeDocument/2006/relationships" xmlns:p="http://schemas.openxmlformats.org/presentationml/2006/main">
  <p:tag name="TIMING" val="|11.9|19.3|7.1|5.8|13.0|9.7"/>
</p:tagLst>
</file>

<file path=ppt/tags/tag8.xml><?xml version="1.0" encoding="utf-8"?>
<p:tagLst xmlns:a="http://schemas.openxmlformats.org/drawingml/2006/main" xmlns:r="http://schemas.openxmlformats.org/officeDocument/2006/relationships" xmlns:p="http://schemas.openxmlformats.org/presentationml/2006/main">
  <p:tag name="TIMING" val="|1.4|4.6|15.2|22.5|4.4"/>
</p:tagLst>
</file>

<file path=ppt/tags/tag9.xml><?xml version="1.0" encoding="utf-8"?>
<p:tagLst xmlns:a="http://schemas.openxmlformats.org/drawingml/2006/main" xmlns:r="http://schemas.openxmlformats.org/officeDocument/2006/relationships" xmlns:p="http://schemas.openxmlformats.org/presentationml/2006/main">
  <p:tag name="TIMING" val="|25.4"/>
</p:tagLst>
</file>

<file path=ppt/theme/theme1.xml><?xml version="1.0" encoding="utf-8"?>
<a:theme xmlns:a="http://schemas.openxmlformats.org/drawingml/2006/main" name="Office 主题">
  <a:themeElements>
    <a:clrScheme name="Office 主题 2">
      <a:dk1>
        <a:srgbClr val="000000"/>
      </a:dk1>
      <a:lt1>
        <a:srgbClr val="FFFFFF"/>
      </a:lt1>
      <a:dk2>
        <a:srgbClr val="333399"/>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6199EB"/>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rtlCol="0"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主题 1">
        <a:dk1>
          <a:srgbClr val="000000"/>
        </a:dk1>
        <a:lt1>
          <a:srgbClr val="FFFFFF"/>
        </a:lt1>
        <a:dk2>
          <a:srgbClr val="004162"/>
        </a:dk2>
        <a:lt2>
          <a:srgbClr val="777777"/>
        </a:lt2>
        <a:accent1>
          <a:srgbClr val="F2E678"/>
        </a:accent1>
        <a:accent2>
          <a:srgbClr val="33CCCC"/>
        </a:accent2>
        <a:accent3>
          <a:srgbClr val="FFFFFF"/>
        </a:accent3>
        <a:accent4>
          <a:srgbClr val="000000"/>
        </a:accent4>
        <a:accent5>
          <a:srgbClr val="F7F0BE"/>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主题 2">
        <a:dk1>
          <a:srgbClr val="000000"/>
        </a:dk1>
        <a:lt1>
          <a:srgbClr val="FFFFFF"/>
        </a:lt1>
        <a:dk2>
          <a:srgbClr val="333399"/>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6199EB"/>
        </a:folHlink>
      </a:clrScheme>
      <a:clrMap bg1="lt1" tx1="dk1" bg2="lt2" tx2="dk2" accent1="accent1" accent2="accent2" accent3="accent3" accent4="accent4" accent5="accent5" accent6="accent6" hlink="hlink" folHlink="folHlink"/>
    </a:extraClrScheme>
    <a:extraClrScheme>
      <a:clrScheme name="Office 主题 3">
        <a:dk1>
          <a:srgbClr val="000000"/>
        </a:dk1>
        <a:lt1>
          <a:srgbClr val="FFFFFF"/>
        </a:lt1>
        <a:dk2>
          <a:srgbClr val="000066"/>
        </a:dk2>
        <a:lt2>
          <a:srgbClr val="969696"/>
        </a:lt2>
        <a:accent1>
          <a:srgbClr val="8BE3AF"/>
        </a:accent1>
        <a:accent2>
          <a:srgbClr val="8DC6FF"/>
        </a:accent2>
        <a:accent3>
          <a:srgbClr val="FFFFFF"/>
        </a:accent3>
        <a:accent4>
          <a:srgbClr val="000000"/>
        </a:accent4>
        <a:accent5>
          <a:srgbClr val="C4EFD4"/>
        </a:accent5>
        <a:accent6>
          <a:srgbClr val="7FB3E7"/>
        </a:accent6>
        <a:hlink>
          <a:srgbClr val="0066CC"/>
        </a:hlink>
        <a:folHlink>
          <a:srgbClr val="25ADBB"/>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935</TotalTime>
  <Pages>0</Pages>
  <Words>3934</Words>
  <Characters>0</Characters>
  <Application>Microsoft Office PowerPoint</Application>
  <DocSecurity>0</DocSecurity>
  <PresentationFormat>全屏显示(4:3)</PresentationFormat>
  <Lines>0</Lines>
  <Paragraphs>345</Paragraphs>
  <Slides>45</Slides>
  <Notes>42</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47" baseType="lpstr">
      <vt:lpstr>Office 主题</vt:lpstr>
      <vt:lpstr>文档</vt:lpstr>
      <vt:lpstr>XNOR-NET研读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DeepFace-人脸对齐</vt:lpstr>
      <vt:lpstr>DeepFace-人脸对齐</vt:lpstr>
      <vt:lpstr>DeepFace-人脸表示</vt:lpstr>
      <vt:lpstr>DeepFace-归一化</vt:lpstr>
      <vt:lpstr>DeepFace-分类</vt:lpstr>
      <vt:lpstr>Siamese 网络</vt:lpstr>
      <vt:lpstr>DeepFace-训练</vt:lpstr>
      <vt:lpstr>DeepFace-LFW结果</vt:lpstr>
      <vt:lpstr>DeepFace-YTF结果</vt:lpstr>
      <vt:lpstr>DeepFace-总结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谢 谢！    </vt:lpstr>
    </vt:vector>
  </TitlesOfParts>
  <Company>GuildDesign Inc.</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ThemeGallery.com</dc:creator>
  <cp:lastModifiedBy>马春杰</cp:lastModifiedBy>
  <cp:revision>2301</cp:revision>
  <dcterms:created xsi:type="dcterms:W3CDTF">2005-03-21T09:52:53Z</dcterms:created>
  <dcterms:modified xsi:type="dcterms:W3CDTF">2017-03-27T03:19:10Z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